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handoutMasterIdLst>
    <p:handoutMasterId r:id="rId22"/>
  </p:handoutMasterIdLst>
  <p:sldIdLst>
    <p:sldId id="256" r:id="rId4"/>
    <p:sldId id="314" r:id="rId5"/>
    <p:sldId id="304" r:id="rId6"/>
    <p:sldId id="308" r:id="rId7"/>
    <p:sldId id="299" r:id="rId8"/>
    <p:sldId id="311" r:id="rId9"/>
    <p:sldId id="289" r:id="rId10"/>
    <p:sldId id="305" r:id="rId11"/>
    <p:sldId id="296" r:id="rId12"/>
    <p:sldId id="301" r:id="rId13"/>
    <p:sldId id="306" r:id="rId14"/>
    <p:sldId id="307" r:id="rId15"/>
    <p:sldId id="298" r:id="rId16"/>
    <p:sldId id="313" r:id="rId17"/>
    <p:sldId id="312" r:id="rId18"/>
    <p:sldId id="309" r:id="rId19"/>
    <p:sldId id="258" r:id="rId20"/>
  </p:sldIdLst>
  <p:sldSz cx="9144000" cy="6858000" type="screen4x3"/>
  <p:notesSz cx="9928225" cy="6797675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11" autoAdjust="0"/>
  </p:normalViewPr>
  <p:slideViewPr>
    <p:cSldViewPr snapToGrid="0" snapToObjects="1"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7260CF-5208-4594-B234-CC0E2AB037C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1F1B2C7-3A59-419B-B7EF-83C00CBE9130}">
      <dgm:prSet phldrT="[Tekst]" custT="1"/>
      <dgm:spPr/>
      <dgm:t>
        <a:bodyPr/>
        <a:lstStyle/>
        <a:p>
          <a:r>
            <a:rPr lang="uk-UA" sz="2000" b="1" dirty="0" smtClean="0"/>
            <a:t>Адміністративна перевірка і оцінка прийнятності</a:t>
          </a:r>
          <a:endParaRPr lang="en-US" sz="2000" b="1" dirty="0"/>
        </a:p>
      </dgm:t>
    </dgm:pt>
    <dgm:pt modelId="{C8B784ED-18D5-440C-AE63-2334B5142F25}" type="parTrans" cxnId="{1DDCCF8A-04BD-4858-B7CA-B0D51F347FF8}">
      <dgm:prSet/>
      <dgm:spPr/>
      <dgm:t>
        <a:bodyPr/>
        <a:lstStyle/>
        <a:p>
          <a:endParaRPr lang="en-US"/>
        </a:p>
      </dgm:t>
    </dgm:pt>
    <dgm:pt modelId="{CE0E55F4-74B0-466E-9F9B-E6733D37E19F}" type="sibTrans" cxnId="{1DDCCF8A-04BD-4858-B7CA-B0D51F347FF8}">
      <dgm:prSet/>
      <dgm:spPr/>
      <dgm:t>
        <a:bodyPr/>
        <a:lstStyle/>
        <a:p>
          <a:endParaRPr lang="en-US"/>
        </a:p>
      </dgm:t>
    </dgm:pt>
    <dgm:pt modelId="{C799DAA6-23A5-42E0-AAE9-12B86434F290}">
      <dgm:prSet phldrT="[Tekst]" custT="1"/>
      <dgm:spPr/>
      <dgm:t>
        <a:bodyPr/>
        <a:lstStyle/>
        <a:p>
          <a:r>
            <a:rPr lang="uk-UA" sz="2000" b="1" dirty="0" smtClean="0"/>
            <a:t>Якісна оцінка</a:t>
          </a:r>
          <a:endParaRPr lang="en-US" sz="2000" b="1" dirty="0"/>
        </a:p>
      </dgm:t>
    </dgm:pt>
    <dgm:pt modelId="{8E44D689-6B72-4F14-B6B9-062E2A019171}" type="parTrans" cxnId="{B24FDC9F-90C4-422E-AB5D-69BA6F36B80D}">
      <dgm:prSet/>
      <dgm:spPr/>
      <dgm:t>
        <a:bodyPr/>
        <a:lstStyle/>
        <a:p>
          <a:endParaRPr lang="en-US"/>
        </a:p>
      </dgm:t>
    </dgm:pt>
    <dgm:pt modelId="{5D4C2D73-0203-407A-AEC4-862F8B32DADD}" type="sibTrans" cxnId="{B24FDC9F-90C4-422E-AB5D-69BA6F36B80D}">
      <dgm:prSet/>
      <dgm:spPr/>
      <dgm:t>
        <a:bodyPr/>
        <a:lstStyle/>
        <a:p>
          <a:endParaRPr lang="en-US"/>
        </a:p>
      </dgm:t>
    </dgm:pt>
    <dgm:pt modelId="{05EBAD7E-C372-4BF0-8CFD-12B72D1C7F2E}">
      <dgm:prSet phldrT="[Tekst]" custT="1"/>
      <dgm:spPr/>
      <dgm:t>
        <a:bodyPr/>
        <a:lstStyle/>
        <a:p>
          <a:r>
            <a:rPr lang="uk-UA" sz="2000" b="1" dirty="0" smtClean="0"/>
            <a:t>Комітет з відбору проектів </a:t>
          </a:r>
          <a:endParaRPr lang="en-US" sz="2000" b="1" dirty="0"/>
        </a:p>
      </dgm:t>
    </dgm:pt>
    <dgm:pt modelId="{A4A4590C-739C-434F-91F3-F9545B908F51}" type="parTrans" cxnId="{E88A5C96-BF6E-4EFB-97BD-47BC8EC6168B}">
      <dgm:prSet/>
      <dgm:spPr/>
      <dgm:t>
        <a:bodyPr/>
        <a:lstStyle/>
        <a:p>
          <a:endParaRPr lang="en-US"/>
        </a:p>
      </dgm:t>
    </dgm:pt>
    <dgm:pt modelId="{48400A7F-0488-4B59-8E0F-29B1F4A253C3}" type="sibTrans" cxnId="{E88A5C96-BF6E-4EFB-97BD-47BC8EC6168B}">
      <dgm:prSet/>
      <dgm:spPr/>
      <dgm:t>
        <a:bodyPr/>
        <a:lstStyle/>
        <a:p>
          <a:endParaRPr lang="en-US"/>
        </a:p>
      </dgm:t>
    </dgm:pt>
    <dgm:pt modelId="{E1D7F43A-EDD8-46C6-9F58-425B0B1D823E}">
      <dgm:prSet custT="1"/>
      <dgm:spPr/>
      <dgm:t>
        <a:bodyPr/>
        <a:lstStyle/>
        <a:p>
          <a:r>
            <a:rPr lang="uk-UA" sz="2000" b="1" dirty="0" smtClean="0"/>
            <a:t>Спільний Моніторинговий Комітет</a:t>
          </a:r>
          <a:endParaRPr lang="en-US" sz="2000" b="1" dirty="0" smtClean="0"/>
        </a:p>
      </dgm:t>
    </dgm:pt>
    <dgm:pt modelId="{6D5A6694-74B8-4CD9-B983-109EB7F05C15}" type="parTrans" cxnId="{2EA363DB-A0A2-4323-B44F-98EE3BA4412E}">
      <dgm:prSet/>
      <dgm:spPr/>
      <dgm:t>
        <a:bodyPr/>
        <a:lstStyle/>
        <a:p>
          <a:endParaRPr lang="en-US"/>
        </a:p>
      </dgm:t>
    </dgm:pt>
    <dgm:pt modelId="{876F3E96-CA4C-4120-9329-B8A2BD76ADD9}" type="sibTrans" cxnId="{2EA363DB-A0A2-4323-B44F-98EE3BA4412E}">
      <dgm:prSet/>
      <dgm:spPr/>
      <dgm:t>
        <a:bodyPr/>
        <a:lstStyle/>
        <a:p>
          <a:endParaRPr lang="en-US"/>
        </a:p>
      </dgm:t>
    </dgm:pt>
    <dgm:pt modelId="{617DC01A-5F22-4FB2-8D2B-3ECDEBD5D95F}" type="pres">
      <dgm:prSet presAssocID="{D57260CF-5208-4594-B234-CC0E2AB037CB}" presName="CompostProcess" presStyleCnt="0">
        <dgm:presLayoutVars>
          <dgm:dir/>
          <dgm:resizeHandles val="exact"/>
        </dgm:presLayoutVars>
      </dgm:prSet>
      <dgm:spPr/>
    </dgm:pt>
    <dgm:pt modelId="{12A5D098-1A15-41A1-8040-A9AB8D4FE391}" type="pres">
      <dgm:prSet presAssocID="{D57260CF-5208-4594-B234-CC0E2AB037CB}" presName="arrow" presStyleLbl="bgShp" presStyleIdx="0" presStyleCnt="1"/>
      <dgm:spPr/>
    </dgm:pt>
    <dgm:pt modelId="{85209F8D-7801-4E51-9559-BD695A111E44}" type="pres">
      <dgm:prSet presAssocID="{D57260CF-5208-4594-B234-CC0E2AB037CB}" presName="linearProcess" presStyleCnt="0"/>
      <dgm:spPr/>
    </dgm:pt>
    <dgm:pt modelId="{C695F351-F620-4BE2-AAE6-691572AF35ED}" type="pres">
      <dgm:prSet presAssocID="{C1F1B2C7-3A59-419B-B7EF-83C00CBE9130}" presName="textNode" presStyleLbl="node1" presStyleIdx="0" presStyleCnt="4" custScaleX="150336" custLinFactNeighborX="45525" custLinFactNeighborY="55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1E18F10-1E1B-484F-9781-B0658F2E8DBC}" type="pres">
      <dgm:prSet presAssocID="{CE0E55F4-74B0-466E-9F9B-E6733D37E19F}" presName="sibTrans" presStyleCnt="0"/>
      <dgm:spPr/>
    </dgm:pt>
    <dgm:pt modelId="{16F67ACF-647F-4E28-8493-0B2A105AA876}" type="pres">
      <dgm:prSet presAssocID="{C799DAA6-23A5-42E0-AAE9-12B86434F290}" presName="textNode" presStyleLbl="node1" presStyleIdx="1" presStyleCnt="4" custScaleX="10658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1FBB24E-4247-4175-97B8-9AAFE81756DB}" type="pres">
      <dgm:prSet presAssocID="{5D4C2D73-0203-407A-AEC4-862F8B32DADD}" presName="sibTrans" presStyleCnt="0"/>
      <dgm:spPr/>
    </dgm:pt>
    <dgm:pt modelId="{A217D0E8-D027-4A70-B22E-965B7969A99F}" type="pres">
      <dgm:prSet presAssocID="{05EBAD7E-C372-4BF0-8CFD-12B72D1C7F2E}" presName="textNode" presStyleLbl="node1" presStyleIdx="2" presStyleCnt="4" custScaleX="115369" custLinFactNeighborX="-455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DE407-6CC0-4DC5-BDE6-65073487ED93}" type="pres">
      <dgm:prSet presAssocID="{48400A7F-0488-4B59-8E0F-29B1F4A253C3}" presName="sibTrans" presStyleCnt="0"/>
      <dgm:spPr/>
    </dgm:pt>
    <dgm:pt modelId="{8BBA6411-1FB7-4693-9843-E5A32228C135}" type="pres">
      <dgm:prSet presAssocID="{E1D7F43A-EDD8-46C6-9F58-425B0B1D823E}" presName="textNode" presStyleLbl="node1" presStyleIdx="3" presStyleCnt="4" custScaleX="142291" custLinFactX="-7" custLinFactNeighborX="-100000" custLinFactNeighborY="1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DCCF8A-04BD-4858-B7CA-B0D51F347FF8}" srcId="{D57260CF-5208-4594-B234-CC0E2AB037CB}" destId="{C1F1B2C7-3A59-419B-B7EF-83C00CBE9130}" srcOrd="0" destOrd="0" parTransId="{C8B784ED-18D5-440C-AE63-2334B5142F25}" sibTransId="{CE0E55F4-74B0-466E-9F9B-E6733D37E19F}"/>
    <dgm:cxn modelId="{2EA363DB-A0A2-4323-B44F-98EE3BA4412E}" srcId="{D57260CF-5208-4594-B234-CC0E2AB037CB}" destId="{E1D7F43A-EDD8-46C6-9F58-425B0B1D823E}" srcOrd="3" destOrd="0" parTransId="{6D5A6694-74B8-4CD9-B983-109EB7F05C15}" sibTransId="{876F3E96-CA4C-4120-9329-B8A2BD76ADD9}"/>
    <dgm:cxn modelId="{16211699-F482-48A0-9F9C-38AA61F41A2A}" type="presOf" srcId="{05EBAD7E-C372-4BF0-8CFD-12B72D1C7F2E}" destId="{A217D0E8-D027-4A70-B22E-965B7969A99F}" srcOrd="0" destOrd="0" presId="urn:microsoft.com/office/officeart/2005/8/layout/hProcess9"/>
    <dgm:cxn modelId="{F12C8108-5E82-47B3-B601-870902CD6A8E}" type="presOf" srcId="{E1D7F43A-EDD8-46C6-9F58-425B0B1D823E}" destId="{8BBA6411-1FB7-4693-9843-E5A32228C135}" srcOrd="0" destOrd="0" presId="urn:microsoft.com/office/officeart/2005/8/layout/hProcess9"/>
    <dgm:cxn modelId="{72F6B87B-0E4B-4669-8EE6-2F77B3120C07}" type="presOf" srcId="{C1F1B2C7-3A59-419B-B7EF-83C00CBE9130}" destId="{C695F351-F620-4BE2-AAE6-691572AF35ED}" srcOrd="0" destOrd="0" presId="urn:microsoft.com/office/officeart/2005/8/layout/hProcess9"/>
    <dgm:cxn modelId="{B24FDC9F-90C4-422E-AB5D-69BA6F36B80D}" srcId="{D57260CF-5208-4594-B234-CC0E2AB037CB}" destId="{C799DAA6-23A5-42E0-AAE9-12B86434F290}" srcOrd="1" destOrd="0" parTransId="{8E44D689-6B72-4F14-B6B9-062E2A019171}" sibTransId="{5D4C2D73-0203-407A-AEC4-862F8B32DADD}"/>
    <dgm:cxn modelId="{955E7161-697E-475E-B89E-E6C739BDD918}" type="presOf" srcId="{C799DAA6-23A5-42E0-AAE9-12B86434F290}" destId="{16F67ACF-647F-4E28-8493-0B2A105AA876}" srcOrd="0" destOrd="0" presId="urn:microsoft.com/office/officeart/2005/8/layout/hProcess9"/>
    <dgm:cxn modelId="{B295AA8F-C28B-41FA-840E-BF390C2C577A}" type="presOf" srcId="{D57260CF-5208-4594-B234-CC0E2AB037CB}" destId="{617DC01A-5F22-4FB2-8D2B-3ECDEBD5D95F}" srcOrd="0" destOrd="0" presId="urn:microsoft.com/office/officeart/2005/8/layout/hProcess9"/>
    <dgm:cxn modelId="{E88A5C96-BF6E-4EFB-97BD-47BC8EC6168B}" srcId="{D57260CF-5208-4594-B234-CC0E2AB037CB}" destId="{05EBAD7E-C372-4BF0-8CFD-12B72D1C7F2E}" srcOrd="2" destOrd="0" parTransId="{A4A4590C-739C-434F-91F3-F9545B908F51}" sibTransId="{48400A7F-0488-4B59-8E0F-29B1F4A253C3}"/>
    <dgm:cxn modelId="{78698F7A-E77F-41BB-9544-BF6A9D0C9A2D}" type="presParOf" srcId="{617DC01A-5F22-4FB2-8D2B-3ECDEBD5D95F}" destId="{12A5D098-1A15-41A1-8040-A9AB8D4FE391}" srcOrd="0" destOrd="0" presId="urn:microsoft.com/office/officeart/2005/8/layout/hProcess9"/>
    <dgm:cxn modelId="{0DCDE713-E9C5-425D-AFCB-D9FCE503652A}" type="presParOf" srcId="{617DC01A-5F22-4FB2-8D2B-3ECDEBD5D95F}" destId="{85209F8D-7801-4E51-9559-BD695A111E44}" srcOrd="1" destOrd="0" presId="urn:microsoft.com/office/officeart/2005/8/layout/hProcess9"/>
    <dgm:cxn modelId="{2D5CFF94-B84F-479E-B182-D69E70692236}" type="presParOf" srcId="{85209F8D-7801-4E51-9559-BD695A111E44}" destId="{C695F351-F620-4BE2-AAE6-691572AF35ED}" srcOrd="0" destOrd="0" presId="urn:microsoft.com/office/officeart/2005/8/layout/hProcess9"/>
    <dgm:cxn modelId="{C9D45896-C01E-450B-A86A-7D996B1264DB}" type="presParOf" srcId="{85209F8D-7801-4E51-9559-BD695A111E44}" destId="{B1E18F10-1E1B-484F-9781-B0658F2E8DBC}" srcOrd="1" destOrd="0" presId="urn:microsoft.com/office/officeart/2005/8/layout/hProcess9"/>
    <dgm:cxn modelId="{51D3B8BA-975B-4191-86D0-1800CD4AF1A9}" type="presParOf" srcId="{85209F8D-7801-4E51-9559-BD695A111E44}" destId="{16F67ACF-647F-4E28-8493-0B2A105AA876}" srcOrd="2" destOrd="0" presId="urn:microsoft.com/office/officeart/2005/8/layout/hProcess9"/>
    <dgm:cxn modelId="{701C339F-7BA1-46F6-89CB-2B97EF29DC32}" type="presParOf" srcId="{85209F8D-7801-4E51-9559-BD695A111E44}" destId="{F1FBB24E-4247-4175-97B8-9AAFE81756DB}" srcOrd="3" destOrd="0" presId="urn:microsoft.com/office/officeart/2005/8/layout/hProcess9"/>
    <dgm:cxn modelId="{0ABE6D47-2D44-462B-B7EA-7C92F39495EC}" type="presParOf" srcId="{85209F8D-7801-4E51-9559-BD695A111E44}" destId="{A217D0E8-D027-4A70-B22E-965B7969A99F}" srcOrd="4" destOrd="0" presId="urn:microsoft.com/office/officeart/2005/8/layout/hProcess9"/>
    <dgm:cxn modelId="{F3DD9624-DF82-4FE8-B930-44DA4D1FF076}" type="presParOf" srcId="{85209F8D-7801-4E51-9559-BD695A111E44}" destId="{35EDE407-6CC0-4DC5-BDE6-65073487ED93}" srcOrd="5" destOrd="0" presId="urn:microsoft.com/office/officeart/2005/8/layout/hProcess9"/>
    <dgm:cxn modelId="{E455391D-C239-447E-8AD7-9B8709B3A01C}" type="presParOf" srcId="{85209F8D-7801-4E51-9559-BD695A111E44}" destId="{8BBA6411-1FB7-4693-9843-E5A32228C13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A5D098-1A15-41A1-8040-A9AB8D4FE391}">
      <dsp:nvSpPr>
        <dsp:cNvPr id="0" name=""/>
        <dsp:cNvSpPr/>
      </dsp:nvSpPr>
      <dsp:spPr>
        <a:xfrm>
          <a:off x="655505" y="0"/>
          <a:ext cx="7429068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5F351-F620-4BE2-AAE6-691572AF35ED}">
      <dsp:nvSpPr>
        <dsp:cNvPr id="0" name=""/>
        <dsp:cNvSpPr/>
      </dsp:nvSpPr>
      <dsp:spPr>
        <a:xfrm>
          <a:off x="121502" y="1228157"/>
          <a:ext cx="232507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Адміністративна перевірка і оцінка прийнятності</a:t>
          </a:r>
          <a:endParaRPr lang="en-US" sz="2000" b="1" kern="1200" dirty="0"/>
        </a:p>
      </dsp:txBody>
      <dsp:txXfrm>
        <a:off x="121502" y="1228157"/>
        <a:ext cx="2325073" cy="1625600"/>
      </dsp:txXfrm>
    </dsp:sp>
    <dsp:sp modelId="{16F67ACF-647F-4E28-8493-0B2A105AA876}">
      <dsp:nvSpPr>
        <dsp:cNvPr id="0" name=""/>
        <dsp:cNvSpPr/>
      </dsp:nvSpPr>
      <dsp:spPr>
        <a:xfrm>
          <a:off x="2586993" y="1219199"/>
          <a:ext cx="164847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Якісна оцінка</a:t>
          </a:r>
          <a:endParaRPr lang="en-US" sz="2000" b="1" kern="1200" dirty="0"/>
        </a:p>
      </dsp:txBody>
      <dsp:txXfrm>
        <a:off x="2586993" y="1219199"/>
        <a:ext cx="1648473" cy="1625600"/>
      </dsp:txXfrm>
    </dsp:sp>
    <dsp:sp modelId="{A217D0E8-D027-4A70-B22E-965B7969A99F}">
      <dsp:nvSpPr>
        <dsp:cNvPr id="0" name=""/>
        <dsp:cNvSpPr/>
      </dsp:nvSpPr>
      <dsp:spPr>
        <a:xfrm>
          <a:off x="4375883" y="1219199"/>
          <a:ext cx="1784279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Комітет з відбору проектів </a:t>
          </a:r>
          <a:endParaRPr lang="en-US" sz="2000" b="1" kern="1200" dirty="0"/>
        </a:p>
      </dsp:txBody>
      <dsp:txXfrm>
        <a:off x="4375883" y="1219199"/>
        <a:ext cx="1784279" cy="1625600"/>
      </dsp:txXfrm>
    </dsp:sp>
    <dsp:sp modelId="{8BBA6411-1FB7-4693-9843-E5A32228C135}">
      <dsp:nvSpPr>
        <dsp:cNvPr id="0" name=""/>
        <dsp:cNvSpPr/>
      </dsp:nvSpPr>
      <dsp:spPr>
        <a:xfrm>
          <a:off x="6277401" y="1237130"/>
          <a:ext cx="220065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Спільний Моніторинговий Комітет</a:t>
          </a:r>
          <a:endParaRPr lang="en-US" sz="2000" b="1" kern="1200" dirty="0" smtClean="0"/>
        </a:p>
      </dsp:txBody>
      <dsp:txXfrm>
        <a:off x="6277401" y="1237130"/>
        <a:ext cx="2200650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5623696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0E6AC-5C92-4F40-85F2-FA91AF44B8C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5623696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31659-5E25-48CA-9E2F-28E72EB89C3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97041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3696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3696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907790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smtClean="0"/>
              <a:t>Projekt zostanie </a:t>
            </a:r>
            <a:r>
              <a:rPr lang="pl-PL" sz="1200" b="1" dirty="0" smtClean="0">
                <a:solidFill>
                  <a:srgbClr val="C00000"/>
                </a:solidFill>
              </a:rPr>
              <a:t>odrzucony na etapie oceny administracyjnej</a:t>
            </a:r>
            <a:r>
              <a:rPr lang="pl-PL" sz="1200" dirty="0" smtClean="0"/>
              <a:t>, jeśli Beneficjent Wiodący wezwany do uzupełnień / wyjaśnień, nie dostarczy ich w terminie lub będą one niewystarczające.</a:t>
            </a:r>
            <a:r>
              <a:rPr lang="en-US" sz="1200" dirty="0" smtClean="0"/>
              <a:t> </a:t>
            </a:r>
            <a:endParaRPr lang="pl-PL" sz="1200" dirty="0" smtClean="0"/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99810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3238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07233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67375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447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1835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471120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938007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42800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3910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08845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0647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29947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55871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88492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71122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00574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66568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13628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53107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56512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854295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2240575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82252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25862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1919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316" y="842210"/>
            <a:ext cx="7807158" cy="949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316" y="2138947"/>
            <a:ext cx="7807157" cy="3987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316" y="6356350"/>
            <a:ext cx="2874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307-85CF-DB4A-99F4-A094F7ACF1B1}" type="datetimeFigureOut">
              <a:rPr lang="pl-PL" smtClean="0"/>
              <a:pPr/>
              <a:t>31.08.2018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251158" y="6356350"/>
            <a:ext cx="1768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8822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6942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76825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>
          <a:xfrm>
            <a:off x="357188" y="582613"/>
            <a:ext cx="8501062" cy="50895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28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ПРОГРАМА </a:t>
            </a: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ТРАНСКОРДОННОГО СПІВРОБІТНИЦТВА</a:t>
            </a: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ПОЛЬЩА-БІЛОРУСЬ-УКРАЇНА</a:t>
            </a:r>
            <a:r>
              <a:rPr lang="pl" sz="2800" dirty="0" smtClean="0">
                <a:solidFill>
                  <a:schemeClr val="bg1"/>
                </a:solidFill>
              </a:rPr>
              <a:t> 2014–2020</a:t>
            </a:r>
          </a:p>
          <a:p>
            <a:pPr marL="342900" indent="-342900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chemeClr val="bg1"/>
              </a:solidFill>
              <a:latin typeface="+mn-lt"/>
            </a:endParaRP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sz="2400" b="1" dirty="0">
              <a:solidFill>
                <a:schemeClr val="bg1"/>
              </a:solidFill>
              <a:latin typeface="+mn-lt"/>
            </a:endParaRP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ПРОЦЕДУРИ ОЦІНКИ</a:t>
            </a:r>
            <a:r>
              <a:rPr lang="pl-PL" sz="2400" b="1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uk-UA" sz="2400" b="1" dirty="0" smtClean="0">
                <a:solidFill>
                  <a:schemeClr val="bg1"/>
                </a:solidFill>
              </a:rPr>
              <a:t>ПРОЕКТНОЇ </a:t>
            </a: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ЗАЯВКИ</a:t>
            </a:r>
            <a:endParaRPr lang="pl-PL" sz="30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</a:rPr>
              <a:t>ТРЕНІНГ ДЛЯ ЗАЯВНИКІВ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</a:rPr>
              <a:t>ВЕРЕСЕНЬ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201</a:t>
            </a:r>
            <a:r>
              <a:rPr lang="pl-PL" sz="1600" dirty="0" smtClean="0">
                <a:solidFill>
                  <a:schemeClr val="bg1"/>
                </a:solidFill>
                <a:latin typeface="+mn-lt"/>
              </a:rPr>
              <a:t>8</a:t>
            </a:r>
            <a:endParaRPr lang="pl-PL" sz="1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ytuł 7"/>
          <p:cNvSpPr>
            <a:spLocks noGrp="1"/>
          </p:cNvSpPr>
          <p:nvPr>
            <p:ph type="title"/>
          </p:nvPr>
        </p:nvSpPr>
        <p:spPr>
          <a:xfrm>
            <a:off x="251520" y="1114425"/>
            <a:ext cx="8568952" cy="714375"/>
          </a:xfrm>
        </p:spPr>
        <p:txBody>
          <a:bodyPr>
            <a:normAutofit/>
          </a:bodyPr>
          <a:lstStyle/>
          <a:p>
            <a:pPr marL="457200" indent="-457200" algn="l"/>
            <a:r>
              <a:rPr lang="uk-UA" sz="2800" b="1" dirty="0" smtClean="0"/>
              <a:t>ЕТАПИ ОЦІНКИ ПРОЕКТНОЇ ЗАЯВКИ</a:t>
            </a:r>
            <a:r>
              <a:rPr lang="pl-PL" sz="2800" b="1" dirty="0" smtClean="0"/>
              <a:t>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020586462"/>
              </p:ext>
            </p:extLst>
          </p:nvPr>
        </p:nvGraphicFramePr>
        <p:xfrm>
          <a:off x="251520" y="1752600"/>
          <a:ext cx="87400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104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ПРОЕКТНА ЗАЯВКА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–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НА ЩО ЗВЕРНУТИ УВАГУ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(1)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251520" y="1828801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pl-PL" sz="1900" dirty="0" smtClean="0"/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Узгодженість інформації в заявці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534988" indent="-176213">
              <a:defRPr/>
            </a:pPr>
            <a:r>
              <a:rPr lang="pl-PL" sz="2400" b="1" dirty="0" smtClean="0"/>
              <a:t>- </a:t>
            </a:r>
            <a:r>
              <a:rPr lang="uk-UA" sz="2400" dirty="0"/>
              <a:t>з</a:t>
            </a:r>
            <a:r>
              <a:rPr lang="uk-UA" sz="2400" dirty="0" smtClean="0"/>
              <a:t>аплановані заходи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smtClean="0"/>
              <a:t>дати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smtClean="0"/>
              <a:t>бюджет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smtClean="0"/>
              <a:t>індикатори</a:t>
            </a:r>
            <a:r>
              <a:rPr lang="pl-PL" sz="2400" dirty="0" smtClean="0"/>
              <a:t>.</a:t>
            </a:r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План</a:t>
            </a:r>
            <a:r>
              <a:rPr lang="pl-PL" sz="2400" dirty="0" smtClean="0"/>
              <a:t> </a:t>
            </a:r>
            <a:r>
              <a:rPr lang="uk-UA" sz="2400" dirty="0" smtClean="0"/>
              <a:t>заходів</a:t>
            </a:r>
            <a:r>
              <a:rPr lang="pl-PL" sz="2400" dirty="0" smtClean="0"/>
              <a:t> i </a:t>
            </a:r>
            <a:r>
              <a:rPr lang="uk-UA" sz="2400" b="1" dirty="0" smtClean="0">
                <a:solidFill>
                  <a:srgbClr val="C00000"/>
                </a:solidFill>
              </a:rPr>
              <a:t>поділ обов’язків</a:t>
            </a:r>
            <a:r>
              <a:rPr lang="pl-PL" sz="2400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між Партнерами проекту</a:t>
            </a:r>
            <a:endParaRPr lang="pl-PL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sz="19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774700"/>
            <a:ext cx="8229600" cy="1054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Raavi" pitchFamily="34" charset="0"/>
            </a:endParaRPr>
          </a:p>
          <a:p>
            <a:pPr marL="457200" lvl="0" indent="-457200">
              <a:spcBef>
                <a:spcPts val="1200"/>
              </a:spcBef>
              <a:defRPr/>
            </a:pPr>
            <a:r>
              <a:rPr lang="uk-UA" sz="2800" b="1" dirty="0" smtClean="0">
                <a:cs typeface="Raavi" pitchFamily="34" charset="0"/>
              </a:rPr>
              <a:t>ПРОЕКТНА ЗАЯВКА</a:t>
            </a:r>
            <a:r>
              <a:rPr lang="pl-PL" sz="2800" b="1" dirty="0" smtClean="0">
                <a:cs typeface="Raavi" pitchFamily="34" charset="0"/>
              </a:rPr>
              <a:t> </a:t>
            </a:r>
            <a:r>
              <a:rPr lang="pl-PL" sz="2800" b="1" dirty="0">
                <a:cs typeface="Raavi" pitchFamily="34" charset="0"/>
              </a:rPr>
              <a:t>–</a:t>
            </a:r>
            <a:r>
              <a:rPr lang="en-GB" sz="2800" b="1" dirty="0">
                <a:cs typeface="Raavi" pitchFamily="34" charset="0"/>
              </a:rPr>
              <a:t> </a:t>
            </a:r>
            <a:r>
              <a:rPr lang="uk-UA" sz="2800" b="1" dirty="0">
                <a:cs typeface="Raavi" pitchFamily="34" charset="0"/>
              </a:rPr>
              <a:t>НА ЩО ЗВЕРНУТИ УВАГУ</a:t>
            </a:r>
            <a:r>
              <a:rPr lang="pl-PL" sz="2800" b="1" dirty="0">
                <a:cs typeface="Raavi" pitchFamily="34" charset="0"/>
              </a:rPr>
              <a:t> </a:t>
            </a:r>
            <a:r>
              <a:rPr lang="pl-PL" sz="2800" b="1" dirty="0" smtClean="0">
                <a:cs typeface="Raavi" pitchFamily="34" charset="0"/>
              </a:rPr>
              <a:t>(</a:t>
            </a:r>
            <a:r>
              <a:rPr lang="uk-UA" sz="2800" b="1" dirty="0" smtClean="0">
                <a:cs typeface="Raavi" pitchFamily="34" charset="0"/>
              </a:rPr>
              <a:t>2</a:t>
            </a:r>
            <a:r>
              <a:rPr lang="pl-PL" sz="2800" b="1" dirty="0" smtClean="0">
                <a:cs typeface="Raavi" pitchFamily="34" charset="0"/>
              </a:rPr>
              <a:t>)</a:t>
            </a:r>
            <a:endParaRPr lang="pl-PL" sz="2800" b="1" dirty="0"/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251520" y="1828800"/>
            <a:ext cx="8453209" cy="45881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lang="pl-PL" sz="1900" u="sng" dirty="0" smtClean="0"/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Державна допомога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(</a:t>
            </a:r>
            <a:r>
              <a:rPr lang="uk-UA" sz="2400" dirty="0" smtClean="0"/>
              <a:t>неприйнятна заявка</a:t>
            </a:r>
            <a:r>
              <a:rPr lang="pl-PL" sz="2400" dirty="0" smtClean="0"/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Дохід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Принцип відсутності прибутків</a:t>
            </a:r>
            <a:r>
              <a:rPr lang="pl-PL" sz="2400" b="1" dirty="0" smtClean="0"/>
              <a:t>. </a:t>
            </a:r>
            <a:r>
              <a:rPr lang="uk-UA" sz="2400" dirty="0" smtClean="0"/>
              <a:t>Ані метою, ані результатом </a:t>
            </a:r>
            <a:r>
              <a:rPr lang="uk-UA" sz="2400" dirty="0" smtClean="0"/>
              <a:t>проекту не </a:t>
            </a:r>
            <a:r>
              <a:rPr lang="uk-UA" sz="2400" dirty="0" smtClean="0"/>
              <a:t>може бути отримання прибутку для жодного з Бенефіціарів</a:t>
            </a:r>
            <a:r>
              <a:rPr lang="pl-PL" sz="2400" dirty="0" smtClean="0"/>
              <a:t>!</a:t>
            </a:r>
            <a:endParaRPr lang="pl-PL" sz="2400" dirty="0"/>
          </a:p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tabLst/>
              <a:defRPr/>
            </a:pPr>
            <a:endParaRPr lang="en-US" sz="1900" b="1" dirty="0"/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ytuł 7"/>
          <p:cNvSpPr txBox="1">
            <a:spLocks/>
          </p:cNvSpPr>
          <p:nvPr/>
        </p:nvSpPr>
        <p:spPr>
          <a:xfrm>
            <a:off x="250825" y="1079501"/>
            <a:ext cx="8229600" cy="7493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smtClean="0">
                <a:latin typeface="+mj-lt"/>
                <a:ea typeface="+mj-ea"/>
                <a:cs typeface="+mj-cs"/>
              </a:rPr>
              <a:t>ПРОЕКТНА ЗАЯВКА</a:t>
            </a:r>
            <a:r>
              <a:rPr lang="pl-PL" sz="2800" b="1" dirty="0" smtClean="0">
                <a:latin typeface="+mj-lt"/>
                <a:ea typeface="+mj-ea"/>
                <a:cs typeface="+mj-cs"/>
              </a:rPr>
              <a:t> – </a:t>
            </a:r>
            <a:r>
              <a:rPr lang="uk-UA" sz="2800" b="1" dirty="0" smtClean="0">
                <a:latin typeface="+mj-lt"/>
                <a:ea typeface="+mj-ea"/>
                <a:cs typeface="+mj-cs"/>
              </a:rPr>
              <a:t>РЕЗУЛЬТАТИ ОЦІНКИ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528" y="1828800"/>
            <a:ext cx="838120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Комітет з відбору проектів</a:t>
            </a:r>
            <a:r>
              <a:rPr lang="pl-PL" sz="2400" dirty="0" smtClean="0"/>
              <a:t> (</a:t>
            </a:r>
            <a:r>
              <a:rPr lang="uk-UA" sz="2400" dirty="0" smtClean="0"/>
              <a:t>КВП</a:t>
            </a:r>
            <a:r>
              <a:rPr lang="pl-PL" sz="2400" dirty="0" smtClean="0"/>
              <a:t>) </a:t>
            </a:r>
            <a:r>
              <a:rPr lang="uk-UA" sz="2400" dirty="0" smtClean="0"/>
              <a:t>затверджує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рейтинговий список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проектів</a:t>
            </a:r>
            <a:r>
              <a:rPr lang="pl-PL" sz="2400" dirty="0" smtClean="0"/>
              <a:t>. </a:t>
            </a:r>
          </a:p>
          <a:p>
            <a:pPr algn="just"/>
            <a:r>
              <a:rPr lang="uk-UA" sz="2400" dirty="0" smtClean="0"/>
              <a:t>В обґрунтованих випадках він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може провести додаткову перевірку проекту</a:t>
            </a:r>
            <a:r>
              <a:rPr lang="pl-PL" sz="2400" dirty="0" smtClean="0"/>
              <a:t>.</a:t>
            </a:r>
          </a:p>
          <a:p>
            <a:pPr algn="just"/>
            <a:endParaRPr lang="pl-PL" sz="2400" dirty="0" smtClean="0"/>
          </a:p>
          <a:p>
            <a:pPr algn="just"/>
            <a:r>
              <a:rPr lang="uk-UA" sz="2400" dirty="0" smtClean="0"/>
              <a:t>Спільний Моніторинговий Комітет</a:t>
            </a:r>
            <a:r>
              <a:rPr lang="pl-PL" sz="2400" dirty="0" smtClean="0"/>
              <a:t> </a:t>
            </a:r>
            <a:r>
              <a:rPr lang="en-US" sz="2400" dirty="0" smtClean="0"/>
              <a:t>(</a:t>
            </a:r>
            <a:r>
              <a:rPr lang="uk-UA" sz="2400" dirty="0" smtClean="0"/>
              <a:t>СМК</a:t>
            </a:r>
            <a:r>
              <a:rPr lang="en-US" sz="2400" dirty="0" smtClean="0"/>
              <a:t>) </a:t>
            </a:r>
            <a:r>
              <a:rPr lang="uk-UA" sz="2400" b="1" dirty="0" smtClean="0">
                <a:solidFill>
                  <a:srgbClr val="C00000"/>
                </a:solidFill>
              </a:rPr>
              <a:t>затверджує результати усього процесу оцінювання</a:t>
            </a:r>
            <a:r>
              <a:rPr lang="en-US" sz="2400" dirty="0" smtClean="0"/>
              <a:t>.</a:t>
            </a:r>
            <a:r>
              <a:rPr lang="pl-PL" sz="2400" dirty="0" smtClean="0"/>
              <a:t>  </a:t>
            </a:r>
            <a:r>
              <a:rPr lang="uk-UA" sz="2400" dirty="0" smtClean="0"/>
              <a:t>Усі Головні </a:t>
            </a:r>
            <a:r>
              <a:rPr lang="uk-UA" sz="2400" dirty="0" err="1" smtClean="0"/>
              <a:t>Бенефіціари</a:t>
            </a:r>
            <a:r>
              <a:rPr lang="uk-UA" sz="2400" dirty="0" smtClean="0"/>
              <a:t> будуть поінформовані про результати оцінки</a:t>
            </a:r>
            <a:r>
              <a:rPr lang="pl-PL" sz="2400" dirty="0" smtClean="0"/>
              <a:t>. </a:t>
            </a:r>
          </a:p>
          <a:p>
            <a:pPr algn="just"/>
            <a:endParaRPr lang="pl-PL" sz="2400" dirty="0" smtClean="0"/>
          </a:p>
          <a:p>
            <a:pPr algn="just"/>
            <a:r>
              <a:rPr lang="uk-UA" sz="2400" dirty="0" smtClean="0"/>
              <a:t>У випадку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негативного рішення</a:t>
            </a:r>
            <a:r>
              <a:rPr lang="en-US" sz="2400" dirty="0" smtClean="0"/>
              <a:t>, </a:t>
            </a:r>
            <a:r>
              <a:rPr lang="uk-UA" sz="2400" dirty="0" smtClean="0"/>
              <a:t>його причини будуть викладені</a:t>
            </a:r>
            <a:r>
              <a:rPr lang="pl-PL" sz="2400" dirty="0" smtClean="0"/>
              <a:t> </a:t>
            </a:r>
            <a:r>
              <a:rPr lang="uk-UA" sz="2400" b="1" dirty="0">
                <a:solidFill>
                  <a:srgbClr val="C00000"/>
                </a:solidFill>
              </a:rPr>
              <a:t>в</a:t>
            </a:r>
            <a:r>
              <a:rPr lang="uk-UA" sz="2400" b="1" dirty="0" smtClean="0">
                <a:solidFill>
                  <a:srgbClr val="C00000"/>
                </a:solidFill>
              </a:rPr>
              <a:t> листі</a:t>
            </a:r>
            <a:r>
              <a:rPr lang="en-US" sz="2400" dirty="0" smtClean="0"/>
              <a:t>. </a:t>
            </a:r>
            <a:endParaRPr lang="pl-PL" sz="24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1052512"/>
            <a:ext cx="804053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endParaRPr lang="pl-PL" sz="2600" b="1" dirty="0" smtClean="0">
              <a:latin typeface="+mn-lt"/>
            </a:endParaRPr>
          </a:p>
          <a:p>
            <a:pPr marL="0" lvl="1" algn="just">
              <a:defRPr/>
            </a:pPr>
            <a:r>
              <a:rPr lang="uk-UA" sz="2600" b="1" dirty="0" smtClean="0">
                <a:latin typeface="+mn-lt"/>
              </a:rPr>
              <a:t>ПРИЙНЯТНІСТЬ БЕНЕФІЦІАРІВ</a:t>
            </a:r>
            <a:r>
              <a:rPr lang="pl-PL" sz="2600" b="1" dirty="0" smtClean="0">
                <a:latin typeface="+mn-lt"/>
              </a:rPr>
              <a:t> – </a:t>
            </a:r>
            <a:r>
              <a:rPr lang="uk-UA" sz="2600" b="1" dirty="0" smtClean="0">
                <a:latin typeface="+mn-lt"/>
              </a:rPr>
              <a:t>ДОКУМЕНТИ</a:t>
            </a:r>
            <a:r>
              <a:rPr lang="pl-PL" sz="2600" b="1" dirty="0" smtClean="0">
                <a:latin typeface="+mn-lt"/>
              </a:rPr>
              <a:t> </a:t>
            </a:r>
          </a:p>
          <a:p>
            <a:pPr marL="0" lvl="1" algn="just">
              <a:defRPr/>
            </a:pPr>
            <a:endParaRPr lang="pl-PL" sz="2400" dirty="0" smtClean="0">
              <a:latin typeface="+mn-lt"/>
            </a:endParaRP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dirty="0" smtClean="0"/>
              <a:t>перевірка на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останньому етапі оцінки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лише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для вибраних проектів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 </a:t>
            </a:r>
            <a:r>
              <a:rPr lang="pl-PL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якщо Головний </a:t>
            </a:r>
            <a:r>
              <a:rPr lang="uk-UA" sz="2400" dirty="0" err="1" smtClean="0">
                <a:latin typeface="+mn-lt"/>
              </a:rPr>
              <a:t>Бенефіціар</a:t>
            </a:r>
            <a:r>
              <a:rPr lang="uk-UA" sz="2400" dirty="0" smtClean="0">
                <a:latin typeface="+mn-lt"/>
              </a:rPr>
              <a:t> або один з </a:t>
            </a:r>
            <a:r>
              <a:rPr lang="uk-UA" sz="2400" dirty="0" err="1" smtClean="0">
                <a:latin typeface="+mn-lt"/>
              </a:rPr>
              <a:t>Бенефіціарів</a:t>
            </a:r>
            <a:r>
              <a:rPr lang="uk-UA" sz="2400" dirty="0" smtClean="0">
                <a:latin typeface="+mn-lt"/>
              </a:rPr>
              <a:t> є неприйнятним, то проект буде </a:t>
            </a:r>
            <a:r>
              <a:rPr lang="uk-UA" sz="2400" dirty="0" err="1" smtClean="0">
                <a:latin typeface="+mn-lt"/>
              </a:rPr>
              <a:t>відхилено</a:t>
            </a:r>
            <a:r>
              <a:rPr lang="pl-PL" sz="2400" dirty="0" smtClean="0">
                <a:latin typeface="+mn-lt"/>
              </a:rPr>
              <a:t>)</a:t>
            </a: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документи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dirty="0" smtClean="0"/>
              <a:t>подані до СТС</a:t>
            </a:r>
            <a:r>
              <a:rPr lang="pl-PL" sz="2400" dirty="0" smtClean="0">
                <a:latin typeface="+mn-lt"/>
              </a:rPr>
              <a:t> (</a:t>
            </a:r>
            <a:r>
              <a:rPr lang="uk-UA" sz="2400" dirty="0" err="1" smtClean="0">
                <a:latin typeface="+mn-lt"/>
              </a:rPr>
              <a:t>скани</a:t>
            </a:r>
            <a:r>
              <a:rPr lang="pl-PL" sz="2400" dirty="0" smtClean="0">
                <a:latin typeface="+mn-lt"/>
              </a:rPr>
              <a:t>/</a:t>
            </a:r>
            <a:r>
              <a:rPr lang="uk-UA" sz="2400" dirty="0" smtClean="0">
                <a:latin typeface="+mn-lt"/>
              </a:rPr>
              <a:t>копії</a:t>
            </a:r>
            <a:r>
              <a:rPr lang="pl-PL" sz="2400" dirty="0" smtClean="0">
                <a:latin typeface="+mn-lt"/>
              </a:rPr>
              <a:t>): </a:t>
            </a:r>
            <a:r>
              <a:rPr lang="uk-UA" sz="2400" dirty="0" smtClean="0">
                <a:latin typeface="+mn-lt"/>
              </a:rPr>
              <a:t>статути</a:t>
            </a:r>
            <a:r>
              <a:rPr lang="pl-PL" sz="2400" dirty="0" smtClean="0">
                <a:latin typeface="+mn-lt"/>
              </a:rPr>
              <a:t>, </a:t>
            </a:r>
            <a:r>
              <a:rPr lang="uk-UA" sz="2400" dirty="0" smtClean="0">
                <a:latin typeface="+mn-lt"/>
              </a:rPr>
              <a:t>довіреності, реєстраційні документи</a:t>
            </a:r>
            <a:r>
              <a:rPr lang="pl-PL" sz="2400" dirty="0" smtClean="0"/>
              <a:t> </a:t>
            </a:r>
            <a:endParaRPr lang="pl-PL" sz="2400" dirty="0" smtClean="0">
              <a:latin typeface="+mn-lt"/>
            </a:endParaRPr>
          </a:p>
          <a:p>
            <a:pPr lvl="0"/>
            <a:endParaRPr lang="en-GB" sz="1200" dirty="0" smtClean="0"/>
          </a:p>
          <a:p>
            <a:pPr marL="0" lvl="1" algn="just">
              <a:defRPr/>
            </a:pPr>
            <a:r>
              <a:rPr lang="pl-PL" sz="2400" dirty="0" smtClean="0">
                <a:latin typeface="+mn-lt"/>
              </a:rPr>
              <a:t> </a:t>
            </a:r>
          </a:p>
          <a:p>
            <a:r>
              <a:rPr lang="pl-PL" sz="2400" dirty="0" smtClean="0">
                <a:latin typeface="+mn-lt"/>
              </a:rPr>
              <a:t>  </a:t>
            </a: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779929"/>
            <a:ext cx="8040533" cy="591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endParaRPr lang="pl-PL" sz="2800" b="1" dirty="0" smtClean="0"/>
          </a:p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РІШЕННЯ ПРО ПРИСУДЖЕННЯ ҐРАНТУ</a:t>
            </a:r>
            <a:endParaRPr lang="pl-PL" sz="2800" b="1" dirty="0" smtClean="0">
              <a:latin typeface="+mn-lt"/>
            </a:endParaRPr>
          </a:p>
          <a:p>
            <a:pPr marL="0" lvl="1" algn="just">
              <a:defRPr/>
            </a:pPr>
            <a:endParaRPr lang="pl-PL" sz="2400" dirty="0" smtClean="0">
              <a:latin typeface="+mn-lt"/>
            </a:endParaRP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Комітет з відбору проектів</a:t>
            </a:r>
            <a:r>
              <a:rPr lang="pl-PL" sz="2400" dirty="0" smtClean="0">
                <a:latin typeface="+mn-lt"/>
              </a:rPr>
              <a:t> – </a:t>
            </a:r>
            <a:r>
              <a:rPr lang="uk-UA" sz="2400" b="1" dirty="0" smtClean="0">
                <a:solidFill>
                  <a:srgbClr val="C00000"/>
                </a:solidFill>
              </a:rPr>
              <a:t>рейтинговий список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pl-PL" sz="2400" i="1" dirty="0" smtClean="0">
                <a:latin typeface="+mn-lt"/>
              </a:rPr>
              <a:t>(</a:t>
            </a:r>
            <a:r>
              <a:rPr lang="uk-UA" sz="2400" i="1" dirty="0" smtClean="0">
                <a:latin typeface="+mn-lt"/>
              </a:rPr>
              <a:t>додаток до Звіту з оцінки проектних заявок</a:t>
            </a:r>
            <a:r>
              <a:rPr lang="pl-PL" sz="2400" dirty="0" smtClean="0">
                <a:latin typeface="+mn-lt"/>
              </a:rPr>
              <a:t>)</a:t>
            </a: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Спільний моніторинговий комітет</a:t>
            </a:r>
            <a:r>
              <a:rPr lang="pl-PL" sz="2400" dirty="0" smtClean="0">
                <a:latin typeface="+mn-lt"/>
              </a:rPr>
              <a:t> – </a:t>
            </a:r>
            <a:r>
              <a:rPr lang="uk-UA" sz="2400" b="1" dirty="0" smtClean="0">
                <a:solidFill>
                  <a:srgbClr val="C00000"/>
                </a:solidFill>
              </a:rPr>
              <a:t>затвердження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можливі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рекомендації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dirty="0" smtClean="0">
                <a:latin typeface="+mn-lt"/>
              </a:rPr>
              <a:t>для проектів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pl-PL" sz="2400" dirty="0" smtClean="0">
                <a:latin typeface="+mn-lt"/>
              </a:rPr>
              <a:t>  </a:t>
            </a:r>
            <a:r>
              <a:rPr lang="uk-UA" sz="2400" b="1" dirty="0" smtClean="0">
                <a:solidFill>
                  <a:srgbClr val="C00000"/>
                </a:solidFill>
              </a:rPr>
              <a:t>резервний список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/>
              <a:t>проектів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defRPr/>
            </a:pPr>
            <a:endParaRPr lang="pl-PL" sz="2400" dirty="0" smtClean="0">
              <a:latin typeface="+mn-lt"/>
            </a:endParaRP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defRPr/>
            </a:pPr>
            <a:r>
              <a:rPr lang="uk-UA" sz="2400" dirty="0" smtClean="0">
                <a:latin typeface="+mn-lt"/>
              </a:rPr>
              <a:t>Остаточний термін для підготовки пакету документів для підписання грантового договору </a:t>
            </a:r>
            <a:r>
              <a:rPr lang="pl-PL" sz="2400" dirty="0" smtClean="0">
                <a:latin typeface="+mn-lt"/>
              </a:rPr>
              <a:t>- 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6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місяців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/>
              <a:t>з моменту отримання інформації про рішення СКМ</a:t>
            </a:r>
            <a:endParaRPr lang="pl-PL" sz="2400" dirty="0" smtClean="0">
              <a:latin typeface="+mn-lt"/>
            </a:endParaRP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1052512"/>
            <a:ext cx="8210115" cy="6635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defRPr/>
            </a:pPr>
            <a:r>
              <a:rPr lang="uk-UA" sz="2800" b="1" dirty="0" smtClean="0"/>
              <a:t>АПЕЛЯЦІЇ</a:t>
            </a:r>
            <a:endParaRPr lang="pl-PL" sz="2800" b="1" dirty="0" smtClean="0">
              <a:latin typeface="+mn-lt"/>
            </a:endParaRPr>
          </a:p>
          <a:p>
            <a:r>
              <a:rPr lang="pl-PL" sz="2400" b="1" dirty="0" smtClean="0"/>
              <a:t>						 </a:t>
            </a:r>
            <a:r>
              <a:rPr lang="pl-PL" sz="2400" dirty="0" smtClean="0"/>
              <a:t>- </a:t>
            </a:r>
            <a:r>
              <a:rPr lang="uk-UA" sz="2400" dirty="0" smtClean="0"/>
              <a:t>розділ</a:t>
            </a:r>
            <a:r>
              <a:rPr lang="pl-PL" sz="2400" dirty="0" smtClean="0"/>
              <a:t> 3.6 </a:t>
            </a:r>
            <a:r>
              <a:rPr lang="uk-UA" sz="2400" dirty="0" smtClean="0"/>
              <a:t>Програмного Посібника</a:t>
            </a:r>
            <a:endParaRPr lang="pl-PL" sz="2400" dirty="0" smtClean="0"/>
          </a:p>
          <a:p>
            <a:endParaRPr lang="pl-PL" sz="2400" dirty="0" smtClean="0"/>
          </a:p>
          <a:p>
            <a:pPr marL="358775" indent="-358775" algn="just">
              <a:buFont typeface="Wingdings" pitchFamily="2" charset="2"/>
              <a:buChar char="§"/>
            </a:pPr>
            <a:r>
              <a:rPr lang="uk-UA" sz="2200" dirty="0" smtClean="0"/>
              <a:t>подані</a:t>
            </a:r>
            <a:r>
              <a:rPr lang="pl-PL" sz="2200" dirty="0" smtClean="0"/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Головними </a:t>
            </a:r>
            <a:r>
              <a:rPr lang="uk-UA" sz="2200" b="1" dirty="0" err="1" smtClean="0">
                <a:solidFill>
                  <a:srgbClr val="C00000"/>
                </a:solidFill>
              </a:rPr>
              <a:t>Бенефіціарами</a:t>
            </a:r>
            <a:r>
              <a:rPr lang="pl-PL" sz="2200" b="1" dirty="0" smtClean="0">
                <a:solidFill>
                  <a:srgbClr val="C00000"/>
                </a:solidFill>
              </a:rPr>
              <a:t> </a:t>
            </a:r>
            <a:r>
              <a:rPr lang="uk-UA" sz="2200" dirty="0" smtClean="0"/>
              <a:t>і стосуються</a:t>
            </a:r>
            <a:r>
              <a:rPr lang="pl-PL" sz="2200" dirty="0" smtClean="0">
                <a:latin typeface="+mn-lt"/>
              </a:rPr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порушень під час оцінки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pl-PL" sz="2200" dirty="0" smtClean="0">
                <a:latin typeface="+mn-lt"/>
              </a:rPr>
              <a:t>(</a:t>
            </a:r>
            <a:r>
              <a:rPr lang="uk-UA" sz="2200" dirty="0" smtClean="0">
                <a:latin typeface="+mn-lt"/>
              </a:rPr>
              <a:t>якщо рішення є порушенням правил конкурсу чи процедур оцінки</a:t>
            </a:r>
            <a:r>
              <a:rPr lang="pl-PL" sz="2200" dirty="0" smtClean="0">
                <a:latin typeface="+mn-lt"/>
              </a:rPr>
              <a:t>),</a:t>
            </a:r>
            <a:endParaRPr lang="en-GB" sz="2200" dirty="0" smtClean="0">
              <a:latin typeface="+mn-lt"/>
            </a:endParaRPr>
          </a:p>
          <a:p>
            <a:pPr marL="355600" lvl="1" indent="-3556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200" dirty="0" smtClean="0">
                <a:latin typeface="+mn-lt"/>
              </a:rPr>
              <a:t>Надіслані до СТС не пізніше, ніж через</a:t>
            </a:r>
            <a:r>
              <a:rPr lang="pl-PL" sz="2200" dirty="0" smtClean="0">
                <a:latin typeface="+mn-lt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+mn-lt"/>
              </a:rPr>
              <a:t>21 </a:t>
            </a:r>
            <a:r>
              <a:rPr lang="uk-UA" sz="2200" b="1" dirty="0" smtClean="0">
                <a:solidFill>
                  <a:srgbClr val="C00000"/>
                </a:solidFill>
                <a:latin typeface="+mn-lt"/>
              </a:rPr>
              <a:t>календарний </a:t>
            </a:r>
            <a:r>
              <a:rPr lang="uk-UA" sz="2200" b="1" dirty="0" smtClean="0">
                <a:solidFill>
                  <a:srgbClr val="C00000"/>
                </a:solidFill>
              </a:rPr>
              <a:t>день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200" dirty="0" smtClean="0"/>
              <a:t>після отримання</a:t>
            </a:r>
            <a:r>
              <a:rPr lang="pl-PL" sz="2200" dirty="0" smtClean="0">
                <a:latin typeface="+mn-lt"/>
              </a:rPr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електронною поштою </a:t>
            </a:r>
            <a:r>
              <a:rPr lang="uk-UA" sz="2200" dirty="0" smtClean="0"/>
              <a:t>рішення щодо проекту</a:t>
            </a:r>
            <a:r>
              <a:rPr lang="pl-PL" sz="2200" dirty="0" smtClean="0"/>
              <a:t>,</a:t>
            </a:r>
          </a:p>
          <a:p>
            <a:pPr marL="355600" lvl="1" indent="-3556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200" dirty="0"/>
              <a:t>з</a:t>
            </a:r>
            <a:r>
              <a:rPr lang="uk-UA" sz="2200" dirty="0" smtClean="0">
                <a:latin typeface="+mn-lt"/>
              </a:rPr>
              <a:t>а розгляд апеляцій відповідає ОУ</a:t>
            </a:r>
            <a:r>
              <a:rPr lang="pl-PL" sz="2200" dirty="0" smtClean="0">
                <a:latin typeface="+mn-lt"/>
              </a:rPr>
              <a:t> – </a:t>
            </a:r>
            <a:r>
              <a:rPr lang="uk-UA" sz="2200" dirty="0" smtClean="0">
                <a:latin typeface="+mn-lt"/>
              </a:rPr>
              <a:t>рішення, прийняте не пізніше, ніж за 45 календарних днів після отримання апеляції</a:t>
            </a:r>
            <a:r>
              <a:rPr lang="pl-PL" sz="2200" dirty="0" smtClean="0">
                <a:latin typeface="+mn-lt"/>
              </a:rPr>
              <a:t>, </a:t>
            </a:r>
            <a:r>
              <a:rPr lang="uk-UA" sz="2200" dirty="0" smtClean="0">
                <a:latin typeface="+mn-lt"/>
              </a:rPr>
              <a:t>є</a:t>
            </a:r>
            <a:r>
              <a:rPr lang="pl-PL" sz="2200" dirty="0" smtClean="0">
                <a:latin typeface="+mn-lt"/>
              </a:rPr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остаточним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pl-PL" sz="2200" dirty="0" smtClean="0">
              <a:solidFill>
                <a:srgbClr val="C00000"/>
              </a:solidFill>
              <a:latin typeface="+mn-lt"/>
            </a:endParaRP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endParaRPr lang="pl-PL" sz="2800" b="1" dirty="0" smtClean="0">
              <a:latin typeface="+mn-lt"/>
            </a:endParaRP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defRPr/>
            </a:pPr>
            <a:endParaRPr lang="en-GB" sz="2800" b="1" dirty="0" smtClean="0">
              <a:latin typeface="+mn-lt"/>
            </a:endParaRPr>
          </a:p>
          <a:p>
            <a:pPr marL="0" lvl="1" algn="just">
              <a:defRPr/>
            </a:pPr>
            <a:r>
              <a:rPr lang="pl-PL" sz="2400" dirty="0" smtClean="0">
                <a:latin typeface="+mn-lt"/>
              </a:rPr>
              <a:t> </a:t>
            </a:r>
          </a:p>
          <a:p>
            <a:r>
              <a:rPr lang="pl-PL" sz="2400" dirty="0" smtClean="0">
                <a:latin typeface="+mn-lt"/>
              </a:rPr>
              <a:t>  </a:t>
            </a: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uk-UA" dirty="0" smtClean="0">
                <a:solidFill>
                  <a:schemeClr val="bg1"/>
                </a:solidFill>
              </a:rPr>
              <a:t>Дякую за увагу</a:t>
            </a:r>
            <a:r>
              <a:rPr lang="pl-PL" dirty="0" smtClean="0">
                <a:solidFill>
                  <a:schemeClr val="bg1"/>
                </a:solidFill>
              </a:rPr>
              <a:t>!</a:t>
            </a:r>
          </a:p>
          <a:p>
            <a:pPr marL="457200" indent="-457200">
              <a:buNone/>
            </a:pPr>
            <a:endParaRPr lang="pl-PL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b="1" dirty="0" smtClean="0">
                <a:solidFill>
                  <a:schemeClr val="bg1"/>
                </a:solidFill>
              </a:rPr>
              <a:t>Спільний Технічний Секретаріат</a:t>
            </a:r>
            <a:endParaRPr lang="pl-PL" b="1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 err="1" smtClean="0">
                <a:solidFill>
                  <a:schemeClr val="bg1"/>
                </a:solidFill>
              </a:rPr>
              <a:t>тел</a:t>
            </a:r>
            <a:r>
              <a:rPr lang="pl-PL" dirty="0" smtClean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pl-PL" dirty="0" smtClean="0">
                <a:solidFill>
                  <a:schemeClr val="bg1"/>
                </a:solidFill>
              </a:rPr>
              <a:t>Email: pbu@pbu2020.eu</a:t>
            </a:r>
          </a:p>
        </p:txBody>
      </p:sp>
    </p:spTree>
    <p:extLst>
      <p:ext uri="{BB962C8B-B14F-4D97-AF65-F5344CB8AC3E}">
        <p14:creationId xmlns="" xmlns:p14="http://schemas.microsoft.com/office/powerpoint/2010/main" val="34947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0825" y="1828800"/>
            <a:ext cx="8569325" cy="4103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Проектна </a:t>
            </a:r>
            <a:r>
              <a:rPr lang="uk-UA" sz="2000" dirty="0" smtClean="0">
                <a:latin typeface="+mn-lt"/>
                <a:cs typeface="+mn-cs"/>
              </a:rPr>
              <a:t>заявка </a:t>
            </a:r>
            <a:r>
              <a:rPr lang="pl-PL" sz="2000" dirty="0" smtClean="0">
                <a:latin typeface="+mn-lt"/>
                <a:cs typeface="+mn-cs"/>
              </a:rPr>
              <a:t>– </a:t>
            </a:r>
            <a:r>
              <a:rPr lang="uk-UA" sz="2000" dirty="0" smtClean="0">
                <a:latin typeface="+mn-lt"/>
                <a:cs typeface="+mn-cs"/>
              </a:rPr>
              <a:t>формальні вимоги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Оцінка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Шкала</a:t>
            </a:r>
            <a:r>
              <a:rPr lang="uk-UA" sz="2000" dirty="0" smtClean="0">
                <a:latin typeface="+mn-lt"/>
                <a:cs typeface="+mn-cs"/>
              </a:rPr>
              <a:t> та критерії оцінки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Система та етапи оцінки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На що звертати увагу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Рішення про присудження ґранту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Апеляції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>
              <a:latin typeface="+mn-lt"/>
              <a:cs typeface="+mn-cs"/>
            </a:endParaRPr>
          </a:p>
          <a:p>
            <a:pPr marL="457200" indent="-457200" algn="just" eaLnBrk="1" fontAlgn="auto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 algn="ctr" eaLnBrk="1" fontAlgn="auto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3076" name="Prostokąt 7"/>
          <p:cNvSpPr>
            <a:spLocks noChangeArrowheads="1"/>
          </p:cNvSpPr>
          <p:nvPr/>
        </p:nvSpPr>
        <p:spPr bwMode="auto">
          <a:xfrm>
            <a:off x="206375" y="1196975"/>
            <a:ext cx="8208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eaLnBrk="1" hangingPunct="1"/>
            <a:r>
              <a:rPr lang="uk-UA" altLang="pl-PL" sz="2800" dirty="0" smtClean="0"/>
              <a:t>ЗМІСТ ПРЕЗЕНТАЦІЇ</a:t>
            </a:r>
            <a:endParaRPr lang="pl-PL" altLang="pl-P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ytuł 7"/>
          <p:cNvSpPr txBox="1">
            <a:spLocks/>
          </p:cNvSpPr>
          <p:nvPr/>
        </p:nvSpPr>
        <p:spPr>
          <a:xfrm>
            <a:off x="323851" y="1341438"/>
            <a:ext cx="8156574" cy="714375"/>
          </a:xfrm>
          <a:prstGeom prst="rect">
            <a:avLst/>
          </a:prstGeom>
        </p:spPr>
        <p:txBody>
          <a:bodyPr/>
          <a:lstStyle/>
          <a:p>
            <a:pPr marL="457200" lvl="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 ЗАЯВКА</a:t>
            </a:r>
            <a:r>
              <a:rPr lang="pl-PL" sz="2800" b="1" dirty="0" smtClean="0"/>
              <a:t> – </a:t>
            </a:r>
            <a:r>
              <a:rPr lang="uk-UA" sz="2800" b="1" dirty="0" smtClean="0"/>
              <a:t>ФОРМАЛЬНІ ВИМОГИ</a:t>
            </a:r>
            <a:endParaRPr lang="pl-PL" sz="2800" b="1" dirty="0" smtClean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850" y="1988840"/>
            <a:ext cx="8568630" cy="4297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kumimoji="0" lang="pl-PL" alt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1" y="1988840"/>
            <a:ext cx="8156897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проектна </a:t>
            </a:r>
            <a:r>
              <a:rPr lang="uk-UA" sz="2400" dirty="0" smtClean="0"/>
              <a:t>заявка </a:t>
            </a:r>
            <a:r>
              <a:rPr lang="uk-UA" sz="2400" dirty="0" smtClean="0"/>
              <a:t>підготовлена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англійською мовою</a:t>
            </a:r>
            <a:r>
              <a:rPr lang="pl-PL" sz="2400" dirty="0" smtClean="0"/>
              <a:t>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роздрукована </a:t>
            </a:r>
            <a:r>
              <a:rPr lang="uk-UA" sz="2400" b="1" dirty="0" smtClean="0">
                <a:solidFill>
                  <a:srgbClr val="C00000"/>
                </a:solidFill>
              </a:rPr>
              <a:t>за допомогою електронного додатку</a:t>
            </a:r>
            <a:r>
              <a:rPr lang="pl-PL" sz="2400" dirty="0" smtClean="0"/>
              <a:t>,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з унікальною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контрольною сумою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(</a:t>
            </a:r>
            <a:r>
              <a:rPr lang="uk-UA" sz="2400" dirty="0" smtClean="0"/>
              <a:t>наданою додатком</a:t>
            </a:r>
            <a:r>
              <a:rPr lang="pl-PL" sz="2400" dirty="0" smtClean="0"/>
              <a:t>),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роздрукована, підписана та надіслана разом з електронною версією до СТС</a:t>
            </a:r>
            <a:r>
              <a:rPr lang="pl-PL" sz="2400" dirty="0" smtClean="0"/>
              <a:t>,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надана у визначений термін</a:t>
            </a:r>
            <a:r>
              <a:rPr lang="pl-PL" sz="2400" dirty="0" smtClean="0"/>
              <a:t> (</a:t>
            </a:r>
            <a:r>
              <a:rPr lang="uk-UA" sz="2400" b="1" dirty="0" smtClean="0">
                <a:solidFill>
                  <a:srgbClr val="C00000"/>
                </a:solidFill>
              </a:rPr>
              <a:t>до</a:t>
            </a:r>
            <a:r>
              <a:rPr lang="pl-PL" sz="2400" b="1" dirty="0" smtClean="0">
                <a:solidFill>
                  <a:srgbClr val="C00000"/>
                </a:solidFill>
              </a:rPr>
              <a:t> 31.10.2018</a:t>
            </a:r>
            <a:r>
              <a:rPr lang="pl-PL" sz="2400" dirty="0" smtClean="0"/>
              <a:t>).</a:t>
            </a:r>
            <a:endParaRPr lang="pl-PL" sz="2000" dirty="0" smtClean="0"/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5091150" y="3010829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 smtClean="0">
              <a:solidFill>
                <a:prstClr val="black"/>
              </a:solidFill>
            </a:endParaRPr>
          </a:p>
          <a:p>
            <a:pPr marL="457200" indent="-457200" algn="just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342900" indent="-342900" algn="ctr" hangingPunct="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 smtClean="0">
              <a:solidFill>
                <a:srgbClr val="1F497D"/>
              </a:solidFill>
            </a:endParaRPr>
          </a:p>
          <a:p>
            <a:pPr marL="457200" indent="-457200" algn="ctr">
              <a:spcBef>
                <a:spcPct val="0"/>
              </a:spcBef>
              <a:buFont typeface="Arial" charset="0"/>
              <a:buNone/>
              <a:defRPr/>
            </a:pPr>
            <a:endParaRPr lang="pl-PL" sz="2800" b="1" dirty="0" smtClean="0">
              <a:solidFill>
                <a:prstClr val="black"/>
              </a:solidFill>
            </a:endParaRPr>
          </a:p>
        </p:txBody>
      </p:sp>
      <p:sp>
        <p:nvSpPr>
          <p:cNvPr id="5" name="Tytuł 7"/>
          <p:cNvSpPr txBox="1">
            <a:spLocks/>
          </p:cNvSpPr>
          <p:nvPr/>
        </p:nvSpPr>
        <p:spPr>
          <a:xfrm>
            <a:off x="495622" y="1133950"/>
            <a:ext cx="7985125" cy="995403"/>
          </a:xfrm>
          <a:prstGeom prst="rect">
            <a:avLst/>
          </a:prstGeom>
        </p:spPr>
        <p:txBody>
          <a:bodyPr/>
          <a:lstStyle/>
          <a:p>
            <a:pPr marL="45720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 ЗАЯВКА</a:t>
            </a:r>
            <a:r>
              <a:rPr lang="pl-PL" sz="2800" b="1" dirty="0" smtClean="0"/>
              <a:t> </a:t>
            </a:r>
          </a:p>
          <a:p>
            <a:pPr marL="457200" indent="-457200" algn="r" defTabSz="914400">
              <a:spcBef>
                <a:spcPct val="0"/>
              </a:spcBef>
              <a:defRPr/>
            </a:pPr>
            <a:r>
              <a:rPr lang="uk-UA" sz="2400" b="1" dirty="0" smtClean="0"/>
              <a:t>Адміністративна перевірка та оцінка прийнятності</a:t>
            </a:r>
            <a:endParaRPr lang="pl-PL" sz="2400" b="1" dirty="0" smtClean="0"/>
          </a:p>
          <a:p>
            <a:pPr marL="457200" indent="-457200" defTabSz="914400">
              <a:spcBef>
                <a:spcPct val="0"/>
              </a:spcBef>
              <a:defRPr/>
            </a:pPr>
            <a:endParaRPr lang="pl-PL" sz="2800" dirty="0" smtClean="0">
              <a:solidFill>
                <a:prstClr val="black"/>
              </a:solidFill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850" y="1433146"/>
            <a:ext cx="8568630" cy="4853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lang="pl-PL" altLang="pl-PL" sz="2000" dirty="0" smtClean="0">
              <a:solidFill>
                <a:prstClr val="black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0" y="2129353"/>
            <a:ext cx="8353806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здійснюється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СТС</a:t>
            </a:r>
            <a:r>
              <a:rPr lang="pl-PL" sz="2400" dirty="0" smtClean="0"/>
              <a:t>,</a:t>
            </a:r>
            <a:endParaRPr lang="ru-RU" sz="2400" dirty="0" smtClean="0"/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400" dirty="0" smtClean="0"/>
              <a:t>у разі потреби </a:t>
            </a:r>
            <a:r>
              <a:rPr lang="uk-UA" sz="2400" dirty="0" smtClean="0"/>
              <a:t>– </a:t>
            </a:r>
            <a:r>
              <a:rPr lang="uk-UA" sz="2400" b="1" dirty="0" smtClean="0">
                <a:solidFill>
                  <a:srgbClr val="C00000"/>
                </a:solidFill>
              </a:rPr>
              <a:t>один</a:t>
            </a:r>
            <a:r>
              <a:rPr lang="uk-UA" sz="2400" dirty="0" smtClean="0"/>
              <a:t> запит на роз</a:t>
            </a:r>
            <a:r>
              <a:rPr lang="pl-PL" sz="2400" dirty="0" smtClean="0"/>
              <a:t>’</a:t>
            </a:r>
            <a:r>
              <a:rPr lang="uk-UA" sz="2400" dirty="0" smtClean="0"/>
              <a:t>яснення/документи</a:t>
            </a:r>
            <a:endParaRPr lang="pl-PL" sz="2400" dirty="0" smtClean="0"/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/>
              <a:t>н</a:t>
            </a:r>
            <a:r>
              <a:rPr lang="uk-UA" sz="2400" dirty="0" smtClean="0"/>
              <a:t>а якісну перевірку будуть надіслані лише ці заявки, які успішно пройшли адміністративну перевірку та оцінку прийнятності</a:t>
            </a:r>
            <a:r>
              <a:rPr lang="pl-PL" sz="2400" dirty="0" smtClean="0"/>
              <a:t>,</a:t>
            </a: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оцінка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прийнятності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– </a:t>
            </a:r>
            <a:r>
              <a:rPr lang="uk-UA" sz="2400" dirty="0" smtClean="0"/>
              <a:t>проводиться стосовно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партнерства, проекту та витрат</a:t>
            </a:r>
            <a:r>
              <a:rPr lang="pl-PL" sz="2400" dirty="0" smtClean="0"/>
              <a:t>,</a:t>
            </a: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прийнятність</a:t>
            </a:r>
            <a:r>
              <a:rPr lang="pl-PL" sz="2400" dirty="0" smtClean="0"/>
              <a:t> </a:t>
            </a:r>
            <a:r>
              <a:rPr lang="uk-UA" sz="2400" b="1" dirty="0" err="1" smtClean="0">
                <a:solidFill>
                  <a:srgbClr val="C00000"/>
                </a:solidFill>
              </a:rPr>
              <a:t>бенефіціарів</a:t>
            </a:r>
            <a:r>
              <a:rPr lang="pl-PL" sz="2400" dirty="0" smtClean="0"/>
              <a:t> – </a:t>
            </a:r>
            <a:r>
              <a:rPr lang="uk-UA" sz="2400" dirty="0" smtClean="0"/>
              <a:t>перевіряється</a:t>
            </a:r>
            <a:r>
              <a:rPr lang="pl-PL" sz="2400" dirty="0" smtClean="0"/>
              <a:t> </a:t>
            </a:r>
            <a:r>
              <a:rPr lang="uk-UA" sz="2400" b="1" u="sng" dirty="0" smtClean="0">
                <a:solidFill>
                  <a:srgbClr val="C00000"/>
                </a:solidFill>
              </a:rPr>
              <a:t>пізніше</a:t>
            </a:r>
            <a:endParaRPr lang="pl-PL" sz="2400" b="1" u="sng" dirty="0" smtClean="0">
              <a:solidFill>
                <a:srgbClr val="C00000"/>
              </a:solidFill>
            </a:endParaRPr>
          </a:p>
          <a:p>
            <a:pPr algn="just"/>
            <a:endParaRPr lang="pl-PL" sz="2400" dirty="0" smtClean="0">
              <a:solidFill>
                <a:prstClr val="black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50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471961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-4025551" y="1947564"/>
            <a:ext cx="8568630" cy="4297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kumimoji="0" lang="pl-PL" alt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0" y="2627055"/>
            <a:ext cx="834466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/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проектна заявка оцінюватиметься</a:t>
            </a:r>
            <a:r>
              <a:rPr lang="pl-PL" sz="2600" dirty="0" smtClean="0"/>
              <a:t> </a:t>
            </a:r>
            <a:r>
              <a:rPr lang="pl-PL" sz="2600" b="1" dirty="0" smtClean="0">
                <a:solidFill>
                  <a:srgbClr val="C00000"/>
                </a:solidFill>
              </a:rPr>
              <a:t>2 </a:t>
            </a:r>
            <a:r>
              <a:rPr lang="uk-UA" sz="2600" b="1" dirty="0" smtClean="0">
                <a:solidFill>
                  <a:srgbClr val="C00000"/>
                </a:solidFill>
              </a:rPr>
              <a:t>експертами</a:t>
            </a:r>
            <a:r>
              <a:rPr lang="pl-PL" sz="2600" dirty="0" smtClean="0"/>
              <a:t>,</a:t>
            </a:r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буде </a:t>
            </a:r>
            <a:r>
              <a:rPr lang="uk-UA" sz="2600" b="1" dirty="0" smtClean="0">
                <a:solidFill>
                  <a:srgbClr val="C00000"/>
                </a:solidFill>
              </a:rPr>
              <a:t>одна таблиця оцінки</a:t>
            </a:r>
            <a:r>
              <a:rPr lang="pl-PL" sz="2600" dirty="0" smtClean="0"/>
              <a:t>,</a:t>
            </a:r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оцінка</a:t>
            </a:r>
            <a:r>
              <a:rPr lang="pl-PL" sz="2600" dirty="0" smtClean="0"/>
              <a:t> </a:t>
            </a:r>
            <a:r>
              <a:rPr lang="uk-UA" sz="2600" b="1" dirty="0" smtClean="0">
                <a:solidFill>
                  <a:srgbClr val="C00000"/>
                </a:solidFill>
              </a:rPr>
              <a:t>відповідності</a:t>
            </a:r>
            <a:r>
              <a:rPr lang="pl-PL" sz="2600" dirty="0" smtClean="0"/>
              <a:t> </a:t>
            </a:r>
            <a:r>
              <a:rPr lang="uk-UA" sz="2600" dirty="0" smtClean="0"/>
              <a:t>та ідеї проекту</a:t>
            </a:r>
            <a:r>
              <a:rPr lang="pl-PL" sz="2600" dirty="0" smtClean="0"/>
              <a:t>.</a:t>
            </a:r>
          </a:p>
          <a:p>
            <a:pPr algn="just"/>
            <a:endParaRPr lang="pl-PL" sz="2000" dirty="0" smtClean="0"/>
          </a:p>
          <a:p>
            <a:pPr algn="just"/>
            <a:endParaRPr lang="pl-PL" sz="2000" dirty="0" smtClean="0"/>
          </a:p>
        </p:txBody>
      </p:sp>
      <p:sp>
        <p:nvSpPr>
          <p:cNvPr id="9" name="Tytuł 7"/>
          <p:cNvSpPr txBox="1">
            <a:spLocks/>
          </p:cNvSpPr>
          <p:nvPr/>
        </p:nvSpPr>
        <p:spPr>
          <a:xfrm>
            <a:off x="550516" y="1503870"/>
            <a:ext cx="7985125" cy="995403"/>
          </a:xfrm>
          <a:prstGeom prst="rect">
            <a:avLst/>
          </a:prstGeom>
        </p:spPr>
        <p:txBody>
          <a:bodyPr/>
          <a:lstStyle/>
          <a:p>
            <a:pPr marL="45720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 ЗАЯВКА</a:t>
            </a:r>
            <a:r>
              <a:rPr lang="pl-PL" sz="2800" b="1" dirty="0" smtClean="0"/>
              <a:t> </a:t>
            </a:r>
          </a:p>
          <a:p>
            <a:pPr marL="457200" indent="-457200" algn="r" defTabSz="914400">
              <a:spcBef>
                <a:spcPct val="0"/>
              </a:spcBef>
              <a:defRPr/>
            </a:pPr>
            <a:r>
              <a:rPr lang="uk-UA" sz="2400" b="1" dirty="0" smtClean="0"/>
              <a:t>Якісна оцінка</a:t>
            </a:r>
            <a:endParaRPr lang="pl-PL" sz="2400" b="1" dirty="0" smtClean="0"/>
          </a:p>
          <a:p>
            <a:pPr marL="457200" lvl="0" indent="-457200" defTabSz="914400">
              <a:spcBef>
                <a:spcPct val="0"/>
              </a:spcBef>
              <a:defRPr/>
            </a:pPr>
            <a:endParaRPr lang="pl-PL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404967" y="887506"/>
            <a:ext cx="809167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uk-UA" sz="2800" b="1" dirty="0" smtClean="0">
                <a:solidFill>
                  <a:prstClr val="black"/>
                </a:solidFill>
                <a:latin typeface="Calibri"/>
              </a:rPr>
              <a:t>ТАБЛИЦЯ ОЦІНКИ</a:t>
            </a:r>
            <a:endParaRPr lang="pl-PL" sz="2800" b="1" dirty="0" smtClean="0">
              <a:solidFill>
                <a:prstClr val="black"/>
              </a:solidFill>
              <a:latin typeface="Calibri"/>
            </a:endParaRPr>
          </a:p>
          <a:p>
            <a:endParaRPr lang="pl-PL" sz="2800" b="1" dirty="0" smtClean="0">
              <a:latin typeface="Calibri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Адміністративна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частина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– 3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питання</a:t>
            </a:r>
            <a:endParaRPr lang="pl-PL" sz="2600" dirty="0" smtClean="0">
              <a:solidFill>
                <a:prstClr val="black"/>
              </a:solidFill>
              <a:latin typeface="+mj-lt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 Оцінка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прийнятності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– </a:t>
            </a:r>
            <a:r>
              <a:rPr lang="uk-UA" sz="2600" dirty="0" smtClean="0">
                <a:latin typeface="+mj-lt"/>
              </a:rPr>
              <a:t>партнерства</a:t>
            </a:r>
            <a:r>
              <a:rPr lang="pl-PL" sz="2600" dirty="0" smtClean="0">
                <a:latin typeface="+mj-lt"/>
              </a:rPr>
              <a:t>, </a:t>
            </a:r>
            <a:r>
              <a:rPr lang="uk-UA" sz="2600" dirty="0" smtClean="0">
                <a:latin typeface="+mj-lt"/>
              </a:rPr>
              <a:t>проекту</a:t>
            </a:r>
            <a:r>
              <a:rPr lang="pl-PL" sz="2600" dirty="0" smtClean="0">
                <a:latin typeface="+mj-lt"/>
              </a:rPr>
              <a:t>, </a:t>
            </a:r>
            <a:r>
              <a:rPr lang="uk-UA" sz="2600" dirty="0" smtClean="0">
                <a:latin typeface="+mj-lt"/>
              </a:rPr>
              <a:t>витрат</a:t>
            </a:r>
            <a:endParaRPr lang="pl-PL" sz="2200" i="1" dirty="0" smtClean="0">
              <a:latin typeface="+mj-lt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uk-UA" sz="2600" b="1" dirty="0" smtClean="0"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Якісна</a:t>
            </a:r>
            <a:r>
              <a:rPr lang="pl-PL" sz="2600" dirty="0" smtClean="0">
                <a:latin typeface="+mj-lt"/>
              </a:rPr>
              <a:t> </a:t>
            </a:r>
            <a:r>
              <a:rPr lang="uk-UA" sz="2600" dirty="0" smtClean="0">
                <a:latin typeface="+mj-lt"/>
              </a:rPr>
              <a:t>оцінка </a:t>
            </a:r>
            <a:r>
              <a:rPr lang="pl-PL" sz="2600" dirty="0" smtClean="0">
                <a:latin typeface="+mj-lt"/>
              </a:rPr>
              <a:t>– </a:t>
            </a:r>
            <a:r>
              <a:rPr lang="uk-UA" sz="2600" dirty="0" smtClean="0">
                <a:latin typeface="+mj-lt"/>
              </a:rPr>
              <a:t>більший ак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цент на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узгодженість між</a:t>
            </a:r>
            <a:r>
              <a:rPr lang="pl-PL" sz="26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окремими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частинами заявки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,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на план заходів та бюджет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,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оцінка опису управління цим конкретним проектом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</a:p>
          <a:p>
            <a:pPr marL="360363" indent="-360363">
              <a:spcBef>
                <a:spcPts val="600"/>
              </a:spcBef>
            </a:pPr>
            <a:endParaRPr lang="pl-PL" sz="26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4000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528" y="1652526"/>
            <a:ext cx="8229600" cy="40653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pl-PL" sz="2000" noProof="0" dirty="0" smtClean="0"/>
              <a:t>	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noProof="0" dirty="0" smtClean="0"/>
              <a:t>На етапі якісної оцінки проект може отримати максимум</a:t>
            </a:r>
            <a:r>
              <a:rPr lang="pl-PL" sz="2400" b="1" noProof="0" dirty="0" smtClean="0"/>
              <a:t> </a:t>
            </a:r>
            <a:r>
              <a:rPr lang="pl-PL" sz="2400" b="1" dirty="0" smtClean="0">
                <a:solidFill>
                  <a:srgbClr val="C00000"/>
                </a:solidFill>
              </a:rPr>
              <a:t>80 </a:t>
            </a:r>
            <a:r>
              <a:rPr lang="uk-UA" sz="2400" b="1" dirty="0" smtClean="0">
                <a:solidFill>
                  <a:srgbClr val="C00000"/>
                </a:solidFill>
              </a:rPr>
              <a:t>балів</a:t>
            </a:r>
            <a:r>
              <a:rPr lang="pl-PL" sz="2400" noProof="0" dirty="0" smtClean="0"/>
              <a:t>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Рекомендованим до </a:t>
            </a:r>
            <a:r>
              <a:rPr lang="uk-UA" sz="2400" b="1" dirty="0" err="1" smtClean="0">
                <a:solidFill>
                  <a:srgbClr val="C00000"/>
                </a:solidFill>
              </a:rPr>
              <a:t>співфінансування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може бути проект, який отримав</a:t>
            </a:r>
            <a:r>
              <a:rPr lang="pl-PL" sz="2400" noProof="0" dirty="0" smtClean="0"/>
              <a:t> </a:t>
            </a:r>
            <a:r>
              <a:rPr lang="uk-UA" sz="2400" b="1" noProof="0" dirty="0" smtClean="0">
                <a:solidFill>
                  <a:srgbClr val="C00000"/>
                </a:solidFill>
              </a:rPr>
              <a:t>мінімум 56 балів</a:t>
            </a:r>
            <a:r>
              <a:rPr lang="pl-PL" sz="2400" noProof="0" dirty="0" smtClean="0"/>
              <a:t>, </a:t>
            </a:r>
            <a:r>
              <a:rPr lang="uk-UA" sz="2400" dirty="0" smtClean="0"/>
              <a:t>у тому числі</a:t>
            </a:r>
            <a:r>
              <a:rPr lang="pl-PL" sz="2400" noProof="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щонайменше</a:t>
            </a:r>
            <a:r>
              <a:rPr lang="pl-PL" sz="2400" b="1" dirty="0" smtClean="0">
                <a:solidFill>
                  <a:srgbClr val="C00000"/>
                </a:solidFill>
              </a:rPr>
              <a:t> 60% </a:t>
            </a:r>
            <a:r>
              <a:rPr lang="uk-UA" sz="2400" b="1" dirty="0" smtClean="0">
                <a:solidFill>
                  <a:srgbClr val="C00000"/>
                </a:solidFill>
              </a:rPr>
              <a:t>балів у кожній частині якісної оцінки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noProof="0" dirty="0" smtClean="0"/>
              <a:t>(</a:t>
            </a:r>
            <a:r>
              <a:rPr lang="uk-UA" sz="2400" dirty="0" smtClean="0"/>
              <a:t>тобто мін</a:t>
            </a:r>
            <a:r>
              <a:rPr lang="pl-PL" sz="2400" noProof="0" dirty="0" smtClean="0"/>
              <a:t>. </a:t>
            </a:r>
            <a:r>
              <a:rPr lang="pl-PL" sz="2400" b="1" noProof="0" dirty="0" smtClean="0"/>
              <a:t>27 </a:t>
            </a:r>
            <a:r>
              <a:rPr lang="uk-UA" sz="2400" noProof="0" dirty="0" smtClean="0"/>
              <a:t>балів у розділі стратегічна оцінка та мін. </a:t>
            </a:r>
            <a:r>
              <a:rPr lang="uk-UA" sz="2400" b="1" noProof="0" dirty="0" smtClean="0"/>
              <a:t>21</a:t>
            </a:r>
            <a:r>
              <a:rPr lang="uk-UA" sz="2400" noProof="0" dirty="0" smtClean="0"/>
              <a:t> бал у розділі операційна оцінка</a:t>
            </a:r>
            <a:r>
              <a:rPr lang="pl-PL" sz="2400" noProof="0" dirty="0" smtClean="0"/>
              <a:t>).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lang="pl-PL" sz="2200" noProof="0" dirty="0" smtClean="0"/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1104180"/>
            <a:ext cx="8229600" cy="724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457200">
              <a:spcBef>
                <a:spcPts val="1200"/>
              </a:spcBef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Raavi" pitchFamily="34" charset="0"/>
              </a:rPr>
              <a:t>КРИТЕРІЇ ОЦІНКИ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528" y="1984075"/>
            <a:ext cx="8496944" cy="37337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Контекст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 smtClean="0"/>
              <a:t>проекту</a:t>
            </a:r>
            <a:r>
              <a:rPr lang="pl-PL" sz="2400" b="1" dirty="0" smtClean="0"/>
              <a:t> </a:t>
            </a:r>
            <a:r>
              <a:rPr lang="en-US" sz="2800" b="1" dirty="0" smtClean="0">
                <a:ea typeface="+mj-ea"/>
                <a:cs typeface="Raavi" pitchFamily="34" charset="0"/>
              </a:rPr>
              <a:t>(</a:t>
            </a:r>
            <a:r>
              <a:rPr lang="uk-UA" sz="2400" b="1" dirty="0" smtClean="0"/>
              <a:t>значення і стратегія</a:t>
            </a:r>
            <a:r>
              <a:rPr lang="en-US" sz="2400" b="1" dirty="0" smtClean="0"/>
              <a:t>)</a:t>
            </a:r>
          </a:p>
          <a:p>
            <a:pPr marL="531813" marR="0" lvl="0" indent="-265113" algn="just" defTabSz="457200" rtl="0" eaLnBrk="1" fontAlgn="auto" latinLnBrk="0" hangingPunct="1">
              <a:buClrTx/>
              <a:buSzTx/>
              <a:defRPr/>
            </a:pPr>
            <a:r>
              <a:rPr lang="uk-UA" sz="2000" i="1" dirty="0"/>
              <a:t>н</a:t>
            </a:r>
            <a:r>
              <a:rPr lang="uk-UA" sz="2000" i="1" noProof="0" dirty="0" err="1" smtClean="0"/>
              <a:t>аскільки</a:t>
            </a:r>
            <a:r>
              <a:rPr lang="uk-UA" sz="2000" i="1" noProof="0" dirty="0" smtClean="0"/>
              <a:t> добре обґрунтовано необхідність реалізації проекту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just" defTabSz="457200" rtl="0" eaLnBrk="1" fontAlgn="auto" latinLnBrk="0" hangingPunct="1">
              <a:spcBef>
                <a:spcPts val="1200"/>
              </a:spcBef>
              <a:buClrTx/>
              <a:buSzTx/>
              <a:buFont typeface="Arial"/>
              <a:buNone/>
              <a:tabLst/>
              <a:defRPr/>
            </a:pPr>
            <a:r>
              <a:rPr lang="uk-UA" sz="2400" b="1" dirty="0" smtClean="0"/>
              <a:t>Характер</a:t>
            </a:r>
            <a:r>
              <a:rPr lang="pl-PL" sz="2400" b="1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співпраці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algn="just" defTabSz="457200" rtl="0" eaLnBrk="1" fontAlgn="auto" latinLnBrk="0" hangingPunct="1">
              <a:buClrTx/>
              <a:buSzTx/>
              <a:tabLst/>
              <a:defRPr/>
            </a:pPr>
            <a:r>
              <a:rPr lang="uk-UA" sz="2000" i="1" dirty="0"/>
              <a:t>я</a:t>
            </a:r>
            <a:r>
              <a:rPr lang="uk-UA" sz="2000" i="1" dirty="0" smtClean="0"/>
              <a:t>ку додаткову вартість принесе співпраця</a:t>
            </a:r>
            <a:r>
              <a:rPr lang="en-US" sz="2000" i="1" dirty="0" smtClean="0"/>
              <a:t>?</a:t>
            </a:r>
            <a:endParaRPr lang="pl-PL" sz="2000" i="1" dirty="0" smtClean="0"/>
          </a:p>
          <a:p>
            <a:pPr marL="266700" lvl="0" indent="-266700" algn="just">
              <a:spcBef>
                <a:spcPts val="1200"/>
              </a:spcBef>
              <a:defRPr/>
            </a:pPr>
            <a:r>
              <a:rPr lang="uk-UA" sz="2400" b="1" dirty="0" smtClean="0"/>
              <a:t>Важливість </a:t>
            </a:r>
            <a:r>
              <a:rPr lang="uk-UA" sz="2400" b="1" dirty="0" smtClean="0">
                <a:solidFill>
                  <a:srgbClr val="C00000"/>
                </a:solidFill>
              </a:rPr>
              <a:t>партнерства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indent="-265113" algn="just">
              <a:defRPr/>
            </a:pPr>
            <a:r>
              <a:rPr lang="uk-UA" sz="2000" i="1" dirty="0"/>
              <a:t>я</a:t>
            </a:r>
            <a:r>
              <a:rPr lang="uk-UA" sz="2000" i="1" dirty="0" smtClean="0"/>
              <a:t>кою мірою склад партнерства відповідає проектові</a:t>
            </a:r>
            <a:r>
              <a:rPr lang="en-US" sz="2000" i="1" dirty="0" smtClean="0"/>
              <a:t>?</a:t>
            </a:r>
          </a:p>
          <a:p>
            <a:pPr marL="266700" marR="0" lvl="0" indent="-266700" algn="just" defTabSz="457200" rtl="0" eaLnBrk="1" fontAlgn="auto" latinLnBrk="0" hangingPunct="1">
              <a:spcBef>
                <a:spcPts val="1200"/>
              </a:spcBef>
              <a:buClrTx/>
              <a:buSzTx/>
              <a:tabLst/>
              <a:defRPr/>
            </a:pPr>
            <a:r>
              <a:rPr lang="uk-UA" sz="2400" b="1" dirty="0" smtClean="0"/>
              <a:t>Внесок проекту в</a:t>
            </a:r>
            <a:r>
              <a:rPr lang="pl-PL" sz="2400" b="1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отримання продуктів та результатів Програми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algn="just" fontAlgn="auto">
              <a:buClrTx/>
              <a:buSzTx/>
              <a:tabLst/>
              <a:defRPr/>
            </a:pPr>
            <a:r>
              <a:rPr lang="uk-UA" sz="2000" i="1" dirty="0"/>
              <a:t>н</a:t>
            </a:r>
            <a:r>
              <a:rPr lang="uk-UA" sz="2000" i="1" dirty="0" smtClean="0"/>
              <a:t>аскільки проект сприятиме досягненню цілей Програми</a:t>
            </a:r>
            <a:r>
              <a:rPr lang="en-US" sz="2000" i="1" dirty="0" smtClean="0"/>
              <a:t>?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1061048"/>
            <a:ext cx="8229600" cy="767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457200">
              <a:spcBef>
                <a:spcPts val="1200"/>
              </a:spcBef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Raavi" pitchFamily="34" charset="0"/>
              </a:rPr>
              <a:t>СТРАТЕГІЧНІ КРИТЕРІЇ ОЦІНКИ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992037"/>
            <a:ext cx="8229600" cy="724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smtClean="0">
                <a:ea typeface="+mj-ea"/>
                <a:cs typeface="Raavi" pitchFamily="34" charset="0"/>
              </a:rPr>
              <a:t>ОПЕРАЦІЙНІ КРИТЕРІЇ ОЦІНКИ</a:t>
            </a:r>
            <a:endParaRPr lang="pl-PL" sz="2800" b="1" dirty="0" smtClean="0">
              <a:ea typeface="+mj-ea"/>
              <a:cs typeface="Raavi" pitchFamily="34" charset="0"/>
            </a:endParaRPr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251520" y="1828799"/>
            <a:ext cx="8712968" cy="45881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Управління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lvl="0" indent="6350">
              <a:spcAft>
                <a:spcPts val="600"/>
              </a:spcAft>
              <a:defRPr/>
            </a:pPr>
            <a:r>
              <a:rPr lang="uk-UA" sz="2000" i="1" dirty="0"/>
              <a:t>н</a:t>
            </a:r>
            <a:r>
              <a:rPr lang="uk-UA" sz="2000" i="1" dirty="0" smtClean="0"/>
              <a:t>аскільки структура </a:t>
            </a:r>
            <a:r>
              <a:rPr lang="uk-UA" sz="2000" i="1" dirty="0"/>
              <a:t>і процедури управління відповідають </a:t>
            </a:r>
            <a:r>
              <a:rPr lang="uk-UA" sz="2000" i="1" dirty="0" smtClean="0"/>
              <a:t>суті, масштабу, періоду реалізації та потребам проекту</a:t>
            </a:r>
            <a:r>
              <a:rPr lang="en-US" sz="2000" i="1" dirty="0" smtClean="0"/>
              <a:t>?</a:t>
            </a:r>
          </a:p>
          <a:p>
            <a:pPr marL="342900" marR="0" lvl="0" indent="-342900" algn="l" defTabSz="457200" rtl="0" eaLnBrk="1" fontAlgn="auto" latinLnBrk="0" hangingPunct="1">
              <a:spcBef>
                <a:spcPts val="600"/>
              </a:spcBef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Комунікація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indent="-265113">
              <a:spcAft>
                <a:spcPts val="600"/>
              </a:spcAft>
              <a:defRPr/>
            </a:pPr>
            <a:r>
              <a:rPr lang="pl-PL" sz="2000" i="1" dirty="0" smtClean="0"/>
              <a:t>	</a:t>
            </a:r>
            <a:r>
              <a:rPr lang="uk-UA" sz="2000" i="1" dirty="0" smtClean="0"/>
              <a:t>Наскільки </a:t>
            </a:r>
            <a:r>
              <a:rPr lang="uk-UA" sz="2000" i="1" dirty="0"/>
              <a:t>заходи з комунікації  є  доцільними і здатними </a:t>
            </a:r>
            <a:r>
              <a:rPr lang="uk-UA" sz="2000" i="1" dirty="0" smtClean="0"/>
              <a:t>охопити </a:t>
            </a:r>
            <a:r>
              <a:rPr lang="uk-UA" sz="2000" i="1" dirty="0"/>
              <a:t>відповідні цільові групи і зацікавлені </a:t>
            </a:r>
            <a:r>
              <a:rPr lang="uk-UA" sz="2000" i="1" dirty="0" smtClean="0"/>
              <a:t>сторони</a:t>
            </a:r>
            <a:r>
              <a:rPr lang="pl-PL" sz="2000" i="1" dirty="0" smtClean="0"/>
              <a:t>?</a:t>
            </a:r>
            <a:endParaRPr lang="en-US" sz="2000" i="1" dirty="0" smtClean="0"/>
          </a:p>
          <a:p>
            <a:pPr marL="342900" marR="0" lvl="0" indent="-342900" algn="l" defTabSz="457200" rtl="0" eaLnBrk="1" fontAlgn="auto" latinLnBrk="0" hangingPunct="1">
              <a:spcBef>
                <a:spcPts val="600"/>
              </a:spcBef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Робочий план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fontAlgn="auto">
              <a:spcAft>
                <a:spcPts val="600"/>
              </a:spcAft>
              <a:buClrTx/>
              <a:buSzTx/>
              <a:tabLst>
                <a:tab pos="531813" algn="l"/>
              </a:tabLst>
              <a:defRPr/>
            </a:pPr>
            <a:r>
              <a:rPr lang="pl-PL" sz="2000" i="1" dirty="0" smtClean="0"/>
              <a:t>	</a:t>
            </a:r>
            <a:r>
              <a:rPr lang="uk-UA" sz="2000" i="1" dirty="0" smtClean="0"/>
              <a:t>наскільки  </a:t>
            </a:r>
            <a:r>
              <a:rPr lang="uk-UA" sz="2000" i="1" dirty="0"/>
              <a:t>реалістичним, послідовним і узгодженим є робочий </a:t>
            </a:r>
            <a:r>
              <a:rPr lang="uk-UA" sz="2000" i="1" dirty="0" smtClean="0"/>
              <a:t>план</a:t>
            </a:r>
            <a:r>
              <a:rPr lang="en-US" sz="2000" i="1" dirty="0" smtClean="0"/>
              <a:t>?</a:t>
            </a: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1900" b="1" dirty="0" smtClean="0"/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Бюджет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lvl="0" indent="-265113">
              <a:defRPr/>
            </a:pPr>
            <a:r>
              <a:rPr lang="pl-PL" sz="1900" i="1" dirty="0" smtClean="0"/>
              <a:t>	</a:t>
            </a:r>
            <a:r>
              <a:rPr lang="uk-UA" sz="1900" dirty="0"/>
              <a:t> </a:t>
            </a:r>
            <a:r>
              <a:rPr lang="uk-UA" sz="1900" i="1" dirty="0"/>
              <a:t>Наскільки  бюджет проекту демонструє  співвідношення ціни і якості? Наскільки узгодженим і пропорційним є </a:t>
            </a:r>
            <a:r>
              <a:rPr lang="uk-UA" sz="1900" i="1" dirty="0" smtClean="0"/>
              <a:t>бюджет</a:t>
            </a:r>
            <a:r>
              <a:rPr lang="pl-PL" sz="1900" i="1" baseline="0" dirty="0" smtClean="0"/>
              <a:t>?</a:t>
            </a:r>
            <a:endParaRPr kumimoji="0" lang="en-US" sz="19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Життєздатність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odstawowy PBU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ojekt niestandardow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podstawowy PBU</Template>
  <TotalTime>1764</TotalTime>
  <Words>560</Words>
  <Application>Microsoft Office PowerPoint</Application>
  <PresentationFormat>Pokaz na ekranie (4:3)</PresentationFormat>
  <Paragraphs>155</Paragraphs>
  <Slides>17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17</vt:i4>
      </vt:variant>
    </vt:vector>
  </HeadingPairs>
  <TitlesOfParts>
    <vt:vector size="20" baseType="lpstr">
      <vt:lpstr>Motyw podstawowy PBU</vt:lpstr>
      <vt:lpstr>Projekt niestandardowy</vt:lpstr>
      <vt:lpstr>2_Motyw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ЕТАПИ ОЦІНКИ ПРОЕКТНОЇ ЗАЯВКИ </vt:lpstr>
      <vt:lpstr>Slajd 11</vt:lpstr>
      <vt:lpstr>Slajd 12</vt:lpstr>
      <vt:lpstr>Slajd 13</vt:lpstr>
      <vt:lpstr>Slajd 14</vt:lpstr>
      <vt:lpstr>Slajd 15</vt:lpstr>
      <vt:lpstr>Slajd 16</vt:lpstr>
      <vt:lpstr>Slajd 17</vt:lpstr>
    </vt:vector>
  </TitlesOfParts>
  <Company>Maju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iryna_melnychuk</cp:lastModifiedBy>
  <cp:revision>195</cp:revision>
  <dcterms:created xsi:type="dcterms:W3CDTF">2016-09-20T11:08:20Z</dcterms:created>
  <dcterms:modified xsi:type="dcterms:W3CDTF">2018-08-31T14:15:34Z</dcterms:modified>
</cp:coreProperties>
</file>