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12" r:id="rId2"/>
    <p:sldId id="319" r:id="rId3"/>
    <p:sldId id="322" r:id="rId4"/>
    <p:sldId id="321" r:id="rId5"/>
    <p:sldId id="288" r:id="rId6"/>
    <p:sldId id="289" r:id="rId7"/>
    <p:sldId id="290" r:id="rId8"/>
    <p:sldId id="292" r:id="rId9"/>
    <p:sldId id="294" r:id="rId10"/>
    <p:sldId id="291" r:id="rId11"/>
    <p:sldId id="295" r:id="rId12"/>
    <p:sldId id="318" r:id="rId13"/>
    <p:sldId id="326" r:id="rId14"/>
    <p:sldId id="327" r:id="rId15"/>
    <p:sldId id="328" r:id="rId16"/>
    <p:sldId id="316" r:id="rId17"/>
    <p:sldId id="297" r:id="rId18"/>
    <p:sldId id="314" r:id="rId19"/>
  </p:sldIdLst>
  <p:sldSz cx="9144000" cy="6858000" type="screen4x3"/>
  <p:notesSz cx="6797675" cy="987425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11" autoAdjust="0"/>
  </p:normalViewPr>
  <p:slideViewPr>
    <p:cSldViewPr snapToGrid="0" snapToObjects="1"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7FB3D-2880-4E1B-89D3-D9CF629DE3B9}" type="doc">
      <dgm:prSet loTypeId="urn:microsoft.com/office/officeart/2005/8/layout/process1" loCatId="process" qsTypeId="urn:microsoft.com/office/officeart/2005/8/quickstyle/simple2" qsCatId="simple" csTypeId="urn:microsoft.com/office/officeart/2005/8/colors/accent1_2" csCatId="accent1" phldr="1"/>
      <dgm:spPr/>
    </dgm:pt>
    <dgm:pt modelId="{2C62DAD6-01DA-4FA4-8AEC-A05C63CBC6F8}">
      <dgm:prSet phldrT="[Tekst]" custT="1"/>
      <dgm:spPr/>
      <dgm:t>
        <a:bodyPr/>
        <a:lstStyle/>
        <a:p>
          <a:r>
            <a:rPr lang="uk-UA" sz="1700" b="0" noProof="0" dirty="0" smtClean="0"/>
            <a:t>ПОЧАТОК</a:t>
          </a:r>
          <a:endParaRPr lang="en-US" sz="1700" b="0" noProof="0" dirty="0" smtClean="0"/>
        </a:p>
        <a:p>
          <a:r>
            <a:rPr lang="uk-UA" sz="1700" b="1" noProof="0" dirty="0" smtClean="0"/>
            <a:t>Приверніть увагу до своєї діяльності </a:t>
          </a:r>
          <a:r>
            <a:rPr lang="pl-PL" sz="1700" b="1" noProof="0" dirty="0" smtClean="0"/>
            <a:t> – </a:t>
          </a:r>
          <a:r>
            <a:rPr lang="uk-UA" sz="1700" b="0" noProof="0" dirty="0" smtClean="0"/>
            <a:t>розкажіть про цілі проекту та заплановані результати</a:t>
          </a:r>
          <a:endParaRPr lang="en-US" sz="1700" b="0" noProof="0" dirty="0"/>
        </a:p>
      </dgm:t>
    </dgm:pt>
    <dgm:pt modelId="{C3BD2D43-14FE-4983-ACE9-F62F8D7AA426}" type="parTrans" cxnId="{DA84D18E-7042-4DE3-817B-D8313EFDCE7A}">
      <dgm:prSet/>
      <dgm:spPr/>
      <dgm:t>
        <a:bodyPr/>
        <a:lstStyle/>
        <a:p>
          <a:endParaRPr lang="pl-PL"/>
        </a:p>
      </dgm:t>
    </dgm:pt>
    <dgm:pt modelId="{C311B98F-D77F-4C95-9466-C104DB7D6522}" type="sibTrans" cxnId="{DA84D18E-7042-4DE3-817B-D8313EFDCE7A}">
      <dgm:prSet/>
      <dgm:spPr/>
      <dgm:t>
        <a:bodyPr/>
        <a:lstStyle/>
        <a:p>
          <a:endParaRPr lang="pl-PL" dirty="0"/>
        </a:p>
      </dgm:t>
    </dgm:pt>
    <dgm:pt modelId="{10B41E62-43DF-4A4D-AE7E-F01FE4EDE4A2}">
      <dgm:prSet phldrT="[Tekst]" custT="1"/>
      <dgm:spPr/>
      <dgm:t>
        <a:bodyPr/>
        <a:lstStyle/>
        <a:p>
          <a:r>
            <a:rPr lang="uk-UA" sz="1700" b="0" dirty="0" smtClean="0"/>
            <a:t>ВИКОНАННЯ</a:t>
          </a:r>
          <a:endParaRPr lang="pl-PL" sz="1700" b="0" dirty="0" smtClean="0"/>
        </a:p>
        <a:p>
          <a:r>
            <a:rPr lang="uk-UA" sz="1700" b="1" dirty="0" smtClean="0"/>
            <a:t>Підтримуйте  зацікавлення та активну участь</a:t>
          </a:r>
          <a:r>
            <a:rPr lang="pl-PL" sz="1700" b="1" dirty="0" smtClean="0"/>
            <a:t> – </a:t>
          </a:r>
          <a:r>
            <a:rPr lang="uk-UA" sz="1700" b="0" dirty="0" err="1" smtClean="0"/>
            <a:t>повідомте</a:t>
          </a:r>
          <a:r>
            <a:rPr lang="uk-UA" sz="1700" b="0" dirty="0" smtClean="0"/>
            <a:t>, на якому етапі </a:t>
          </a:r>
          <a:r>
            <a:rPr lang="uk-UA" sz="1700" b="0" dirty="0" err="1" smtClean="0"/>
            <a:t>реалізвації</a:t>
          </a:r>
          <a:r>
            <a:rPr lang="uk-UA" sz="1700" b="0" dirty="0" smtClean="0"/>
            <a:t> знаходиться проект та заходи </a:t>
          </a:r>
          <a:endParaRPr lang="pl-PL" sz="1700" b="0" dirty="0"/>
        </a:p>
      </dgm:t>
    </dgm:pt>
    <dgm:pt modelId="{05D03F0B-D973-4E00-BA9E-CB9F274FE02D}" type="parTrans" cxnId="{1B5DDE72-200D-469D-A595-77204242F467}">
      <dgm:prSet/>
      <dgm:spPr/>
      <dgm:t>
        <a:bodyPr/>
        <a:lstStyle/>
        <a:p>
          <a:endParaRPr lang="pl-PL"/>
        </a:p>
      </dgm:t>
    </dgm:pt>
    <dgm:pt modelId="{CB80FEB4-FBF1-4E15-AA0E-0C1DEFF391CC}" type="sibTrans" cxnId="{1B5DDE72-200D-469D-A595-77204242F467}">
      <dgm:prSet/>
      <dgm:spPr/>
      <dgm:t>
        <a:bodyPr/>
        <a:lstStyle/>
        <a:p>
          <a:endParaRPr lang="pl-PL"/>
        </a:p>
      </dgm:t>
    </dgm:pt>
    <dgm:pt modelId="{C3D38DA6-C348-4692-87D8-0EA4FF0358E3}">
      <dgm:prSet phldrT="[Tekst]" custT="1"/>
      <dgm:spPr/>
      <dgm:t>
        <a:bodyPr/>
        <a:lstStyle/>
        <a:p>
          <a:r>
            <a:rPr lang="uk-UA" sz="1700" b="0" dirty="0" smtClean="0"/>
            <a:t>ЗАВЕРШЕННЯ</a:t>
          </a:r>
          <a:endParaRPr lang="pl-PL" sz="1700" b="0" dirty="0" smtClean="0"/>
        </a:p>
        <a:p>
          <a:r>
            <a:rPr lang="uk-UA" sz="1700" b="1" dirty="0" smtClean="0"/>
            <a:t>Діліться результатами та ефектами проекту </a:t>
          </a:r>
          <a:r>
            <a:rPr lang="pl-PL" sz="1700" b="1" dirty="0" smtClean="0"/>
            <a:t>–</a:t>
          </a:r>
          <a:r>
            <a:rPr lang="uk-UA" sz="1700" b="1" dirty="0" smtClean="0"/>
            <a:t> </a:t>
          </a:r>
          <a:r>
            <a:rPr lang="uk-UA" sz="1700" b="0" dirty="0" smtClean="0"/>
            <a:t>зробіть так, аби</a:t>
          </a:r>
          <a:r>
            <a:rPr lang="pl-PL" sz="1700" b="0" dirty="0" smtClean="0"/>
            <a:t> </a:t>
          </a:r>
          <a:r>
            <a:rPr lang="uk-UA" sz="1700" b="0" dirty="0" smtClean="0"/>
            <a:t>люди ними користувалися </a:t>
          </a:r>
          <a:r>
            <a:rPr lang="pl-PL" sz="1700" b="0" dirty="0" smtClean="0"/>
            <a:t>/</a:t>
          </a:r>
          <a:r>
            <a:rPr lang="uk-UA" sz="1700" b="0" dirty="0" smtClean="0"/>
            <a:t>відвідували</a:t>
          </a:r>
          <a:r>
            <a:rPr lang="pl-PL" sz="1700" b="0" dirty="0" smtClean="0"/>
            <a:t>/</a:t>
          </a:r>
          <a:r>
            <a:rPr lang="uk-UA" sz="1700" b="0" dirty="0" smtClean="0"/>
            <a:t>ділилися ними</a:t>
          </a:r>
          <a:endParaRPr lang="pl-PL" sz="1700" dirty="0"/>
        </a:p>
      </dgm:t>
    </dgm:pt>
    <dgm:pt modelId="{5F2E7F88-6B6D-4886-BE5E-B5ED049A41F8}" type="parTrans" cxnId="{A7CBA13A-A65C-4D52-9545-632FEF209359}">
      <dgm:prSet/>
      <dgm:spPr/>
      <dgm:t>
        <a:bodyPr/>
        <a:lstStyle/>
        <a:p>
          <a:endParaRPr lang="pl-PL"/>
        </a:p>
      </dgm:t>
    </dgm:pt>
    <dgm:pt modelId="{E7C8C5FF-F31F-4304-845F-38B69772A5E4}" type="sibTrans" cxnId="{A7CBA13A-A65C-4D52-9545-632FEF209359}">
      <dgm:prSet/>
      <dgm:spPr/>
      <dgm:t>
        <a:bodyPr/>
        <a:lstStyle/>
        <a:p>
          <a:endParaRPr lang="pl-PL"/>
        </a:p>
      </dgm:t>
    </dgm:pt>
    <dgm:pt modelId="{EE633B77-6194-4064-9798-B118833E4730}" type="pres">
      <dgm:prSet presAssocID="{6987FB3D-2880-4E1B-89D3-D9CF629DE3B9}" presName="Name0" presStyleCnt="0">
        <dgm:presLayoutVars>
          <dgm:dir/>
          <dgm:resizeHandles val="exact"/>
        </dgm:presLayoutVars>
      </dgm:prSet>
      <dgm:spPr/>
    </dgm:pt>
    <dgm:pt modelId="{D4BC1725-2A63-44D1-A06B-DECB57A394D3}" type="pres">
      <dgm:prSet presAssocID="{2C62DAD6-01DA-4FA4-8AEC-A05C63CBC6F8}" presName="node" presStyleLbl="node1" presStyleIdx="0" presStyleCnt="3" custScaleX="118328" custLinFactNeighborX="14431" custLinFactNeighborY="5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D00E522-2585-4A7B-9E24-20DB157AECEA}" type="pres">
      <dgm:prSet presAssocID="{C311B98F-D77F-4C95-9466-C104DB7D6522}" presName="sibTrans" presStyleLbl="sibTrans2D1" presStyleIdx="0" presStyleCnt="2" custLinFactNeighborX="-4112" custLinFactNeighborY="1601"/>
      <dgm:spPr/>
      <dgm:t>
        <a:bodyPr/>
        <a:lstStyle/>
        <a:p>
          <a:endParaRPr lang="pl-PL"/>
        </a:p>
      </dgm:t>
    </dgm:pt>
    <dgm:pt modelId="{B996730D-63CD-43CA-97D1-233E417FB458}" type="pres">
      <dgm:prSet presAssocID="{C311B98F-D77F-4C95-9466-C104DB7D6522}" presName="connectorText" presStyleLbl="sibTrans2D1" presStyleIdx="0" presStyleCnt="2"/>
      <dgm:spPr/>
      <dgm:t>
        <a:bodyPr/>
        <a:lstStyle/>
        <a:p>
          <a:endParaRPr lang="pl-PL"/>
        </a:p>
      </dgm:t>
    </dgm:pt>
    <dgm:pt modelId="{23D10FB3-D746-4DEB-9FAD-47D34D67385F}" type="pres">
      <dgm:prSet presAssocID="{10B41E62-43DF-4A4D-AE7E-F01FE4EDE4A2}" presName="node" presStyleLbl="node1" presStyleIdx="1" presStyleCnt="3" custScaleX="123821" custLinFactNeighborX="-33050" custLinFactNeighborY="-653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64FB507-61B1-458E-B0C8-48D8BE32A446}" type="pres">
      <dgm:prSet presAssocID="{CB80FEB4-FBF1-4E15-AA0E-0C1DEFF391CC}" presName="sibTrans" presStyleLbl="sibTrans2D1" presStyleIdx="1" presStyleCnt="2" custLinFactNeighborX="1412" custLinFactNeighborY="8519"/>
      <dgm:spPr/>
      <dgm:t>
        <a:bodyPr/>
        <a:lstStyle/>
        <a:p>
          <a:endParaRPr lang="pl-PL"/>
        </a:p>
      </dgm:t>
    </dgm:pt>
    <dgm:pt modelId="{FF753237-ACF5-469A-99D2-07848FF4DBA2}" type="pres">
      <dgm:prSet presAssocID="{CB80FEB4-FBF1-4E15-AA0E-0C1DEFF391CC}" presName="connectorText" presStyleLbl="sibTrans2D1" presStyleIdx="1" presStyleCnt="2"/>
      <dgm:spPr/>
      <dgm:t>
        <a:bodyPr/>
        <a:lstStyle/>
        <a:p>
          <a:endParaRPr lang="pl-PL"/>
        </a:p>
      </dgm:t>
    </dgm:pt>
    <dgm:pt modelId="{04B38FB9-96E2-431B-AEB8-B115C6248FB3}" type="pres">
      <dgm:prSet presAssocID="{C3D38DA6-C348-4692-87D8-0EA4FF0358E3}" presName="node" presStyleLbl="node1" presStyleIdx="2" presStyleCnt="3" custScaleX="120689" custLinFactNeighborX="-70066" custLinFactNeighborY="-653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7CBA13A-A65C-4D52-9545-632FEF209359}" srcId="{6987FB3D-2880-4E1B-89D3-D9CF629DE3B9}" destId="{C3D38DA6-C348-4692-87D8-0EA4FF0358E3}" srcOrd="2" destOrd="0" parTransId="{5F2E7F88-6B6D-4886-BE5E-B5ED049A41F8}" sibTransId="{E7C8C5FF-F31F-4304-845F-38B69772A5E4}"/>
    <dgm:cxn modelId="{1B5DDE72-200D-469D-A595-77204242F467}" srcId="{6987FB3D-2880-4E1B-89D3-D9CF629DE3B9}" destId="{10B41E62-43DF-4A4D-AE7E-F01FE4EDE4A2}" srcOrd="1" destOrd="0" parTransId="{05D03F0B-D973-4E00-BA9E-CB9F274FE02D}" sibTransId="{CB80FEB4-FBF1-4E15-AA0E-0C1DEFF391CC}"/>
    <dgm:cxn modelId="{DA84D18E-7042-4DE3-817B-D8313EFDCE7A}" srcId="{6987FB3D-2880-4E1B-89D3-D9CF629DE3B9}" destId="{2C62DAD6-01DA-4FA4-8AEC-A05C63CBC6F8}" srcOrd="0" destOrd="0" parTransId="{C3BD2D43-14FE-4983-ACE9-F62F8D7AA426}" sibTransId="{C311B98F-D77F-4C95-9466-C104DB7D6522}"/>
    <dgm:cxn modelId="{477314BC-62A3-43A0-8FC6-4B96AFC7B143}" type="presOf" srcId="{2C62DAD6-01DA-4FA4-8AEC-A05C63CBC6F8}" destId="{D4BC1725-2A63-44D1-A06B-DECB57A394D3}" srcOrd="0" destOrd="0" presId="urn:microsoft.com/office/officeart/2005/8/layout/process1"/>
    <dgm:cxn modelId="{029236DD-5582-4762-A218-3CFAE5D9A39A}" type="presOf" srcId="{C3D38DA6-C348-4692-87D8-0EA4FF0358E3}" destId="{04B38FB9-96E2-431B-AEB8-B115C6248FB3}" srcOrd="0" destOrd="0" presId="urn:microsoft.com/office/officeart/2005/8/layout/process1"/>
    <dgm:cxn modelId="{56CA7EC9-8CB5-4A3F-8ACD-305C462CF106}" type="presOf" srcId="{C311B98F-D77F-4C95-9466-C104DB7D6522}" destId="{B996730D-63CD-43CA-97D1-233E417FB458}" srcOrd="1" destOrd="0" presId="urn:microsoft.com/office/officeart/2005/8/layout/process1"/>
    <dgm:cxn modelId="{FBC17FF0-7628-4525-9652-3F8973AECF99}" type="presOf" srcId="{10B41E62-43DF-4A4D-AE7E-F01FE4EDE4A2}" destId="{23D10FB3-D746-4DEB-9FAD-47D34D67385F}" srcOrd="0" destOrd="0" presId="urn:microsoft.com/office/officeart/2005/8/layout/process1"/>
    <dgm:cxn modelId="{01CDE294-BDE2-4554-81E2-B65B6A10A065}" type="presOf" srcId="{C311B98F-D77F-4C95-9466-C104DB7D6522}" destId="{8D00E522-2585-4A7B-9E24-20DB157AECEA}" srcOrd="0" destOrd="0" presId="urn:microsoft.com/office/officeart/2005/8/layout/process1"/>
    <dgm:cxn modelId="{BFBAD763-5639-478B-B0ED-167F0C80B3F8}" type="presOf" srcId="{6987FB3D-2880-4E1B-89D3-D9CF629DE3B9}" destId="{EE633B77-6194-4064-9798-B118833E4730}" srcOrd="0" destOrd="0" presId="urn:microsoft.com/office/officeart/2005/8/layout/process1"/>
    <dgm:cxn modelId="{7E964BD1-7487-43F7-B437-A003609EE7C6}" type="presOf" srcId="{CB80FEB4-FBF1-4E15-AA0E-0C1DEFF391CC}" destId="{FF753237-ACF5-469A-99D2-07848FF4DBA2}" srcOrd="1" destOrd="0" presId="urn:microsoft.com/office/officeart/2005/8/layout/process1"/>
    <dgm:cxn modelId="{6ED50EAC-EB2A-4AB7-A1A8-909A73018AA4}" type="presOf" srcId="{CB80FEB4-FBF1-4E15-AA0E-0C1DEFF391CC}" destId="{664FB507-61B1-458E-B0C8-48D8BE32A446}" srcOrd="0" destOrd="0" presId="urn:microsoft.com/office/officeart/2005/8/layout/process1"/>
    <dgm:cxn modelId="{094C778B-B8A1-46EC-AB95-E7C97B4D8DA4}" type="presParOf" srcId="{EE633B77-6194-4064-9798-B118833E4730}" destId="{D4BC1725-2A63-44D1-A06B-DECB57A394D3}" srcOrd="0" destOrd="0" presId="urn:microsoft.com/office/officeart/2005/8/layout/process1"/>
    <dgm:cxn modelId="{ADD478D1-7805-4B06-83D0-3A2CB8190AD5}" type="presParOf" srcId="{EE633B77-6194-4064-9798-B118833E4730}" destId="{8D00E522-2585-4A7B-9E24-20DB157AECEA}" srcOrd="1" destOrd="0" presId="urn:microsoft.com/office/officeart/2005/8/layout/process1"/>
    <dgm:cxn modelId="{9096A305-2586-4D6A-8F64-6BE9B3A4EA18}" type="presParOf" srcId="{8D00E522-2585-4A7B-9E24-20DB157AECEA}" destId="{B996730D-63CD-43CA-97D1-233E417FB458}" srcOrd="0" destOrd="0" presId="urn:microsoft.com/office/officeart/2005/8/layout/process1"/>
    <dgm:cxn modelId="{5079FAC8-1B7A-4C90-B617-6E5E60D1F454}" type="presParOf" srcId="{EE633B77-6194-4064-9798-B118833E4730}" destId="{23D10FB3-D746-4DEB-9FAD-47D34D67385F}" srcOrd="2" destOrd="0" presId="urn:microsoft.com/office/officeart/2005/8/layout/process1"/>
    <dgm:cxn modelId="{5E45385B-BE1B-4216-A02E-734FE8702118}" type="presParOf" srcId="{EE633B77-6194-4064-9798-B118833E4730}" destId="{664FB507-61B1-458E-B0C8-48D8BE32A446}" srcOrd="3" destOrd="0" presId="urn:microsoft.com/office/officeart/2005/8/layout/process1"/>
    <dgm:cxn modelId="{8AD241F3-0AB9-46FB-BA79-08F98BFFB416}" type="presParOf" srcId="{664FB507-61B1-458E-B0C8-48D8BE32A446}" destId="{FF753237-ACF5-469A-99D2-07848FF4DBA2}" srcOrd="0" destOrd="0" presId="urn:microsoft.com/office/officeart/2005/8/layout/process1"/>
    <dgm:cxn modelId="{94701701-7FD2-45AB-9FB7-21CD7CF6C487}" type="presParOf" srcId="{EE633B77-6194-4064-9798-B118833E4730}" destId="{04B38FB9-96E2-431B-AEB8-B115C6248FB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2AD2FE-4620-4839-B1BE-6EA4547197B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9D1119B-FC29-46A4-AECC-4DD1C013D747}">
      <dgm:prSet phldrT="[Tekst]" custT="1"/>
      <dgm:spPr/>
      <dgm:t>
        <a:bodyPr/>
        <a:lstStyle/>
        <a:p>
          <a:pPr algn="l"/>
          <a:r>
            <a:rPr lang="uk-UA" sz="1800" dirty="0" smtClean="0"/>
            <a:t>МЕТА</a:t>
          </a:r>
          <a:endParaRPr lang="pl-PL" sz="1800" dirty="0" smtClean="0"/>
        </a:p>
        <a:p>
          <a:pPr algn="l"/>
          <a:r>
            <a:rPr lang="uk-UA" sz="1800" dirty="0" smtClean="0"/>
            <a:t>Чому і що я хочу передати</a:t>
          </a:r>
          <a:r>
            <a:rPr lang="pl-PL" sz="1800" dirty="0" smtClean="0"/>
            <a:t>?</a:t>
          </a:r>
          <a:endParaRPr lang="pl-PL" sz="1800" dirty="0"/>
        </a:p>
      </dgm:t>
    </dgm:pt>
    <dgm:pt modelId="{E33F8A61-3D50-42C8-B206-13E61C5E4488}" type="parTrans" cxnId="{EC4F8D99-ABEF-43E7-B0C4-235E5DE0C706}">
      <dgm:prSet/>
      <dgm:spPr/>
      <dgm:t>
        <a:bodyPr/>
        <a:lstStyle/>
        <a:p>
          <a:endParaRPr lang="pl-PL" sz="1800"/>
        </a:p>
      </dgm:t>
    </dgm:pt>
    <dgm:pt modelId="{FE3C8F34-76E1-404A-931F-AE0A027FD63E}" type="sibTrans" cxnId="{EC4F8D99-ABEF-43E7-B0C4-235E5DE0C706}">
      <dgm:prSet custT="1"/>
      <dgm:spPr/>
      <dgm:t>
        <a:bodyPr/>
        <a:lstStyle/>
        <a:p>
          <a:endParaRPr lang="pl-PL" sz="1800"/>
        </a:p>
      </dgm:t>
    </dgm:pt>
    <dgm:pt modelId="{E3C48BA7-BC87-49C6-BDA6-52BA80C0B162}">
      <dgm:prSet phldrT="[Tekst]" custT="1"/>
      <dgm:spPr/>
      <dgm:t>
        <a:bodyPr/>
        <a:lstStyle/>
        <a:p>
          <a:r>
            <a:rPr lang="uk-UA" sz="1800" dirty="0" smtClean="0"/>
            <a:t>ЦІЛЬОВА ГРУПА</a:t>
          </a:r>
          <a:endParaRPr lang="pl-PL" sz="1800" dirty="0" smtClean="0"/>
        </a:p>
        <a:p>
          <a:r>
            <a:rPr lang="uk-UA" sz="1800" dirty="0" smtClean="0"/>
            <a:t>Кому я хочу адресувати мій меседж</a:t>
          </a:r>
          <a:r>
            <a:rPr lang="pl-PL" sz="1800" dirty="0" smtClean="0"/>
            <a:t>?</a:t>
          </a:r>
          <a:endParaRPr lang="pl-PL" sz="1800" dirty="0"/>
        </a:p>
      </dgm:t>
    </dgm:pt>
    <dgm:pt modelId="{286C7536-0FC8-4B02-A78D-3C739C0BEDD4}" type="parTrans" cxnId="{59162398-2D75-47B9-AB40-584CB921DEF2}">
      <dgm:prSet/>
      <dgm:spPr/>
      <dgm:t>
        <a:bodyPr/>
        <a:lstStyle/>
        <a:p>
          <a:endParaRPr lang="pl-PL" sz="1800"/>
        </a:p>
      </dgm:t>
    </dgm:pt>
    <dgm:pt modelId="{25E4F51B-2BB9-4E3F-A64E-E8A86CDD0CD0}" type="sibTrans" cxnId="{59162398-2D75-47B9-AB40-584CB921DEF2}">
      <dgm:prSet custT="1"/>
      <dgm:spPr/>
      <dgm:t>
        <a:bodyPr/>
        <a:lstStyle/>
        <a:p>
          <a:endParaRPr lang="pl-PL" sz="1800"/>
        </a:p>
      </dgm:t>
    </dgm:pt>
    <dgm:pt modelId="{AC426392-FCDB-46FE-811F-01AE31FC38A5}">
      <dgm:prSet phldrT="[Tekst]" custT="1"/>
      <dgm:spPr/>
      <dgm:t>
        <a:bodyPr/>
        <a:lstStyle/>
        <a:p>
          <a:r>
            <a:rPr lang="uk-UA" sz="1800" dirty="0" smtClean="0"/>
            <a:t>ІНСТРУМЕНТИ</a:t>
          </a:r>
          <a:endParaRPr lang="pl-PL" sz="1800" dirty="0" smtClean="0"/>
        </a:p>
        <a:p>
          <a:r>
            <a:rPr lang="uk-UA" sz="1800" dirty="0" smtClean="0"/>
            <a:t>Як найкраще донести  інформацію  до визначеної цільової аудиторії</a:t>
          </a:r>
          <a:r>
            <a:rPr lang="pl-PL" sz="1800" dirty="0" smtClean="0"/>
            <a:t>?</a:t>
          </a:r>
          <a:endParaRPr lang="pl-PL" sz="1800" dirty="0"/>
        </a:p>
      </dgm:t>
    </dgm:pt>
    <dgm:pt modelId="{6C68AD98-512E-4B37-B519-DC186B0BCD33}" type="parTrans" cxnId="{6ACF753E-2C5E-4DBA-93F1-B5623FE9635B}">
      <dgm:prSet/>
      <dgm:spPr/>
      <dgm:t>
        <a:bodyPr/>
        <a:lstStyle/>
        <a:p>
          <a:endParaRPr lang="pl-PL" sz="1800"/>
        </a:p>
      </dgm:t>
    </dgm:pt>
    <dgm:pt modelId="{F325B506-EE9B-4734-8B23-8BAD131C68EC}" type="sibTrans" cxnId="{6ACF753E-2C5E-4DBA-93F1-B5623FE9635B}">
      <dgm:prSet custT="1"/>
      <dgm:spPr/>
      <dgm:t>
        <a:bodyPr/>
        <a:lstStyle/>
        <a:p>
          <a:endParaRPr lang="pl-PL" sz="1800"/>
        </a:p>
      </dgm:t>
    </dgm:pt>
    <dgm:pt modelId="{3739D97A-2F79-4E07-8C83-E7DA9B039834}">
      <dgm:prSet phldrT="[Tekst]" custT="1"/>
      <dgm:spPr/>
      <dgm:t>
        <a:bodyPr/>
        <a:lstStyle/>
        <a:p>
          <a:r>
            <a:rPr lang="pl-PL" sz="1800" dirty="0" smtClean="0"/>
            <a:t>O</a:t>
          </a:r>
          <a:r>
            <a:rPr lang="uk-UA" sz="1800" dirty="0" smtClean="0"/>
            <a:t>ЦІНКА</a:t>
          </a:r>
          <a:endParaRPr lang="pl-PL" sz="1800" dirty="0" smtClean="0"/>
        </a:p>
        <a:p>
          <a:r>
            <a:rPr lang="uk-UA" sz="1800" dirty="0" smtClean="0"/>
            <a:t>Які індикатори покажуть мені, чи мої дії принесли очікуваний результат</a:t>
          </a:r>
          <a:r>
            <a:rPr lang="pl-PL" sz="1800" dirty="0" smtClean="0"/>
            <a:t>?</a:t>
          </a:r>
          <a:endParaRPr lang="pl-PL" sz="1800" dirty="0"/>
        </a:p>
      </dgm:t>
    </dgm:pt>
    <dgm:pt modelId="{17E7B1F1-AE4F-407A-8364-E82F6E0D10C0}" type="parTrans" cxnId="{6D1ACA39-69E1-41E1-A9BC-C132D04E68D6}">
      <dgm:prSet/>
      <dgm:spPr/>
      <dgm:t>
        <a:bodyPr/>
        <a:lstStyle/>
        <a:p>
          <a:endParaRPr lang="pl-PL" sz="1800"/>
        </a:p>
      </dgm:t>
    </dgm:pt>
    <dgm:pt modelId="{83844426-10C2-49B2-9929-342A9F0162B6}" type="sibTrans" cxnId="{6D1ACA39-69E1-41E1-A9BC-C132D04E68D6}">
      <dgm:prSet custT="1"/>
      <dgm:spPr/>
      <dgm:t>
        <a:bodyPr/>
        <a:lstStyle/>
        <a:p>
          <a:endParaRPr lang="pl-PL" sz="1800"/>
        </a:p>
      </dgm:t>
    </dgm:pt>
    <dgm:pt modelId="{00A7A6CA-1078-4BF5-9053-DA2D82FE70BE}">
      <dgm:prSet phldrT="[Tekst]" custT="1"/>
      <dgm:spPr/>
      <dgm:t>
        <a:bodyPr/>
        <a:lstStyle/>
        <a:p>
          <a:r>
            <a:rPr lang="uk-UA" sz="1800" dirty="0" smtClean="0"/>
            <a:t>БЮДЖЕТ</a:t>
          </a:r>
          <a:endParaRPr lang="pl-PL" sz="1800" dirty="0" smtClean="0"/>
        </a:p>
        <a:p>
          <a:r>
            <a:rPr lang="uk-UA" sz="1800" dirty="0" smtClean="0"/>
            <a:t>Які засоби мені потрібні  для реалізації запланованого</a:t>
          </a:r>
          <a:r>
            <a:rPr lang="pl-PL" sz="1800" dirty="0" smtClean="0"/>
            <a:t>?</a:t>
          </a:r>
          <a:endParaRPr lang="pl-PL" sz="1800" dirty="0"/>
        </a:p>
      </dgm:t>
    </dgm:pt>
    <dgm:pt modelId="{26C35C03-0130-4291-841E-C77E89BEBADB}" type="parTrans" cxnId="{7E88719D-22F7-4607-9B8D-6894B77621DF}">
      <dgm:prSet/>
      <dgm:spPr/>
      <dgm:t>
        <a:bodyPr/>
        <a:lstStyle/>
        <a:p>
          <a:endParaRPr lang="pl-PL" sz="1800"/>
        </a:p>
      </dgm:t>
    </dgm:pt>
    <dgm:pt modelId="{8980ACA7-A7B6-4321-886E-7F7F38E2B785}" type="sibTrans" cxnId="{7E88719D-22F7-4607-9B8D-6894B77621DF}">
      <dgm:prSet/>
      <dgm:spPr/>
      <dgm:t>
        <a:bodyPr/>
        <a:lstStyle/>
        <a:p>
          <a:endParaRPr lang="pl-PL" sz="1800"/>
        </a:p>
      </dgm:t>
    </dgm:pt>
    <dgm:pt modelId="{C27ED461-B75A-463F-A6D1-0E342E3017CA}" type="pres">
      <dgm:prSet presAssocID="{232AD2FE-4620-4839-B1BE-6EA4547197B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660DB89-8ADE-4844-9475-6C7E0A475F5B}" type="pres">
      <dgm:prSet presAssocID="{232AD2FE-4620-4839-B1BE-6EA4547197BC}" presName="dummyMaxCanvas" presStyleCnt="0">
        <dgm:presLayoutVars/>
      </dgm:prSet>
      <dgm:spPr/>
    </dgm:pt>
    <dgm:pt modelId="{02B969AD-3AB8-429B-8D22-9F8D86276775}" type="pres">
      <dgm:prSet presAssocID="{232AD2FE-4620-4839-B1BE-6EA4547197B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F2F49A0-855C-4724-93D5-F21759F4485C}" type="pres">
      <dgm:prSet presAssocID="{232AD2FE-4620-4839-B1BE-6EA4547197B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A9E57BC-5594-426B-AA46-F56F7C6FB03D}" type="pres">
      <dgm:prSet presAssocID="{232AD2FE-4620-4839-B1BE-6EA4547197B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F56F6E3-0F79-4254-9484-18BA4AE5C858}" type="pres">
      <dgm:prSet presAssocID="{232AD2FE-4620-4839-B1BE-6EA4547197B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AC5ED8C-FB12-48F3-97AE-673591A29C9E}" type="pres">
      <dgm:prSet presAssocID="{232AD2FE-4620-4839-B1BE-6EA4547197B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523266-224C-486C-9DFF-6FEE19EC9B6A}" type="pres">
      <dgm:prSet presAssocID="{232AD2FE-4620-4839-B1BE-6EA4547197B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ECFA420-A36D-4E95-A87A-1AFBDD46D663}" type="pres">
      <dgm:prSet presAssocID="{232AD2FE-4620-4839-B1BE-6EA4547197B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048360F-F572-4242-9E3F-F2A02AFF0A17}" type="pres">
      <dgm:prSet presAssocID="{232AD2FE-4620-4839-B1BE-6EA4547197B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C6F025F-6272-4C9E-ABD2-6103369E0264}" type="pres">
      <dgm:prSet presAssocID="{232AD2FE-4620-4839-B1BE-6EA4547197B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1E76E10-0C38-46A3-A8C3-DAAF7DCF0D05}" type="pres">
      <dgm:prSet presAssocID="{232AD2FE-4620-4839-B1BE-6EA4547197B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1DB7676-1C86-4EE0-8CF1-FE99BFD2A996}" type="pres">
      <dgm:prSet presAssocID="{232AD2FE-4620-4839-B1BE-6EA4547197B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204DD15-5137-4387-A04C-227A1249779A}" type="pres">
      <dgm:prSet presAssocID="{232AD2FE-4620-4839-B1BE-6EA4547197B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B32538F-3F22-42EB-BC09-1AD530CFD4DC}" type="pres">
      <dgm:prSet presAssocID="{232AD2FE-4620-4839-B1BE-6EA4547197B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9FF81D9-3F03-4D0A-9F04-F62E2A347594}" type="pres">
      <dgm:prSet presAssocID="{232AD2FE-4620-4839-B1BE-6EA4547197B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A6FABEC-85E9-4667-8C49-1F694C794658}" type="presOf" srcId="{AC426392-FCDB-46FE-811F-01AE31FC38A5}" destId="{4A9E57BC-5594-426B-AA46-F56F7C6FB03D}" srcOrd="0" destOrd="0" presId="urn:microsoft.com/office/officeart/2005/8/layout/vProcess5"/>
    <dgm:cxn modelId="{0152A60A-E740-4A36-A11E-1C6A9FC59F46}" type="presOf" srcId="{E9D1119B-FC29-46A4-AECC-4DD1C013D747}" destId="{02B969AD-3AB8-429B-8D22-9F8D86276775}" srcOrd="0" destOrd="0" presId="urn:microsoft.com/office/officeart/2005/8/layout/vProcess5"/>
    <dgm:cxn modelId="{4E030812-E6D2-4CD6-892F-25EA1CDF50E1}" type="presOf" srcId="{83844426-10C2-49B2-9929-342A9F0162B6}" destId="{AC6F025F-6272-4C9E-ABD2-6103369E0264}" srcOrd="0" destOrd="0" presId="urn:microsoft.com/office/officeart/2005/8/layout/vProcess5"/>
    <dgm:cxn modelId="{E939422E-81B3-474B-9DE7-A8FC2B3C08CA}" type="presOf" srcId="{25E4F51B-2BB9-4E3F-A64E-E8A86CDD0CD0}" destId="{7ECFA420-A36D-4E95-A87A-1AFBDD46D663}" srcOrd="0" destOrd="0" presId="urn:microsoft.com/office/officeart/2005/8/layout/vProcess5"/>
    <dgm:cxn modelId="{78921BE9-CFEA-4C51-A3F4-9F2E795F8239}" type="presOf" srcId="{FE3C8F34-76E1-404A-931F-AE0A027FD63E}" destId="{EC523266-224C-486C-9DFF-6FEE19EC9B6A}" srcOrd="0" destOrd="0" presId="urn:microsoft.com/office/officeart/2005/8/layout/vProcess5"/>
    <dgm:cxn modelId="{7E88719D-22F7-4607-9B8D-6894B77621DF}" srcId="{232AD2FE-4620-4839-B1BE-6EA4547197BC}" destId="{00A7A6CA-1078-4BF5-9053-DA2D82FE70BE}" srcOrd="4" destOrd="0" parTransId="{26C35C03-0130-4291-841E-C77E89BEBADB}" sibTransId="{8980ACA7-A7B6-4321-886E-7F7F38E2B785}"/>
    <dgm:cxn modelId="{6ACF753E-2C5E-4DBA-93F1-B5623FE9635B}" srcId="{232AD2FE-4620-4839-B1BE-6EA4547197BC}" destId="{AC426392-FCDB-46FE-811F-01AE31FC38A5}" srcOrd="2" destOrd="0" parTransId="{6C68AD98-512E-4B37-B519-DC186B0BCD33}" sibTransId="{F325B506-EE9B-4734-8B23-8BAD131C68EC}"/>
    <dgm:cxn modelId="{23665396-4BC9-4109-8593-7C586E1CDD74}" type="presOf" srcId="{00A7A6CA-1078-4BF5-9053-DA2D82FE70BE}" destId="{69FF81D9-3F03-4D0A-9F04-F62E2A347594}" srcOrd="1" destOrd="0" presId="urn:microsoft.com/office/officeart/2005/8/layout/vProcess5"/>
    <dgm:cxn modelId="{728BA2B9-2189-4C9F-9150-32CFDF1E8161}" type="presOf" srcId="{F325B506-EE9B-4734-8B23-8BAD131C68EC}" destId="{9048360F-F572-4242-9E3F-F2A02AFF0A17}" srcOrd="0" destOrd="0" presId="urn:microsoft.com/office/officeart/2005/8/layout/vProcess5"/>
    <dgm:cxn modelId="{136F365C-21C3-4586-B2DA-EC25973A1A2F}" type="presOf" srcId="{E9D1119B-FC29-46A4-AECC-4DD1C013D747}" destId="{D1E76E10-0C38-46A3-A8C3-DAAF7DCF0D05}" srcOrd="1" destOrd="0" presId="urn:microsoft.com/office/officeart/2005/8/layout/vProcess5"/>
    <dgm:cxn modelId="{91D2DF39-C1BF-4230-A320-55C636FCB7BA}" type="presOf" srcId="{3739D97A-2F79-4E07-8C83-E7DA9B039834}" destId="{4F56F6E3-0F79-4254-9484-18BA4AE5C858}" srcOrd="0" destOrd="0" presId="urn:microsoft.com/office/officeart/2005/8/layout/vProcess5"/>
    <dgm:cxn modelId="{6D1ACA39-69E1-41E1-A9BC-C132D04E68D6}" srcId="{232AD2FE-4620-4839-B1BE-6EA4547197BC}" destId="{3739D97A-2F79-4E07-8C83-E7DA9B039834}" srcOrd="3" destOrd="0" parTransId="{17E7B1F1-AE4F-407A-8364-E82F6E0D10C0}" sibTransId="{83844426-10C2-49B2-9929-342A9F0162B6}"/>
    <dgm:cxn modelId="{59162398-2D75-47B9-AB40-584CB921DEF2}" srcId="{232AD2FE-4620-4839-B1BE-6EA4547197BC}" destId="{E3C48BA7-BC87-49C6-BDA6-52BA80C0B162}" srcOrd="1" destOrd="0" parTransId="{286C7536-0FC8-4B02-A78D-3C739C0BEDD4}" sibTransId="{25E4F51B-2BB9-4E3F-A64E-E8A86CDD0CD0}"/>
    <dgm:cxn modelId="{E649F55C-52B2-4AC6-9B16-C75FF9A4DEB4}" type="presOf" srcId="{E3C48BA7-BC87-49C6-BDA6-52BA80C0B162}" destId="{CF2F49A0-855C-4724-93D5-F21759F4485C}" srcOrd="0" destOrd="0" presId="urn:microsoft.com/office/officeart/2005/8/layout/vProcess5"/>
    <dgm:cxn modelId="{F516158D-C1F0-4154-BDCE-91B3DA21E1C4}" type="presOf" srcId="{3739D97A-2F79-4E07-8C83-E7DA9B039834}" destId="{1B32538F-3F22-42EB-BC09-1AD530CFD4DC}" srcOrd="1" destOrd="0" presId="urn:microsoft.com/office/officeart/2005/8/layout/vProcess5"/>
    <dgm:cxn modelId="{5F3B2DF1-3262-4509-9BB6-11187ACFEFB4}" type="presOf" srcId="{AC426392-FCDB-46FE-811F-01AE31FC38A5}" destId="{E204DD15-5137-4387-A04C-227A1249779A}" srcOrd="1" destOrd="0" presId="urn:microsoft.com/office/officeart/2005/8/layout/vProcess5"/>
    <dgm:cxn modelId="{EC4F8D99-ABEF-43E7-B0C4-235E5DE0C706}" srcId="{232AD2FE-4620-4839-B1BE-6EA4547197BC}" destId="{E9D1119B-FC29-46A4-AECC-4DD1C013D747}" srcOrd="0" destOrd="0" parTransId="{E33F8A61-3D50-42C8-B206-13E61C5E4488}" sibTransId="{FE3C8F34-76E1-404A-931F-AE0A027FD63E}"/>
    <dgm:cxn modelId="{01720251-CC6C-4179-A989-A8009C07D1F8}" type="presOf" srcId="{232AD2FE-4620-4839-B1BE-6EA4547197BC}" destId="{C27ED461-B75A-463F-A6D1-0E342E3017CA}" srcOrd="0" destOrd="0" presId="urn:microsoft.com/office/officeart/2005/8/layout/vProcess5"/>
    <dgm:cxn modelId="{72664AE5-69CA-4402-9948-DB9A0A0D5300}" type="presOf" srcId="{E3C48BA7-BC87-49C6-BDA6-52BA80C0B162}" destId="{B1DB7676-1C86-4EE0-8CF1-FE99BFD2A996}" srcOrd="1" destOrd="0" presId="urn:microsoft.com/office/officeart/2005/8/layout/vProcess5"/>
    <dgm:cxn modelId="{FF658CCB-E67B-48F4-96FC-3E07792FD3E7}" type="presOf" srcId="{00A7A6CA-1078-4BF5-9053-DA2D82FE70BE}" destId="{0AC5ED8C-FB12-48F3-97AE-673591A29C9E}" srcOrd="0" destOrd="0" presId="urn:microsoft.com/office/officeart/2005/8/layout/vProcess5"/>
    <dgm:cxn modelId="{B5BDF882-C4B0-4107-B700-4FAF881F9723}" type="presParOf" srcId="{C27ED461-B75A-463F-A6D1-0E342E3017CA}" destId="{D660DB89-8ADE-4844-9475-6C7E0A475F5B}" srcOrd="0" destOrd="0" presId="urn:microsoft.com/office/officeart/2005/8/layout/vProcess5"/>
    <dgm:cxn modelId="{A07F384D-D312-4E0C-8698-4812BC2D62F3}" type="presParOf" srcId="{C27ED461-B75A-463F-A6D1-0E342E3017CA}" destId="{02B969AD-3AB8-429B-8D22-9F8D86276775}" srcOrd="1" destOrd="0" presId="urn:microsoft.com/office/officeart/2005/8/layout/vProcess5"/>
    <dgm:cxn modelId="{E658501C-F888-47B2-9F3B-689833D90EF3}" type="presParOf" srcId="{C27ED461-B75A-463F-A6D1-0E342E3017CA}" destId="{CF2F49A0-855C-4724-93D5-F21759F4485C}" srcOrd="2" destOrd="0" presId="urn:microsoft.com/office/officeart/2005/8/layout/vProcess5"/>
    <dgm:cxn modelId="{4996072E-AD38-4337-8251-9E879E4F9388}" type="presParOf" srcId="{C27ED461-B75A-463F-A6D1-0E342E3017CA}" destId="{4A9E57BC-5594-426B-AA46-F56F7C6FB03D}" srcOrd="3" destOrd="0" presId="urn:microsoft.com/office/officeart/2005/8/layout/vProcess5"/>
    <dgm:cxn modelId="{90CF5E26-DD39-45B5-918C-780219FE93EF}" type="presParOf" srcId="{C27ED461-B75A-463F-A6D1-0E342E3017CA}" destId="{4F56F6E3-0F79-4254-9484-18BA4AE5C858}" srcOrd="4" destOrd="0" presId="urn:microsoft.com/office/officeart/2005/8/layout/vProcess5"/>
    <dgm:cxn modelId="{DD16EFC0-4695-4A3E-BBAE-A3291A168562}" type="presParOf" srcId="{C27ED461-B75A-463F-A6D1-0E342E3017CA}" destId="{0AC5ED8C-FB12-48F3-97AE-673591A29C9E}" srcOrd="5" destOrd="0" presId="urn:microsoft.com/office/officeart/2005/8/layout/vProcess5"/>
    <dgm:cxn modelId="{89257ADF-D170-4C49-BE7A-000FA370A1A5}" type="presParOf" srcId="{C27ED461-B75A-463F-A6D1-0E342E3017CA}" destId="{EC523266-224C-486C-9DFF-6FEE19EC9B6A}" srcOrd="6" destOrd="0" presId="urn:microsoft.com/office/officeart/2005/8/layout/vProcess5"/>
    <dgm:cxn modelId="{3178193C-B870-448B-BE14-F38CABFF1C6F}" type="presParOf" srcId="{C27ED461-B75A-463F-A6D1-0E342E3017CA}" destId="{7ECFA420-A36D-4E95-A87A-1AFBDD46D663}" srcOrd="7" destOrd="0" presId="urn:microsoft.com/office/officeart/2005/8/layout/vProcess5"/>
    <dgm:cxn modelId="{6AEC6AB9-3532-4841-8BA9-0E070BF8EF4E}" type="presParOf" srcId="{C27ED461-B75A-463F-A6D1-0E342E3017CA}" destId="{9048360F-F572-4242-9E3F-F2A02AFF0A17}" srcOrd="8" destOrd="0" presId="urn:microsoft.com/office/officeart/2005/8/layout/vProcess5"/>
    <dgm:cxn modelId="{94FA6340-B4B6-4283-A859-61E1728ED3FF}" type="presParOf" srcId="{C27ED461-B75A-463F-A6D1-0E342E3017CA}" destId="{AC6F025F-6272-4C9E-ABD2-6103369E0264}" srcOrd="9" destOrd="0" presId="urn:microsoft.com/office/officeart/2005/8/layout/vProcess5"/>
    <dgm:cxn modelId="{240F97E8-9D79-47DE-949F-F875F141A51B}" type="presParOf" srcId="{C27ED461-B75A-463F-A6D1-0E342E3017CA}" destId="{D1E76E10-0C38-46A3-A8C3-DAAF7DCF0D05}" srcOrd="10" destOrd="0" presId="urn:microsoft.com/office/officeart/2005/8/layout/vProcess5"/>
    <dgm:cxn modelId="{4B8B2026-9876-4CE5-984D-E307E9D1AFDF}" type="presParOf" srcId="{C27ED461-B75A-463F-A6D1-0E342E3017CA}" destId="{B1DB7676-1C86-4EE0-8CF1-FE99BFD2A996}" srcOrd="11" destOrd="0" presId="urn:microsoft.com/office/officeart/2005/8/layout/vProcess5"/>
    <dgm:cxn modelId="{90DA8546-8EF6-4D23-9862-0BF51FA1109B}" type="presParOf" srcId="{C27ED461-B75A-463F-A6D1-0E342E3017CA}" destId="{E204DD15-5137-4387-A04C-227A1249779A}" srcOrd="12" destOrd="0" presId="urn:microsoft.com/office/officeart/2005/8/layout/vProcess5"/>
    <dgm:cxn modelId="{53F3239E-2C21-4FBD-B621-0A580CACD8F7}" type="presParOf" srcId="{C27ED461-B75A-463F-A6D1-0E342E3017CA}" destId="{1B32538F-3F22-42EB-BC09-1AD530CFD4DC}" srcOrd="13" destOrd="0" presId="urn:microsoft.com/office/officeart/2005/8/layout/vProcess5"/>
    <dgm:cxn modelId="{51457AFA-3CB5-4840-986E-3B9651DCF979}" type="presParOf" srcId="{C27ED461-B75A-463F-A6D1-0E342E3017CA}" destId="{69FF81D9-3F03-4D0A-9F04-F62E2A34759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BC1725-2A63-44D1-A06B-DECB57A394D3}">
      <dsp:nvSpPr>
        <dsp:cNvPr id="0" name=""/>
        <dsp:cNvSpPr/>
      </dsp:nvSpPr>
      <dsp:spPr>
        <a:xfrm>
          <a:off x="122928" y="0"/>
          <a:ext cx="2340420" cy="2006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0" kern="1200" noProof="0" dirty="0" smtClean="0"/>
            <a:t>ПОЧАТОК</a:t>
          </a:r>
          <a:endParaRPr lang="en-US" sz="1700" b="0" kern="1200" noProof="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noProof="0" dirty="0" smtClean="0"/>
            <a:t>Приверніть увагу до своєї діяльності </a:t>
          </a:r>
          <a:r>
            <a:rPr lang="pl-PL" sz="1700" b="1" kern="1200" noProof="0" dirty="0" smtClean="0"/>
            <a:t> – </a:t>
          </a:r>
          <a:r>
            <a:rPr lang="uk-UA" sz="1700" b="0" kern="1200" noProof="0" dirty="0" smtClean="0"/>
            <a:t>розкажіть про цілі проекту та заплановані результати</a:t>
          </a:r>
          <a:endParaRPr lang="en-US" sz="1700" b="0" kern="1200" noProof="0" dirty="0"/>
        </a:p>
      </dsp:txBody>
      <dsp:txXfrm>
        <a:off x="122928" y="0"/>
        <a:ext cx="2340420" cy="2006507"/>
      </dsp:txXfrm>
    </dsp:sp>
    <dsp:sp modelId="{8D00E522-2585-4A7B-9E24-20DB157AECEA}">
      <dsp:nvSpPr>
        <dsp:cNvPr id="0" name=""/>
        <dsp:cNvSpPr/>
      </dsp:nvSpPr>
      <dsp:spPr>
        <a:xfrm>
          <a:off x="2558171" y="765845"/>
          <a:ext cx="220221" cy="490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 dirty="0"/>
        </a:p>
      </dsp:txBody>
      <dsp:txXfrm>
        <a:off x="2558171" y="765845"/>
        <a:ext cx="220221" cy="490521"/>
      </dsp:txXfrm>
    </dsp:sp>
    <dsp:sp modelId="{23D10FB3-D746-4DEB-9FAD-47D34D67385F}">
      <dsp:nvSpPr>
        <dsp:cNvPr id="0" name=""/>
        <dsp:cNvSpPr/>
      </dsp:nvSpPr>
      <dsp:spPr>
        <a:xfrm>
          <a:off x="2878860" y="0"/>
          <a:ext cx="2449067" cy="2006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0" kern="1200" dirty="0" smtClean="0"/>
            <a:t>ВИКОНАННЯ</a:t>
          </a:r>
          <a:endParaRPr lang="pl-PL" sz="1700" b="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/>
            <a:t>Підтримуйте  зацікавлення та активну участь</a:t>
          </a:r>
          <a:r>
            <a:rPr lang="pl-PL" sz="1700" b="1" kern="1200" dirty="0" smtClean="0"/>
            <a:t> – </a:t>
          </a:r>
          <a:r>
            <a:rPr lang="uk-UA" sz="1700" b="0" kern="1200" dirty="0" err="1" smtClean="0"/>
            <a:t>повідомте</a:t>
          </a:r>
          <a:r>
            <a:rPr lang="uk-UA" sz="1700" b="0" kern="1200" dirty="0" smtClean="0"/>
            <a:t>, на якому етапі </a:t>
          </a:r>
          <a:r>
            <a:rPr lang="uk-UA" sz="1700" b="0" kern="1200" dirty="0" err="1" smtClean="0"/>
            <a:t>реалізвації</a:t>
          </a:r>
          <a:r>
            <a:rPr lang="uk-UA" sz="1700" b="0" kern="1200" dirty="0" smtClean="0"/>
            <a:t> знаходиться проект та заходи </a:t>
          </a:r>
          <a:endParaRPr lang="pl-PL" sz="1700" b="0" kern="1200" dirty="0"/>
        </a:p>
      </dsp:txBody>
      <dsp:txXfrm>
        <a:off x="2878860" y="0"/>
        <a:ext cx="2449067" cy="2006507"/>
      </dsp:txXfrm>
    </dsp:sp>
    <dsp:sp modelId="{664FB507-61B1-458E-B0C8-48D8BE32A446}">
      <dsp:nvSpPr>
        <dsp:cNvPr id="0" name=""/>
        <dsp:cNvSpPr/>
      </dsp:nvSpPr>
      <dsp:spPr>
        <a:xfrm>
          <a:off x="5456234" y="799780"/>
          <a:ext cx="264102" cy="490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/>
        </a:p>
      </dsp:txBody>
      <dsp:txXfrm>
        <a:off x="5456234" y="799780"/>
        <a:ext cx="264102" cy="490521"/>
      </dsp:txXfrm>
    </dsp:sp>
    <dsp:sp modelId="{04B38FB9-96E2-431B-AEB8-B115C6248FB3}">
      <dsp:nvSpPr>
        <dsp:cNvPr id="0" name=""/>
        <dsp:cNvSpPr/>
      </dsp:nvSpPr>
      <dsp:spPr>
        <a:xfrm>
          <a:off x="5826234" y="0"/>
          <a:ext cx="2387119" cy="2006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0" kern="1200" dirty="0" smtClean="0"/>
            <a:t>ЗАВЕРШЕННЯ</a:t>
          </a:r>
          <a:endParaRPr lang="pl-PL" sz="1700" b="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/>
            <a:t>Діліться результатами та ефектами проекту </a:t>
          </a:r>
          <a:r>
            <a:rPr lang="pl-PL" sz="1700" b="1" kern="1200" dirty="0" smtClean="0"/>
            <a:t>–</a:t>
          </a:r>
          <a:r>
            <a:rPr lang="uk-UA" sz="1700" b="1" kern="1200" dirty="0" smtClean="0"/>
            <a:t> </a:t>
          </a:r>
          <a:r>
            <a:rPr lang="uk-UA" sz="1700" b="0" kern="1200" dirty="0" smtClean="0"/>
            <a:t>зробіть так, аби</a:t>
          </a:r>
          <a:r>
            <a:rPr lang="pl-PL" sz="1700" b="0" kern="1200" dirty="0" smtClean="0"/>
            <a:t> </a:t>
          </a:r>
          <a:r>
            <a:rPr lang="uk-UA" sz="1700" b="0" kern="1200" dirty="0" smtClean="0"/>
            <a:t>люди ними користувалися </a:t>
          </a:r>
          <a:r>
            <a:rPr lang="pl-PL" sz="1700" b="0" kern="1200" dirty="0" smtClean="0"/>
            <a:t>/</a:t>
          </a:r>
          <a:r>
            <a:rPr lang="uk-UA" sz="1700" b="0" kern="1200" dirty="0" smtClean="0"/>
            <a:t>відвідували</a:t>
          </a:r>
          <a:r>
            <a:rPr lang="pl-PL" sz="1700" b="0" kern="1200" dirty="0" smtClean="0"/>
            <a:t>/</a:t>
          </a:r>
          <a:r>
            <a:rPr lang="uk-UA" sz="1700" b="0" kern="1200" dirty="0" smtClean="0"/>
            <a:t>ділилися ними</a:t>
          </a:r>
          <a:endParaRPr lang="pl-PL" sz="1700" kern="1200" dirty="0"/>
        </a:p>
      </dsp:txBody>
      <dsp:txXfrm>
        <a:off x="5826234" y="0"/>
        <a:ext cx="2387119" cy="20065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B969AD-3AB8-429B-8D22-9F8D86276775}">
      <dsp:nvSpPr>
        <dsp:cNvPr id="0" name=""/>
        <dsp:cNvSpPr/>
      </dsp:nvSpPr>
      <dsp:spPr>
        <a:xfrm>
          <a:off x="0" y="0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МЕТА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Чому і що я хочу передати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0" y="0"/>
        <a:ext cx="4377979" cy="922518"/>
      </dsp:txXfrm>
    </dsp:sp>
    <dsp:sp modelId="{CF2F49A0-855C-4724-93D5-F21759F4485C}">
      <dsp:nvSpPr>
        <dsp:cNvPr id="0" name=""/>
        <dsp:cNvSpPr/>
      </dsp:nvSpPr>
      <dsp:spPr>
        <a:xfrm>
          <a:off x="405288" y="1050646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ЦІЛЬОВА ГРУПА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Кому я хочу адресувати мій меседж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405288" y="1050646"/>
        <a:ext cx="4422418" cy="922518"/>
      </dsp:txXfrm>
    </dsp:sp>
    <dsp:sp modelId="{4A9E57BC-5594-426B-AA46-F56F7C6FB03D}">
      <dsp:nvSpPr>
        <dsp:cNvPr id="0" name=""/>
        <dsp:cNvSpPr/>
      </dsp:nvSpPr>
      <dsp:spPr>
        <a:xfrm>
          <a:off x="810577" y="2101293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ІНСТРУМЕНТИ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Як найкраще донести  інформацію  до визначеної цільової аудиторії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810577" y="2101293"/>
        <a:ext cx="4422418" cy="922518"/>
      </dsp:txXfrm>
    </dsp:sp>
    <dsp:sp modelId="{4F56F6E3-0F79-4254-9484-18BA4AE5C858}">
      <dsp:nvSpPr>
        <dsp:cNvPr id="0" name=""/>
        <dsp:cNvSpPr/>
      </dsp:nvSpPr>
      <dsp:spPr>
        <a:xfrm>
          <a:off x="1215866" y="3151939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O</a:t>
          </a:r>
          <a:r>
            <a:rPr lang="uk-UA" sz="1800" kern="1200" dirty="0" smtClean="0"/>
            <a:t>ЦІНКА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Які індикатори покажуть мені, чи мої дії принесли очікуваний результат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1215866" y="3151939"/>
        <a:ext cx="4422418" cy="922518"/>
      </dsp:txXfrm>
    </dsp:sp>
    <dsp:sp modelId="{0AC5ED8C-FB12-48F3-97AE-673591A29C9E}">
      <dsp:nvSpPr>
        <dsp:cNvPr id="0" name=""/>
        <dsp:cNvSpPr/>
      </dsp:nvSpPr>
      <dsp:spPr>
        <a:xfrm>
          <a:off x="1621155" y="4202586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БЮДЖЕТ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Які засоби мені потрібні  для реалізації запланованого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1621155" y="4202586"/>
        <a:ext cx="4422418" cy="922518"/>
      </dsp:txXfrm>
    </dsp:sp>
    <dsp:sp modelId="{EC523266-224C-486C-9DFF-6FEE19EC9B6A}">
      <dsp:nvSpPr>
        <dsp:cNvPr id="0" name=""/>
        <dsp:cNvSpPr/>
      </dsp:nvSpPr>
      <dsp:spPr>
        <a:xfrm>
          <a:off x="4827707" y="673951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4827707" y="673951"/>
        <a:ext cx="599637" cy="599637"/>
      </dsp:txXfrm>
    </dsp:sp>
    <dsp:sp modelId="{7ECFA420-A36D-4E95-A87A-1AFBDD46D663}">
      <dsp:nvSpPr>
        <dsp:cNvPr id="0" name=""/>
        <dsp:cNvSpPr/>
      </dsp:nvSpPr>
      <dsp:spPr>
        <a:xfrm>
          <a:off x="5232996" y="1724597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5232996" y="1724597"/>
        <a:ext cx="599637" cy="599637"/>
      </dsp:txXfrm>
    </dsp:sp>
    <dsp:sp modelId="{9048360F-F572-4242-9E3F-F2A02AFF0A17}">
      <dsp:nvSpPr>
        <dsp:cNvPr id="0" name=""/>
        <dsp:cNvSpPr/>
      </dsp:nvSpPr>
      <dsp:spPr>
        <a:xfrm>
          <a:off x="5638285" y="2759869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5638285" y="2759869"/>
        <a:ext cx="599637" cy="599637"/>
      </dsp:txXfrm>
    </dsp:sp>
    <dsp:sp modelId="{AC6F025F-6272-4C9E-ABD2-6103369E0264}">
      <dsp:nvSpPr>
        <dsp:cNvPr id="0" name=""/>
        <dsp:cNvSpPr/>
      </dsp:nvSpPr>
      <dsp:spPr>
        <a:xfrm>
          <a:off x="6043573" y="3820765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6043573" y="3820765"/>
        <a:ext cx="599637" cy="599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7B813-A24F-BA4B-9821-07A85B5D0A55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000622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532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0884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08542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bu2020.eu/files/pages/075D973A-5958-9A8E-23D6-20AF9D13EB83.pdf" TargetMode="External"/><Relationship Id="rId7" Type="http://schemas.openxmlformats.org/officeDocument/2006/relationships/hyperlink" Target="http://www.interact-eu.net/library?field_fields_of_expertise_tid=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c.europa.eu/europeaid/sites/devco/files/communication_and_visibility_manual_en_0.pdf" TargetMode="External"/><Relationship Id="rId5" Type="http://schemas.openxmlformats.org/officeDocument/2006/relationships/hyperlink" Target="http://pbu2020.eu/pl/pages/355" TargetMode="External"/><Relationship Id="rId4" Type="http://schemas.openxmlformats.org/officeDocument/2006/relationships/hyperlink" Target="http://ec.europa.eu/regional_policy/en/information/logos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582804"/>
            <a:ext cx="8501062" cy="508917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Font typeface="Arial"/>
              <a:buNone/>
              <a:defRPr/>
            </a:pPr>
            <a:endParaRPr lang="pl-PL" sz="2800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uk-UA" sz="2800" dirty="0" smtClean="0">
                <a:solidFill>
                  <a:prstClr val="white"/>
                </a:solidFill>
              </a:rPr>
              <a:t>ПРОГРАМА </a:t>
            </a:r>
          </a:p>
          <a:p>
            <a:pPr algn="ctr">
              <a:defRPr/>
            </a:pPr>
            <a:r>
              <a:rPr lang="uk-UA" sz="2800" dirty="0" smtClean="0">
                <a:solidFill>
                  <a:prstClr val="white"/>
                </a:solidFill>
              </a:rPr>
              <a:t>ТРАНСКОРДОННОГО СПІВРОБІТНИЦТВА ПОЛЬЩА</a:t>
            </a:r>
            <a:r>
              <a:rPr lang="pl" sz="2800" dirty="0" smtClean="0">
                <a:solidFill>
                  <a:prstClr val="white"/>
                </a:solidFill>
              </a:rPr>
              <a:t>-</a:t>
            </a:r>
            <a:r>
              <a:rPr lang="uk-UA" sz="2800" dirty="0" smtClean="0">
                <a:solidFill>
                  <a:prstClr val="white"/>
                </a:solidFill>
              </a:rPr>
              <a:t>БІЛОРУСЬ</a:t>
            </a:r>
            <a:r>
              <a:rPr lang="pl" sz="2800" dirty="0" smtClean="0">
                <a:solidFill>
                  <a:prstClr val="white"/>
                </a:solidFill>
              </a:rPr>
              <a:t>-</a:t>
            </a:r>
            <a:r>
              <a:rPr lang="uk-UA" sz="2800" dirty="0" smtClean="0">
                <a:solidFill>
                  <a:prstClr val="white"/>
                </a:solidFill>
              </a:rPr>
              <a:t>УКРАЇНА</a:t>
            </a:r>
            <a:r>
              <a:rPr lang="pl" sz="2800" dirty="0" smtClean="0">
                <a:solidFill>
                  <a:prstClr val="white"/>
                </a:solidFill>
              </a:rPr>
              <a:t> 2014–2020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endParaRPr lang="en-US" sz="2800" dirty="0" smtClean="0">
              <a:solidFill>
                <a:prstClr val="white"/>
              </a:solidFill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uk-UA" sz="2400" b="1" dirty="0" smtClean="0">
                <a:solidFill>
                  <a:schemeClr val="bg1"/>
                </a:solidFill>
              </a:rPr>
              <a:t>КОМУНІКАЦІЯ ТА ВІЗУАЛІЗАЦІЯ</a:t>
            </a:r>
            <a:endParaRPr lang="en-US" sz="2400" b="1" dirty="0">
              <a:solidFill>
                <a:schemeClr val="bg1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endParaRPr lang="pl-PL" sz="30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endParaRPr lang="en-US" sz="16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endParaRPr lang="en-US" sz="16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r>
              <a:rPr lang="uk-UA" sz="1600" dirty="0" smtClean="0">
                <a:solidFill>
                  <a:prstClr val="white"/>
                </a:solidFill>
              </a:rPr>
              <a:t>ТРЕНІНГ ДЛЯ ЗАЯВНИКІВ</a:t>
            </a:r>
            <a:endParaRPr lang="en-US" sz="16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r>
              <a:rPr lang="uk-UA" sz="1600" dirty="0" smtClean="0">
                <a:solidFill>
                  <a:prstClr val="white"/>
                </a:solidFill>
              </a:rPr>
              <a:t>ВЕРЕСЕНЬ</a:t>
            </a:r>
            <a:r>
              <a:rPr lang="pl-PL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 smtClean="0">
                <a:solidFill>
                  <a:prstClr val="white"/>
                </a:solidFill>
              </a:rPr>
              <a:t>201</a:t>
            </a:r>
            <a:r>
              <a:rPr lang="pl-PL" sz="1600" dirty="0" smtClean="0">
                <a:solidFill>
                  <a:prstClr val="white"/>
                </a:solidFill>
              </a:rPr>
              <a:t>8</a:t>
            </a:r>
            <a:endParaRPr lang="pl-PL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82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03919" y="968375"/>
            <a:ext cx="8011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2800" b="1" cap="small" dirty="0"/>
              <a:t>Інструменти і бюджет на промоцію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2118167"/>
            <a:ext cx="8011375" cy="3967489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2000" dirty="0"/>
              <a:t>Бюджет на промоцію слід ретельно розрахувати в залежності від обсягів проекту, його предмету, сфери діяльності, партнерів, впливу. </a:t>
            </a:r>
            <a:endParaRPr lang="uk-UA" sz="2000" dirty="0" smtClean="0"/>
          </a:p>
          <a:p>
            <a:pPr algn="just">
              <a:lnSpc>
                <a:spcPct val="150000"/>
              </a:lnSpc>
            </a:pPr>
            <a:r>
              <a:rPr lang="uk-UA" sz="2000" dirty="0" smtClean="0"/>
              <a:t>Він </a:t>
            </a:r>
            <a:r>
              <a:rPr lang="uk-UA" sz="2000" dirty="0"/>
              <a:t>повинен бути прив</a:t>
            </a:r>
            <a:r>
              <a:rPr lang="uk-UA" sz="2000" dirty="0">
                <a:latin typeface="Georgia"/>
              </a:rPr>
              <a:t>'</a:t>
            </a:r>
            <a:r>
              <a:rPr lang="uk-UA" sz="2000" dirty="0"/>
              <a:t>язаний до стратегії промоції (з урахуванням обраних інструментів, заходів,  цільових груп тощо</a:t>
            </a:r>
            <a:r>
              <a:rPr lang="pl-PL" sz="2000" dirty="0"/>
              <a:t>.</a:t>
            </a:r>
            <a:r>
              <a:rPr lang="uk-UA" sz="2000" dirty="0"/>
              <a:t>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/>
              <a:t>Як забезпечити відповідну візуалізацію проекту</a:t>
            </a:r>
            <a:r>
              <a:rPr lang="pl-PL" sz="2800" b="1" cap="small" dirty="0" smtClean="0"/>
              <a:t>?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251520" y="1491595"/>
            <a:ext cx="8163775" cy="45940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uk-UA" dirty="0"/>
              <a:t>використання логотипу Програми та прапора ЄС є обов</a:t>
            </a:r>
            <a:r>
              <a:rPr lang="uk-UA" dirty="0">
                <a:latin typeface="Georgia"/>
              </a:rPr>
              <a:t>'</a:t>
            </a:r>
            <a:r>
              <a:rPr lang="uk-UA" dirty="0"/>
              <a:t>язковим для усіх інформаційних /</a:t>
            </a:r>
            <a:r>
              <a:rPr lang="uk-UA" dirty="0" err="1"/>
              <a:t>промоційних</a:t>
            </a:r>
            <a:r>
              <a:rPr lang="uk-UA" dirty="0"/>
              <a:t> продуктів проекту </a:t>
            </a:r>
            <a:r>
              <a:rPr lang="ru-RU" dirty="0"/>
              <a:t>(на </a:t>
            </a:r>
            <a:r>
              <a:rPr lang="ru-RU" dirty="0" err="1"/>
              <a:t>друкованих</a:t>
            </a:r>
            <a:r>
              <a:rPr lang="ru-RU" dirty="0"/>
              <a:t> </a:t>
            </a:r>
            <a:r>
              <a:rPr lang="ru-RU" dirty="0" err="1"/>
              <a:t>матеріалах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продуктах,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для </a:t>
            </a:r>
            <a:r>
              <a:rPr lang="ru-RU" dirty="0" err="1"/>
              <a:t>конференцій</a:t>
            </a:r>
            <a:r>
              <a:rPr lang="ru-RU" dirty="0"/>
              <a:t>, </a:t>
            </a:r>
            <a:r>
              <a:rPr lang="ru-RU" dirty="0" err="1"/>
              <a:t>зустрічей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на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продуктах, </a:t>
            </a:r>
            <a:r>
              <a:rPr lang="ru-RU" dirty="0" err="1" smtClean="0"/>
              <a:t>створених</a:t>
            </a:r>
            <a:r>
              <a:rPr lang="ru-RU" dirty="0" smtClean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придбаних</a:t>
            </a:r>
            <a:r>
              <a:rPr lang="ru-RU" dirty="0" smtClean="0"/>
              <a:t> </a:t>
            </a:r>
            <a:r>
              <a:rPr lang="ru-RU" dirty="0"/>
              <a:t>в рамках проекту</a:t>
            </a:r>
            <a:r>
              <a:rPr lang="ru-RU" dirty="0" smtClean="0"/>
              <a:t>;</a:t>
            </a:r>
            <a:endParaRPr lang="pl-PL" dirty="0" smtClean="0"/>
          </a:p>
          <a:p>
            <a:pPr marL="266700" indent="-26670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l-PL" sz="2000" b="1" dirty="0"/>
              <a:t>I</a:t>
            </a:r>
            <a:r>
              <a:rPr lang="uk-UA" sz="2000" b="1" dirty="0" err="1"/>
              <a:t>нфраструктура</a:t>
            </a:r>
            <a:r>
              <a:rPr lang="uk-UA" sz="2000" b="1" dirty="0"/>
              <a:t> та інвестиції</a:t>
            </a:r>
            <a:r>
              <a:rPr lang="en-US" sz="2000" dirty="0"/>
              <a:t>: </a:t>
            </a:r>
            <a:r>
              <a:rPr lang="uk-UA" sz="2000" dirty="0"/>
              <a:t>інформаційні таблиці під час будівництва та пам</a:t>
            </a:r>
            <a:r>
              <a:rPr lang="uk-UA" sz="2000" dirty="0">
                <a:latin typeface="Georgia"/>
              </a:rPr>
              <a:t>'</a:t>
            </a:r>
            <a:r>
              <a:rPr lang="uk-UA" sz="2000" dirty="0"/>
              <a:t>ятні таблиці після її завершення</a:t>
            </a:r>
            <a:r>
              <a:rPr lang="en-US" sz="2400" dirty="0"/>
              <a:t>:</a:t>
            </a:r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відповідний </a:t>
            </a:r>
            <a:r>
              <a:rPr lang="uk-UA" dirty="0"/>
              <a:t>розмір </a:t>
            </a:r>
            <a:r>
              <a:rPr lang="en-US" dirty="0"/>
              <a:t>= </a:t>
            </a:r>
            <a:r>
              <a:rPr lang="uk-UA" dirty="0"/>
              <a:t>повинні бути помітними</a:t>
            </a:r>
            <a:endParaRPr lang="en-US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у </a:t>
            </a:r>
            <a:r>
              <a:rPr lang="uk-UA" dirty="0"/>
              <a:t>найпомітнішому місці</a:t>
            </a:r>
            <a:endParaRPr lang="en-US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прапор </a:t>
            </a:r>
            <a:r>
              <a:rPr lang="uk-UA" dirty="0"/>
              <a:t>ЄС та логотип Програми відповідного розміру</a:t>
            </a:r>
            <a:r>
              <a:rPr lang="pl-PL" dirty="0"/>
              <a:t> </a:t>
            </a:r>
            <a:r>
              <a:rPr lang="uk-UA" dirty="0"/>
              <a:t>(помітні здалека)</a:t>
            </a:r>
            <a:endParaRPr lang="en-US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тривкі </a:t>
            </a:r>
            <a:r>
              <a:rPr lang="uk-UA" dirty="0"/>
              <a:t>(з міцних матеріалів доброї якості</a:t>
            </a:r>
            <a:r>
              <a:rPr lang="pl-PL" dirty="0"/>
              <a:t>,</a:t>
            </a:r>
            <a:r>
              <a:rPr lang="uk-UA" dirty="0"/>
              <a:t> стійкі). Це стосується також таблиць на обладнанні, наприклад, на автомобілях.</a:t>
            </a:r>
            <a:r>
              <a:rPr lang="en-US" dirty="0"/>
              <a:t> </a:t>
            </a:r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інформаційні </a:t>
            </a:r>
            <a:r>
              <a:rPr lang="uk-UA" dirty="0"/>
              <a:t>таблиці повинні бути встановлені з</a:t>
            </a:r>
            <a:r>
              <a:rPr lang="uk-UA" dirty="0" smtClean="0"/>
              <a:t> </a:t>
            </a:r>
            <a:r>
              <a:rPr lang="uk-UA" dirty="0"/>
              <a:t>моменту початку будівництва</a:t>
            </a:r>
            <a:r>
              <a:rPr lang="uk-U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/>
              <a:t>Як забезпечити відповідну візуалізацію проекту</a:t>
            </a:r>
            <a:r>
              <a:rPr lang="pl-PL" sz="2800" b="1" cap="small" dirty="0" smtClean="0"/>
              <a:t>?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828800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l-PL" sz="2000" dirty="0" smtClean="0"/>
              <a:t> </a:t>
            </a:r>
            <a:r>
              <a:rPr lang="uk-UA" sz="2000" b="1" dirty="0"/>
              <a:t>м'які  заходи</a:t>
            </a:r>
            <a:endParaRPr lang="pl-PL" sz="2000" b="1" dirty="0"/>
          </a:p>
          <a:p>
            <a:pPr marL="723900" indent="-2794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учасники </a:t>
            </a:r>
            <a:r>
              <a:rPr lang="uk-UA" dirty="0"/>
              <a:t>повинні знати, що захід організовано</a:t>
            </a:r>
            <a:r>
              <a:rPr lang="pl-PL" dirty="0"/>
              <a:t>/</a:t>
            </a:r>
            <a:r>
              <a:rPr lang="uk-UA" dirty="0" err="1"/>
              <a:t>оплачено</a:t>
            </a:r>
            <a:r>
              <a:rPr lang="uk-UA" dirty="0"/>
              <a:t> </a:t>
            </a:r>
            <a:r>
              <a:rPr lang="uk-UA" dirty="0" smtClean="0"/>
              <a:t>Програмою</a:t>
            </a:r>
            <a:r>
              <a:rPr lang="uk-UA" dirty="0"/>
              <a:t>, що фінансується з фондів ЄС, тобто інформаційний банер </a:t>
            </a:r>
            <a:r>
              <a:rPr lang="pl-PL" dirty="0"/>
              <a:t>(</a:t>
            </a:r>
            <a:r>
              <a:rPr lang="uk-UA" dirty="0"/>
              <a:t>наприклад, </a:t>
            </a:r>
            <a:r>
              <a:rPr lang="uk-UA" dirty="0" err="1"/>
              <a:t>ролл-ап</a:t>
            </a:r>
            <a:r>
              <a:rPr lang="pl-PL" dirty="0"/>
              <a:t>), </a:t>
            </a:r>
            <a:r>
              <a:rPr lang="uk-UA" dirty="0"/>
              <a:t>інформаційні матеріали</a:t>
            </a:r>
            <a:r>
              <a:rPr lang="pl-PL" dirty="0"/>
              <a:t>, </a:t>
            </a:r>
            <a:r>
              <a:rPr lang="uk-UA" dirty="0"/>
              <a:t>публікації, запрошення</a:t>
            </a:r>
            <a:r>
              <a:rPr lang="pl-PL" dirty="0"/>
              <a:t>, </a:t>
            </a:r>
            <a:r>
              <a:rPr lang="uk-UA" dirty="0"/>
              <a:t>брошурки тощо повинні містити прапор ЄС </a:t>
            </a:r>
            <a:r>
              <a:rPr lang="pl-PL" dirty="0"/>
              <a:t>i </a:t>
            </a:r>
            <a:r>
              <a:rPr lang="uk-UA" dirty="0"/>
              <a:t>логотип Програми</a:t>
            </a:r>
            <a:endParaRPr lang="pl-PL" dirty="0"/>
          </a:p>
          <a:p>
            <a:pPr marL="723900" indent="-2794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усі </a:t>
            </a:r>
            <a:r>
              <a:rPr lang="uk-UA" dirty="0"/>
              <a:t>письмові матеріали, інформація в Інтернеті та аудіо-візуальні матеріали повинні містити наступний текст про відмову від відповідальності ЄС</a:t>
            </a:r>
            <a:r>
              <a:rPr lang="pl-PL" dirty="0"/>
              <a:t>:</a:t>
            </a:r>
          </a:p>
          <a:p>
            <a:pPr marL="444500" algn="just">
              <a:spcAft>
                <a:spcPts val="600"/>
              </a:spcAft>
            </a:pPr>
            <a:r>
              <a:rPr lang="pl-PL" i="1" dirty="0" smtClean="0"/>
              <a:t>„</a:t>
            </a:r>
            <a:r>
              <a:rPr lang="uk-UA" i="1" dirty="0" smtClean="0"/>
              <a:t>Даний </a:t>
            </a:r>
            <a:r>
              <a:rPr lang="uk-UA" i="1" dirty="0"/>
              <a:t>документ було виготовлено за фінансової допомоги Європейського Союзу, в рамках за Програми транскордонного співробітництва Польща-Білорусь</a:t>
            </a:r>
            <a:r>
              <a:rPr lang="pl-PL" i="1" dirty="0"/>
              <a:t>-</a:t>
            </a:r>
            <a:r>
              <a:rPr lang="uk-UA" i="1" dirty="0"/>
              <a:t>Україна</a:t>
            </a:r>
            <a:r>
              <a:rPr lang="pl-PL" i="1" dirty="0"/>
              <a:t> 2014-2020. </a:t>
            </a:r>
            <a:r>
              <a:rPr lang="uk-UA" i="1" dirty="0"/>
              <a:t>Відповідальність за зміст цієї публікації несе виключно сторона </a:t>
            </a:r>
            <a:r>
              <a:rPr lang="pl-PL" i="1" dirty="0"/>
              <a:t>&lt;</a:t>
            </a:r>
            <a:r>
              <a:rPr lang="uk-UA" i="1" dirty="0"/>
              <a:t>назва </a:t>
            </a:r>
            <a:r>
              <a:rPr lang="uk-UA" i="1" dirty="0" err="1"/>
              <a:t>бенефіціара</a:t>
            </a:r>
            <a:r>
              <a:rPr lang="pl-PL" i="1" dirty="0"/>
              <a:t>/</a:t>
            </a:r>
            <a:r>
              <a:rPr lang="uk-UA" i="1" dirty="0"/>
              <a:t>партнера</a:t>
            </a:r>
            <a:r>
              <a:rPr lang="pl-PL" i="1" dirty="0"/>
              <a:t>&gt; i </a:t>
            </a:r>
            <a:r>
              <a:rPr lang="uk-UA" i="1" dirty="0"/>
              <a:t>вона не відображає позиції Європейського Союзу</a:t>
            </a:r>
            <a:r>
              <a:rPr lang="pl-PL" i="1" dirty="0" smtClean="0"/>
              <a:t>”</a:t>
            </a:r>
            <a:endParaRPr lang="pl-PL" i="1" dirty="0"/>
          </a:p>
        </p:txBody>
      </p:sp>
    </p:spTree>
    <p:extLst>
      <p:ext uri="{BB962C8B-B14F-4D97-AF65-F5344CB8AC3E}">
        <p14:creationId xmlns:p14="http://schemas.microsoft.com/office/powerpoint/2010/main" xmlns="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959224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uk-UA" sz="2800" b="1" cap="small" dirty="0" smtClean="0"/>
              <a:t>Інформаційна таблиця</a:t>
            </a:r>
            <a:r>
              <a:rPr lang="pl-PL" sz="2800" b="1" cap="small" dirty="0" smtClean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025" y="1470338"/>
            <a:ext cx="6685473" cy="464496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959224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uk-UA" sz="2800" b="1" cap="small" dirty="0" smtClean="0"/>
              <a:t>Пам’ятна таблиця</a:t>
            </a:r>
            <a:r>
              <a:rPr lang="pl-PL" sz="2800" b="1" cap="small" dirty="0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894" y="1483745"/>
            <a:ext cx="7125420" cy="45596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959224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uk-UA" sz="2800" b="1" cap="small" dirty="0" smtClean="0"/>
              <a:t>Буклет</a:t>
            </a:r>
            <a:endParaRPr lang="pl-PL" sz="2800" b="1" cap="small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7751" y="1537143"/>
            <a:ext cx="6668219" cy="462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pl-PL" sz="2800" b="1" cap="small" dirty="0"/>
              <a:t>A</a:t>
            </a:r>
            <a:r>
              <a:rPr lang="uk-UA" sz="2800" b="1" cap="small" dirty="0" err="1"/>
              <a:t>кронім</a:t>
            </a:r>
            <a:r>
              <a:rPr lang="pl-PL" sz="2800" b="1" cap="small" dirty="0"/>
              <a:t> –</a:t>
            </a:r>
            <a:r>
              <a:rPr lang="uk-UA" sz="2800" b="1" cap="small" dirty="0"/>
              <a:t> що це таке і як його створити</a:t>
            </a:r>
            <a:r>
              <a:rPr lang="pl-PL" sz="2800" b="1" cap="small" dirty="0" smtClean="0"/>
              <a:t>?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828800"/>
            <a:ext cx="8011375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/>
              <a:t>а</a:t>
            </a:r>
            <a:r>
              <a:rPr lang="uk-UA" sz="2000" dirty="0" smtClean="0"/>
              <a:t>кронім (скорочення</a:t>
            </a:r>
            <a:r>
              <a:rPr lang="uk-UA" sz="2000" dirty="0"/>
              <a:t>) – слово, утворене в результаті скорочення іншого слова або групи слів</a:t>
            </a:r>
            <a:r>
              <a:rPr lang="pl-PL" sz="2000" dirty="0"/>
              <a:t> (</a:t>
            </a:r>
            <a:r>
              <a:rPr lang="uk-UA" sz="2000" dirty="0"/>
              <a:t>назви </a:t>
            </a:r>
            <a:r>
              <a:rPr lang="pl-PL" sz="2000" dirty="0"/>
              <a:t>)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/>
              <a:t>універсальний</a:t>
            </a:r>
            <a:r>
              <a:rPr lang="pl-PL" sz="2000" dirty="0"/>
              <a:t> </a:t>
            </a:r>
            <a:r>
              <a:rPr lang="uk-UA" sz="2000" dirty="0"/>
              <a:t>– лише англійською мовою </a:t>
            </a:r>
            <a:r>
              <a:rPr lang="pl-PL" sz="2000" dirty="0"/>
              <a:t>(</a:t>
            </a:r>
            <a:r>
              <a:rPr lang="uk-UA" sz="2000" dirty="0"/>
              <a:t>утворюється на основі англійської назви проекту</a:t>
            </a:r>
            <a:r>
              <a:rPr lang="pl-PL" sz="2000" dirty="0"/>
              <a:t>)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легко </a:t>
            </a:r>
            <a:r>
              <a:rPr lang="uk-UA" sz="2000" dirty="0"/>
              <a:t>запам</a:t>
            </a:r>
            <a:r>
              <a:rPr lang="uk-UA" sz="2000" dirty="0">
                <a:latin typeface="Georgia"/>
              </a:rPr>
              <a:t>'</a:t>
            </a:r>
            <a:r>
              <a:rPr lang="uk-UA" sz="2000" dirty="0"/>
              <a:t>ятовується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його </a:t>
            </a:r>
            <a:r>
              <a:rPr lang="uk-UA" sz="2000" dirty="0"/>
              <a:t>легко вимовити і написати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передає </a:t>
            </a:r>
            <a:r>
              <a:rPr lang="uk-UA" sz="2000" dirty="0"/>
              <a:t>певні цінності і викликає асоціації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має </a:t>
            </a:r>
            <a:r>
              <a:rPr lang="uk-UA" sz="2000" dirty="0"/>
              <a:t>позитивне значення</a:t>
            </a:r>
            <a:r>
              <a:rPr lang="pl-PL" sz="2000" dirty="0"/>
              <a:t>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є </a:t>
            </a:r>
            <a:r>
              <a:rPr lang="uk-UA" sz="2000" dirty="0"/>
              <a:t>презентабельним 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/>
              <a:t>с</a:t>
            </a:r>
            <a:r>
              <a:rPr lang="uk-UA" sz="2000" dirty="0" smtClean="0"/>
              <a:t>лід перевірити, </a:t>
            </a:r>
            <a:r>
              <a:rPr lang="uk-UA" sz="2000" dirty="0"/>
              <a:t>чи акронім не дублює назви торгової марки, зареєстрованої до появи </a:t>
            </a:r>
            <a:r>
              <a:rPr lang="uk-UA" sz="2000" dirty="0" smtClean="0"/>
              <a:t>проекту</a:t>
            </a:r>
            <a:r>
              <a:rPr lang="pl-PL" sz="2000" dirty="0" smtClean="0"/>
              <a:t>. 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xmlns="" val="320844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/>
              <a:t>Де можна знайти більше інформації</a:t>
            </a:r>
            <a:r>
              <a:rPr lang="en-GB" sz="2800" b="1" cap="small" dirty="0" smtClean="0"/>
              <a:t>?</a:t>
            </a:r>
            <a:endParaRPr lang="en-GB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491595"/>
            <a:ext cx="8011375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Посібник  з комунікації</a:t>
            </a:r>
            <a:r>
              <a:rPr lang="pl-PL" sz="2000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pl-PL" sz="20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http://pbu2020.eu/files/pages/075D973A-5958-9A8E-23D6-20AF9D13EB83.pdf</a:t>
            </a:r>
            <a:endParaRPr lang="pl-PL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44500" lvl="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Графічний посібник для прапора ЄС </a:t>
            </a:r>
            <a:r>
              <a:rPr lang="en-US" sz="2000" dirty="0" smtClean="0"/>
              <a:t>: </a:t>
            </a:r>
            <a:r>
              <a:rPr lang="en-US" sz="2000" dirty="0" smtClean="0">
                <a:hlinkClick r:id="rId4"/>
              </a:rPr>
              <a:t>http://ec.europa.eu/regional_policy/en/information/logos/</a:t>
            </a:r>
            <a:endParaRPr lang="pl-PL" sz="2000" dirty="0" smtClean="0"/>
          </a:p>
          <a:p>
            <a:pPr marL="444500" lvl="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Графічний посібник для логотипу Програми </a:t>
            </a:r>
            <a:r>
              <a:rPr lang="en-US" sz="2000" dirty="0" smtClean="0">
                <a:solidFill>
                  <a:srgbClr val="FFFF00"/>
                </a:solidFill>
              </a:rPr>
              <a:t>: </a:t>
            </a:r>
            <a:r>
              <a:rPr lang="en-US" sz="2000" dirty="0" smtClean="0">
                <a:solidFill>
                  <a:srgbClr val="FFFF00"/>
                </a:solidFill>
                <a:hlinkClick r:id="rId5"/>
              </a:rPr>
              <a:t>http://pbu2020.eu/pl/pages/355</a:t>
            </a:r>
            <a:endParaRPr lang="pl-PL" sz="2000" dirty="0" smtClean="0">
              <a:solidFill>
                <a:srgbClr val="FFFF00"/>
              </a:solidFill>
            </a:endParaRPr>
          </a:p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pl-PL" sz="2000" dirty="0" smtClean="0"/>
              <a:t>„</a:t>
            </a:r>
            <a:r>
              <a:rPr lang="en-US" sz="2000" dirty="0" smtClean="0"/>
              <a:t>Communication and Visibility Manual for EU External Actions</a:t>
            </a:r>
            <a:r>
              <a:rPr lang="pl-PL" sz="2000" dirty="0"/>
              <a:t>” </a:t>
            </a:r>
            <a:r>
              <a:rPr lang="pl-PL" sz="2000" dirty="0">
                <a:hlinkClick r:id="rId6"/>
              </a:rPr>
              <a:t>http://</a:t>
            </a:r>
            <a:r>
              <a:rPr lang="pl-PL" sz="2000" dirty="0" smtClean="0">
                <a:hlinkClick r:id="rId6"/>
              </a:rPr>
              <a:t>ec.europa.eu/europeaid/sites/devco/files/communication_and_visibility_manual_en_0.pdf</a:t>
            </a:r>
            <a:endParaRPr lang="pl-PL" sz="2000" dirty="0" smtClean="0"/>
          </a:p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pl-PL" sz="2000" dirty="0"/>
              <a:t>I</a:t>
            </a:r>
            <a:r>
              <a:rPr lang="uk-UA" sz="2000" dirty="0" err="1"/>
              <a:t>нші</a:t>
            </a:r>
            <a:r>
              <a:rPr lang="uk-UA" sz="2000" dirty="0"/>
              <a:t> документи, наприклад, </a:t>
            </a:r>
            <a:r>
              <a:rPr lang="pl-PL" sz="2000" dirty="0"/>
              <a:t>„</a:t>
            </a:r>
            <a:r>
              <a:rPr lang="en-US" sz="2000" dirty="0"/>
              <a:t>ENI CBC Communication Guide 2014-2020</a:t>
            </a:r>
            <a:r>
              <a:rPr lang="pl-PL" sz="2000" dirty="0" smtClean="0"/>
              <a:t>” </a:t>
            </a:r>
            <a:r>
              <a:rPr lang="pl-PL" sz="2000" dirty="0">
                <a:hlinkClick r:id="rId7"/>
              </a:rPr>
              <a:t>http://</a:t>
            </a:r>
            <a:r>
              <a:rPr lang="pl-PL" sz="2000" dirty="0" smtClean="0">
                <a:hlinkClick r:id="rId7"/>
              </a:rPr>
              <a:t>www.interact-eu.net/library?field_fields_of_expertise_tid=3#395</a:t>
            </a:r>
            <a:r>
              <a:rPr lang="pl-PL" sz="2000" dirty="0" smtClean="0"/>
              <a:t> </a:t>
            </a:r>
          </a:p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69257" y="2551837"/>
            <a:ext cx="6088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uk-UA" dirty="0">
                <a:solidFill>
                  <a:schemeClr val="bg1"/>
                </a:solidFill>
              </a:rPr>
              <a:t>Дякую за увагу</a:t>
            </a:r>
            <a:r>
              <a:rPr lang="pl-PL" dirty="0">
                <a:solidFill>
                  <a:schemeClr val="bg1"/>
                </a:solidFill>
              </a:rPr>
              <a:t>!</a:t>
            </a:r>
          </a:p>
          <a:p>
            <a:pPr marL="457200" indent="-457200">
              <a:buNone/>
            </a:pPr>
            <a:endParaRPr lang="pl-PL" dirty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b="1" dirty="0">
                <a:solidFill>
                  <a:schemeClr val="bg1"/>
                </a:solidFill>
              </a:rPr>
              <a:t>Спільний Технічний Секретаріат</a:t>
            </a:r>
            <a:endParaRPr lang="pl-PL" b="1" dirty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dirty="0" err="1">
                <a:solidFill>
                  <a:schemeClr val="bg1"/>
                </a:solidFill>
              </a:rPr>
              <a:t>тел</a:t>
            </a:r>
            <a:r>
              <a:rPr lang="pl-PL" dirty="0">
                <a:solidFill>
                  <a:schemeClr val="bg1"/>
                </a:solidFill>
              </a:rPr>
              <a:t>. +48 22 378 31 00</a:t>
            </a:r>
          </a:p>
          <a:p>
            <a:pPr marL="457200" indent="-457200">
              <a:buNone/>
            </a:pPr>
            <a:r>
              <a:rPr lang="pl-PL" dirty="0">
                <a:solidFill>
                  <a:schemeClr val="bg1"/>
                </a:solidFill>
              </a:rPr>
              <a:t>Email: pbu@pbu2020.eu</a:t>
            </a:r>
          </a:p>
        </p:txBody>
      </p:sp>
    </p:spTree>
    <p:extLst>
      <p:ext uri="{BB962C8B-B14F-4D97-AF65-F5344CB8AC3E}">
        <p14:creationId xmlns:p14="http://schemas.microsoft.com/office/powerpoint/2010/main" xmlns="" val="1418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4724"/>
            <a:ext cx="9144000" cy="6892724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428262" y="1597306"/>
            <a:ext cx="7987033" cy="46765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812800" lvl="1" indent="-355600">
              <a:spcAft>
                <a:spcPts val="600"/>
              </a:spcAft>
            </a:pPr>
            <a:endParaRPr lang="pl-PL" sz="2000" dirty="0" smtClean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323795" y="4496233"/>
            <a:ext cx="1836094" cy="1223046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z="1524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b="1" kern="1200" noProof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Podtytuł 24"/>
          <p:cNvSpPr>
            <a:spLocks noGrp="1"/>
          </p:cNvSpPr>
          <p:nvPr>
            <p:ph type="subTitle" idx="1"/>
          </p:nvPr>
        </p:nvSpPr>
        <p:spPr>
          <a:xfrm>
            <a:off x="685800" y="2268071"/>
            <a:ext cx="7729495" cy="2617808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chemeClr val="tx1"/>
                </a:solidFill>
              </a:rPr>
              <a:t>Жоден проект не </a:t>
            </a:r>
            <a:r>
              <a:rPr lang="ru-RU" i="1" dirty="0" smtClean="0">
                <a:solidFill>
                  <a:schemeClr val="tx1"/>
                </a:solidFill>
              </a:rPr>
              <a:t>матиме </a:t>
            </a:r>
            <a:r>
              <a:rPr lang="ru-RU" i="1" dirty="0" smtClean="0">
                <a:solidFill>
                  <a:schemeClr val="tx1"/>
                </a:solidFill>
              </a:rPr>
              <a:t>так сильного </a:t>
            </a:r>
            <a:r>
              <a:rPr lang="ru-RU" i="1" dirty="0" smtClean="0">
                <a:solidFill>
                  <a:schemeClr val="tx1"/>
                </a:solidFill>
              </a:rPr>
              <a:t>впливу, </a:t>
            </a:r>
            <a:r>
              <a:rPr lang="ru-RU" i="1" dirty="0">
                <a:solidFill>
                  <a:schemeClr val="tx1"/>
                </a:solidFill>
              </a:rPr>
              <a:t>якщо </a:t>
            </a:r>
            <a:r>
              <a:rPr lang="ru-RU" i="1" dirty="0" smtClean="0">
                <a:solidFill>
                  <a:schemeClr val="tx1"/>
                </a:solidFill>
              </a:rPr>
              <a:t>не </a:t>
            </a:r>
            <a:r>
              <a:rPr lang="ru-RU" i="1" dirty="0">
                <a:solidFill>
                  <a:schemeClr val="tx1"/>
                </a:solidFill>
              </a:rPr>
              <a:t>буде </a:t>
            </a:r>
            <a:r>
              <a:rPr lang="ru-RU" i="1" dirty="0" smtClean="0">
                <a:solidFill>
                  <a:schemeClr val="tx1"/>
                </a:solidFill>
              </a:rPr>
              <a:t>проведено його ефективну зовнішню промоцію! </a:t>
            </a:r>
            <a:endParaRPr lang="pl-PL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4724"/>
            <a:ext cx="9144000" cy="6892724"/>
          </a:xfrm>
          <a:prstGeom prst="rect">
            <a:avLst/>
          </a:prstGeom>
          <a:ln>
            <a:tailEnd type="arrow"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34" y="1597306"/>
            <a:ext cx="8208962" cy="46765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algn="just">
              <a:spcAft>
                <a:spcPts val="600"/>
              </a:spcAft>
            </a:pPr>
            <a:r>
              <a:rPr lang="uk-UA" sz="2400" dirty="0" smtClean="0"/>
              <a:t>Це процес, що дає можливість обміну різноманітною інформацією за допомогою різних методів та з використанням різноманітних засобів</a:t>
            </a:r>
            <a:r>
              <a:rPr lang="pl-PL" sz="2400" dirty="0" smtClean="0"/>
              <a:t>.</a:t>
            </a:r>
          </a:p>
          <a:p>
            <a:pPr marL="812800" lvl="1" indent="-355600">
              <a:spcAft>
                <a:spcPts val="600"/>
              </a:spcAft>
            </a:pPr>
            <a:endParaRPr lang="pl-PL" sz="2000" dirty="0" smtClean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881134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 smtClean="0"/>
              <a:t>Комунікація в рамках проекту</a:t>
            </a:r>
            <a:endParaRPr lang="pl-PL" sz="2800" b="1" cap="small" dirty="0">
              <a:latin typeface="+mn-lt"/>
            </a:endParaRPr>
          </a:p>
        </p:txBody>
      </p:sp>
      <p:grpSp>
        <p:nvGrpSpPr>
          <p:cNvPr id="2" name="Grupa 8"/>
          <p:cNvGrpSpPr/>
          <p:nvPr/>
        </p:nvGrpSpPr>
        <p:grpSpPr>
          <a:xfrm>
            <a:off x="3512386" y="2801295"/>
            <a:ext cx="2103411" cy="891920"/>
            <a:chOff x="1434107" y="193978"/>
            <a:chExt cx="1871917" cy="115724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Prostokąt zaokrąglony 9"/>
            <p:cNvSpPr/>
            <p:nvPr/>
          </p:nvSpPr>
          <p:spPr>
            <a:xfrm>
              <a:off x="1434107" y="193978"/>
              <a:ext cx="1822438" cy="1157248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Prostokąt 10"/>
            <p:cNvSpPr/>
            <p:nvPr/>
          </p:nvSpPr>
          <p:spPr>
            <a:xfrm>
              <a:off x="1468002" y="317703"/>
              <a:ext cx="1838022" cy="835146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Комунікація</a:t>
              </a:r>
              <a:r>
                <a:rPr lang="pl-PL" sz="2000" b="1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en-US" sz="2000" b="1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" name="Grupa 11"/>
          <p:cNvGrpSpPr/>
          <p:nvPr/>
        </p:nvGrpSpPr>
        <p:grpSpPr>
          <a:xfrm>
            <a:off x="922878" y="4322088"/>
            <a:ext cx="2379225" cy="1299148"/>
            <a:chOff x="320395" y="1881253"/>
            <a:chExt cx="1822438" cy="115724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Prostokąt zaokrąglony 12"/>
            <p:cNvSpPr/>
            <p:nvPr/>
          </p:nvSpPr>
          <p:spPr>
            <a:xfrm>
              <a:off x="320395" y="1881253"/>
              <a:ext cx="1822438" cy="1157248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tint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Prostokąt 13"/>
            <p:cNvSpPr/>
            <p:nvPr/>
          </p:nvSpPr>
          <p:spPr>
            <a:xfrm>
              <a:off x="453855" y="1915148"/>
              <a:ext cx="1540924" cy="1089458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u="sng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Зовнішня</a:t>
              </a:r>
              <a:r>
                <a:rPr lang="en-US" sz="2000" b="1" u="sng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:</a:t>
              </a:r>
              <a:endParaRPr lang="pl-PL" sz="2000" u="sng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м</a:t>
              </a:r>
              <a:r>
                <a:rPr lang="uk-UA" sz="2000" b="1" noProof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іж</a:t>
              </a:r>
              <a:r>
                <a:rPr lang="uk-UA" sz="2000" b="1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партнерами проекту</a:t>
              </a:r>
              <a:endParaRPr lang="en-US" sz="2000" b="1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" name="Grupa 17"/>
          <p:cNvGrpSpPr/>
          <p:nvPr/>
        </p:nvGrpSpPr>
        <p:grpSpPr>
          <a:xfrm>
            <a:off x="6208466" y="4395231"/>
            <a:ext cx="2248652" cy="1198147"/>
            <a:chOff x="2547819" y="1881253"/>
            <a:chExt cx="1822438" cy="115724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Prostokąt zaokrąglony 18"/>
            <p:cNvSpPr/>
            <p:nvPr/>
          </p:nvSpPr>
          <p:spPr>
            <a:xfrm>
              <a:off x="2547819" y="1881253"/>
              <a:ext cx="1822438" cy="1157248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tint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Prostokąt 19"/>
            <p:cNvSpPr/>
            <p:nvPr/>
          </p:nvSpPr>
          <p:spPr>
            <a:xfrm>
              <a:off x="2581714" y="1915149"/>
              <a:ext cx="1754648" cy="1113507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u="sng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Зовнішня</a:t>
              </a:r>
              <a:r>
                <a:rPr lang="en-US" sz="2000" b="1" u="sng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: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з</a:t>
              </a:r>
              <a:r>
                <a:rPr lang="uk-UA" b="1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іншими особами, не задіяними у проекті</a:t>
              </a:r>
              <a:endParaRPr lang="en-US" b="1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6" name="Łącznik prosty ze strzałką 15"/>
          <p:cNvCxnSpPr/>
          <p:nvPr/>
        </p:nvCxnSpPr>
        <p:spPr>
          <a:xfrm>
            <a:off x="5829044" y="3693215"/>
            <a:ext cx="526651" cy="444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97795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Łącznik prosty ze strzałką 22"/>
          <p:cNvCxnSpPr/>
          <p:nvPr/>
        </p:nvCxnSpPr>
        <p:spPr>
          <a:xfrm flipH="1">
            <a:off x="2894157" y="3656096"/>
            <a:ext cx="407947" cy="444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33" y="1835243"/>
            <a:ext cx="8944940" cy="46700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д</a:t>
            </a:r>
            <a:r>
              <a:rPr lang="uk-UA" sz="2000" dirty="0" smtClean="0"/>
              <a:t>озволяє поінформувати про фінансування з ЄС</a:t>
            </a:r>
            <a:r>
              <a:rPr lang="pl-PL" sz="2000" dirty="0" smtClean="0"/>
              <a:t>,</a:t>
            </a:r>
            <a:endParaRPr lang="en-US" sz="2000" dirty="0" smtClean="0"/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е</a:t>
            </a:r>
            <a:r>
              <a:rPr lang="uk-UA" sz="2000" dirty="0" smtClean="0"/>
              <a:t>фективно надає інформацію про проект</a:t>
            </a:r>
            <a:r>
              <a:rPr lang="pl-PL" sz="2000" dirty="0" smtClean="0"/>
              <a:t>:</a:t>
            </a:r>
            <a:endParaRPr lang="en-US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н</a:t>
            </a:r>
            <a:r>
              <a:rPr lang="uk-UA" sz="2000" dirty="0" smtClean="0"/>
              <a:t>адає необхідну інформацію усім зацікавленим сторонам проекту</a:t>
            </a:r>
            <a:r>
              <a:rPr lang="pl-PL" sz="2000" dirty="0" smtClean="0"/>
              <a:t>,</a:t>
            </a:r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п</a:t>
            </a:r>
            <a:r>
              <a:rPr lang="uk-UA" sz="2000" dirty="0" smtClean="0"/>
              <a:t>ідвищує прозорість фінансування ЄС</a:t>
            </a:r>
            <a:r>
              <a:rPr lang="pl-PL" sz="2000" dirty="0" smtClean="0"/>
              <a:t>, </a:t>
            </a:r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/>
              <a:t>у</a:t>
            </a:r>
            <a:r>
              <a:rPr lang="uk-UA" sz="2000" dirty="0" smtClean="0"/>
              <a:t>сі партнери зосереджують свою увагу на цій самій кінцевій меті</a:t>
            </a:r>
            <a:r>
              <a:rPr lang="pl-PL" sz="2000" dirty="0" smtClean="0"/>
              <a:t>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881136"/>
            <a:ext cx="82089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2800" b="1" cap="small" dirty="0" smtClean="0"/>
              <a:t>Чому ефективна комунікація та візуалізація є настільки важливими</a:t>
            </a:r>
            <a:r>
              <a:rPr lang="pl-PL" sz="2800" b="1" cap="small" dirty="0" smtClean="0"/>
              <a:t>?</a:t>
            </a:r>
            <a:endParaRPr lang="pl-PL" sz="2800" b="1" cap="small" dirty="0">
              <a:latin typeface="+mn-lt"/>
            </a:endParaRPr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81652016"/>
              </p:ext>
            </p:extLst>
          </p:nvPr>
        </p:nvGraphicFramePr>
        <p:xfrm>
          <a:off x="367553" y="2796988"/>
          <a:ext cx="8776447" cy="2006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uk-UA" sz="2800" b="1" cap="small" dirty="0"/>
              <a:t>Як запланувати ефективне просування проекту</a:t>
            </a:r>
            <a:r>
              <a:rPr lang="en-GB" sz="2800" b="1" cap="small" dirty="0" smtClean="0"/>
              <a:t>?</a:t>
            </a:r>
            <a:endParaRPr lang="pl-PL" sz="2800" b="1" cap="small" dirty="0">
              <a:latin typeface="+mn-lt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137671143"/>
              </p:ext>
            </p:extLst>
          </p:nvPr>
        </p:nvGraphicFramePr>
        <p:xfrm>
          <a:off x="584200" y="1491595"/>
          <a:ext cx="7048500" cy="5125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06820"/>
            <a:ext cx="82089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3200" b="1" cap="small" dirty="0"/>
              <a:t>Як </a:t>
            </a:r>
            <a:r>
              <a:rPr lang="uk-UA" sz="3200" b="1" cap="small" dirty="0" smtClean="0"/>
              <a:t>здійснити ефективну промоцію </a:t>
            </a:r>
            <a:r>
              <a:rPr lang="uk-UA" sz="3200" b="1" cap="small" dirty="0"/>
              <a:t>проекту</a:t>
            </a:r>
            <a:r>
              <a:rPr lang="pl-PL" sz="3200" b="1" cap="small" dirty="0" smtClean="0"/>
              <a:t>?</a:t>
            </a:r>
            <a:endParaRPr lang="pl-PL" sz="32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251520" y="1491595"/>
            <a:ext cx="8568952" cy="45940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>
              <a:spcAft>
                <a:spcPts val="600"/>
              </a:spcAft>
              <a:buAutoNum type="arabicPeriod"/>
            </a:pPr>
            <a:endParaRPr lang="pl-PL" sz="2000" b="1" dirty="0" smtClean="0">
              <a:solidFill>
                <a:srgbClr val="FF0000"/>
              </a:solidFill>
            </a:endParaRPr>
          </a:p>
          <a:p>
            <a:pPr marL="457200" lvl="0" indent="-457200">
              <a:spcAft>
                <a:spcPts val="600"/>
              </a:spcAft>
              <a:buAutoNum type="arabicPeriod"/>
            </a:pPr>
            <a:r>
              <a:rPr lang="uk-UA" sz="2000" b="1" dirty="0" smtClean="0"/>
              <a:t>Визначення комунікаційних цілей проекту</a:t>
            </a:r>
            <a:r>
              <a:rPr lang="pl-PL" sz="2000" b="1" dirty="0" smtClean="0"/>
              <a:t>:</a:t>
            </a:r>
            <a:r>
              <a:rPr lang="pl-PL" sz="2000" dirty="0" smtClean="0"/>
              <a:t> 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з </a:t>
            </a:r>
            <a:r>
              <a:rPr lang="uk-UA" sz="2000" dirty="0"/>
              <a:t>якою метою здійснюється комунікація</a:t>
            </a:r>
            <a:r>
              <a:rPr lang="pl-PL" sz="2000" dirty="0" smtClean="0"/>
              <a:t>?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яких результатів </a:t>
            </a:r>
            <a:r>
              <a:rPr lang="uk-UA" sz="2000" dirty="0"/>
              <a:t>очікуєте від промоції </a:t>
            </a:r>
            <a:r>
              <a:rPr lang="uk-UA" sz="2000" dirty="0" smtClean="0"/>
              <a:t>вашого проекту</a:t>
            </a:r>
            <a:r>
              <a:rPr lang="pl-PL" sz="2000" dirty="0" smtClean="0"/>
              <a:t>? 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які ваші очікування щодо проекту</a:t>
            </a:r>
            <a:r>
              <a:rPr lang="pl-PL" sz="2000" dirty="0" smtClean="0"/>
              <a:t>? </a:t>
            </a:r>
          </a:p>
          <a:p>
            <a:pPr marL="717550" lvl="0" indent="-266700">
              <a:spcAft>
                <a:spcPts val="1800"/>
              </a:spcAft>
              <a:buFont typeface="Wingdings" pitchFamily="2" charset="2"/>
              <a:buChar char="ü"/>
            </a:pPr>
            <a:r>
              <a:rPr lang="uk-UA" sz="2000" dirty="0"/>
              <a:t>щ</a:t>
            </a:r>
            <a:r>
              <a:rPr lang="uk-UA" sz="2000" dirty="0" smtClean="0"/>
              <a:t>о важливо для заходів та цілей проекту</a:t>
            </a:r>
            <a:r>
              <a:rPr lang="pl-PL" sz="2000" dirty="0" smtClean="0"/>
              <a:t>?</a:t>
            </a:r>
          </a:p>
          <a:p>
            <a:pPr marL="457200" lvl="0" indent="-4572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uk-UA" sz="2000" b="1" dirty="0" smtClean="0"/>
              <a:t>Вибір цільових груп</a:t>
            </a:r>
            <a:r>
              <a:rPr lang="pl-PL" sz="2000" b="1" dirty="0" smtClean="0"/>
              <a:t>: 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до </a:t>
            </a:r>
            <a:r>
              <a:rPr lang="uk-UA" sz="2000" dirty="0"/>
              <a:t>кого ви хочете адресувати свій </a:t>
            </a:r>
            <a:r>
              <a:rPr lang="uk-UA" sz="2000" dirty="0" smtClean="0"/>
              <a:t>меседж</a:t>
            </a:r>
            <a:r>
              <a:rPr lang="pl-PL" sz="2000" dirty="0" smtClean="0"/>
              <a:t>? 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хто </a:t>
            </a:r>
            <a:r>
              <a:rPr lang="uk-UA" sz="2000" dirty="0"/>
              <a:t>вам потрібен для участі в </a:t>
            </a:r>
            <a:r>
              <a:rPr lang="uk-UA" sz="2000" dirty="0" smtClean="0"/>
              <a:t>проекті</a:t>
            </a:r>
            <a:r>
              <a:rPr lang="pl-PL" sz="2000" dirty="0" smtClean="0"/>
              <a:t>?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endParaRPr lang="pl-PL" sz="2000" dirty="0" smtClean="0">
              <a:solidFill>
                <a:srgbClr val="FF0000"/>
              </a:solidFill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553151"/>
            <a:ext cx="8568952" cy="4380105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3200" b="1" cap="small" dirty="0"/>
              <a:t>Як здійснити ефективну промоцію проекту</a:t>
            </a:r>
            <a:r>
              <a:rPr lang="pl-PL" sz="3200" b="1" cap="small" dirty="0" smtClean="0"/>
              <a:t>?</a:t>
            </a:r>
            <a:endParaRPr lang="pl-PL" sz="32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251520" y="1553151"/>
            <a:ext cx="8568952" cy="46971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spcBef>
                <a:spcPts val="1200"/>
              </a:spcBef>
            </a:pPr>
            <a:r>
              <a:rPr lang="pl-PL" sz="2000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3"/>
            </a:pPr>
            <a:r>
              <a:rPr lang="ru-RU" sz="2000" b="1" dirty="0" err="1"/>
              <a:t>Запропонуйте</a:t>
            </a:r>
            <a:r>
              <a:rPr lang="ru-RU" sz="2000" b="1" dirty="0"/>
              <a:t> </a:t>
            </a:r>
            <a:r>
              <a:rPr lang="ru-RU" sz="2000" b="1" dirty="0" err="1"/>
              <a:t>такі</a:t>
            </a:r>
            <a:r>
              <a:rPr lang="ru-RU" sz="2000" b="1" dirty="0"/>
              <a:t> </a:t>
            </a:r>
            <a:r>
              <a:rPr lang="ru-RU" sz="2000" b="1" dirty="0" err="1"/>
              <a:t>засоби</a:t>
            </a:r>
            <a:r>
              <a:rPr lang="ru-RU" sz="2000" b="1" dirty="0"/>
              <a:t> </a:t>
            </a:r>
            <a:r>
              <a:rPr lang="ru-RU" sz="2000" b="1" dirty="0" err="1"/>
              <a:t>комунікації</a:t>
            </a:r>
            <a:r>
              <a:rPr lang="ru-RU" sz="2000" b="1" dirty="0"/>
              <a:t> та </a:t>
            </a:r>
            <a:r>
              <a:rPr lang="ru-RU" sz="2000" b="1" dirty="0" smtClean="0"/>
              <a:t>заходи, </a:t>
            </a:r>
            <a:r>
              <a:rPr lang="ru-RU" sz="2000" b="1" dirty="0" err="1" smtClean="0"/>
              <a:t>щоб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здійснити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ефективну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промоцію</a:t>
            </a:r>
            <a:r>
              <a:rPr lang="ru-RU" sz="2000" b="1" dirty="0" smtClean="0"/>
              <a:t> проекту</a:t>
            </a:r>
            <a:r>
              <a:rPr lang="pl-PL" sz="2000" b="1" dirty="0" smtClean="0"/>
              <a:t>: </a:t>
            </a:r>
          </a:p>
          <a:p>
            <a:pPr marL="71755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які </a:t>
            </a:r>
            <a:r>
              <a:rPr lang="uk-UA" sz="2000" dirty="0"/>
              <a:t>інструменти треба застосувати для яких </a:t>
            </a:r>
            <a:r>
              <a:rPr lang="uk-UA" sz="2000" dirty="0" smtClean="0"/>
              <a:t>саме цільових груп</a:t>
            </a:r>
            <a:r>
              <a:rPr lang="pl-PL" sz="2000" dirty="0" smtClean="0"/>
              <a:t>? </a:t>
            </a:r>
          </a:p>
          <a:p>
            <a:pPr marL="717550" indent="-266700">
              <a:spcAft>
                <a:spcPts val="1800"/>
              </a:spcAft>
              <a:buFont typeface="Wingdings" pitchFamily="2" charset="2"/>
              <a:buChar char="ü"/>
            </a:pPr>
            <a:r>
              <a:rPr lang="uk-UA" sz="2000" dirty="0" smtClean="0"/>
              <a:t>які канали є найефективнішими для того, щоб </a:t>
            </a:r>
            <a:r>
              <a:rPr lang="uk-UA" sz="2000" dirty="0"/>
              <a:t>потрапити до визначеної цільової </a:t>
            </a:r>
            <a:r>
              <a:rPr lang="uk-UA" sz="2000" dirty="0" smtClean="0"/>
              <a:t>групи</a:t>
            </a:r>
            <a:r>
              <a:rPr lang="pl-PL" sz="2000" dirty="0" smtClean="0"/>
              <a:t>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000" b="1" dirty="0" err="1"/>
              <a:t>Оцініть</a:t>
            </a:r>
            <a:r>
              <a:rPr lang="ru-RU" sz="2000" b="1" dirty="0"/>
              <a:t> </a:t>
            </a:r>
            <a:r>
              <a:rPr lang="ru-RU" sz="2000" b="1" dirty="0" err="1"/>
              <a:t>значення</a:t>
            </a:r>
            <a:r>
              <a:rPr lang="ru-RU" sz="2000" b="1" dirty="0"/>
              <a:t> </a:t>
            </a:r>
            <a:r>
              <a:rPr lang="ru-RU" sz="2000" b="1" dirty="0" err="1"/>
              <a:t>показників</a:t>
            </a:r>
            <a:r>
              <a:rPr lang="ru-RU" sz="2000" b="1" dirty="0"/>
              <a:t> для </a:t>
            </a:r>
            <a:r>
              <a:rPr lang="ru-RU" sz="2000" b="1" dirty="0" err="1"/>
              <a:t>певних</a:t>
            </a:r>
            <a:r>
              <a:rPr lang="ru-RU" sz="2000" b="1" dirty="0"/>
              <a:t> </a:t>
            </a:r>
            <a:r>
              <a:rPr lang="ru-RU" sz="2000" b="1" dirty="0" err="1"/>
              <a:t>інструментів</a:t>
            </a:r>
            <a:r>
              <a:rPr lang="ru-RU" sz="2000" b="1" dirty="0"/>
              <a:t> </a:t>
            </a:r>
            <a:r>
              <a:rPr lang="ru-RU" sz="2000" b="1" dirty="0" err="1" smtClean="0"/>
              <a:t>комунікації</a:t>
            </a:r>
            <a:r>
              <a:rPr lang="ru-RU" sz="2000" b="1" dirty="0" smtClean="0"/>
              <a:t>, </a:t>
            </a:r>
            <a:r>
              <a:rPr lang="ru-RU" sz="2000" b="1" dirty="0" err="1"/>
              <a:t>визначте</a:t>
            </a:r>
            <a:r>
              <a:rPr lang="ru-RU" sz="2000" b="1" dirty="0"/>
              <a:t> </a:t>
            </a:r>
            <a:r>
              <a:rPr lang="ru-RU" sz="2000" b="1" dirty="0" err="1" smtClean="0"/>
              <a:t>обов'язки</a:t>
            </a:r>
            <a:r>
              <a:rPr lang="pl-PL" sz="2000" b="1" dirty="0" smtClean="0"/>
              <a:t>: </a:t>
            </a:r>
          </a:p>
          <a:p>
            <a:pPr marL="717550" indent="-266700">
              <a:buFont typeface="Wingdings" pitchFamily="2" charset="2"/>
              <a:buChar char="ü"/>
              <a:tabLst>
                <a:tab pos="717550" algn="l"/>
              </a:tabLst>
            </a:pPr>
            <a:r>
              <a:rPr lang="uk-UA" sz="2000" dirty="0" smtClean="0"/>
              <a:t>як оцінювати </a:t>
            </a:r>
            <a:r>
              <a:rPr lang="uk-UA" sz="2000" dirty="0"/>
              <a:t>і </a:t>
            </a:r>
            <a:r>
              <a:rPr lang="uk-UA" sz="2000" dirty="0" smtClean="0"/>
              <a:t>вимірювати </a:t>
            </a:r>
            <a:r>
              <a:rPr lang="uk-UA" sz="2000" dirty="0" err="1"/>
              <a:t>досягненя</a:t>
            </a:r>
            <a:r>
              <a:rPr lang="uk-UA" sz="2000" dirty="0"/>
              <a:t> запланованих </a:t>
            </a:r>
            <a:r>
              <a:rPr lang="uk-UA" sz="2000" dirty="0" smtClean="0"/>
              <a:t>цілей</a:t>
            </a:r>
            <a:r>
              <a:rPr lang="pl-PL" sz="2000" dirty="0" smtClean="0"/>
              <a:t> </a:t>
            </a:r>
            <a:r>
              <a:rPr lang="uk-UA" sz="2000" dirty="0" smtClean="0"/>
              <a:t>(</a:t>
            </a:r>
            <a:r>
              <a:rPr lang="ru-RU" sz="2000" dirty="0" err="1" smtClean="0"/>
              <a:t>бенефіціари</a:t>
            </a:r>
            <a:r>
              <a:rPr lang="ru-RU" sz="2000" dirty="0" smtClean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 smtClean="0"/>
              <a:t>обирати</a:t>
            </a:r>
            <a:r>
              <a:rPr lang="ru-RU" sz="2000" dirty="0" smtClean="0"/>
              <a:t> </a:t>
            </a:r>
            <a:r>
              <a:rPr lang="ru-RU" sz="2000" dirty="0" err="1"/>
              <a:t>кількісні</a:t>
            </a:r>
            <a:r>
              <a:rPr lang="ru-RU" sz="2000" dirty="0"/>
              <a:t> </a:t>
            </a:r>
            <a:r>
              <a:rPr lang="ru-RU" sz="2000" dirty="0" smtClean="0"/>
              <a:t>та/</a:t>
            </a:r>
            <a:r>
              <a:rPr lang="ru-RU" sz="2000" dirty="0" err="1" smtClean="0"/>
              <a:t>або</a:t>
            </a:r>
            <a:r>
              <a:rPr lang="ru-RU" sz="2000" dirty="0" smtClean="0"/>
              <a:t> </a:t>
            </a:r>
            <a:r>
              <a:rPr lang="ru-RU" sz="2000" dirty="0" err="1"/>
              <a:t>якісні</a:t>
            </a:r>
            <a:r>
              <a:rPr lang="ru-RU" sz="2000" dirty="0"/>
              <a:t> </a:t>
            </a:r>
            <a:r>
              <a:rPr lang="ru-RU" sz="2000" dirty="0" err="1"/>
              <a:t>показники</a:t>
            </a:r>
            <a:r>
              <a:rPr lang="pl-PL" sz="2000" dirty="0" smtClean="0"/>
              <a:t>)?</a:t>
            </a:r>
          </a:p>
          <a:p>
            <a:pPr marL="717550" indent="-266700">
              <a:buFont typeface="Wingdings" pitchFamily="2" charset="2"/>
              <a:buChar char="ü"/>
              <a:tabLst>
                <a:tab pos="717550" algn="l"/>
              </a:tabLst>
            </a:pPr>
            <a:r>
              <a:rPr lang="uk-UA" sz="2000" dirty="0" smtClean="0"/>
              <a:t>хто </a:t>
            </a:r>
            <a:r>
              <a:rPr lang="uk-UA" sz="2000" dirty="0"/>
              <a:t>буде відповідати за досягнення конкретної інформаційної </a:t>
            </a:r>
            <a:r>
              <a:rPr lang="uk-UA" sz="2000" dirty="0" smtClean="0"/>
              <a:t>цілі</a:t>
            </a:r>
            <a:r>
              <a:rPr lang="pl-PL" sz="2000" dirty="0" smtClean="0"/>
              <a:t>?</a:t>
            </a:r>
          </a:p>
          <a:p>
            <a:pPr marL="723900" indent="-279400"/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2400" b="1" dirty="0" err="1"/>
              <a:t>Кожен</a:t>
            </a:r>
            <a:r>
              <a:rPr lang="ru-RU" sz="2400" b="1" dirty="0"/>
              <a:t> </a:t>
            </a:r>
            <a:r>
              <a:rPr lang="ru-RU" sz="2400" b="1" dirty="0" err="1"/>
              <a:t>Бенефіціар</a:t>
            </a:r>
            <a:r>
              <a:rPr lang="ru-RU" sz="2400" b="1" dirty="0"/>
              <a:t> </a:t>
            </a:r>
            <a:r>
              <a:rPr lang="ru-RU" sz="2400" b="1" dirty="0" err="1"/>
              <a:t>несе</a:t>
            </a:r>
            <a:r>
              <a:rPr lang="ru-RU" sz="2400" b="1" dirty="0"/>
              <a:t> </a:t>
            </a:r>
            <a:r>
              <a:rPr lang="ru-RU" sz="2400" b="1" dirty="0" err="1"/>
              <a:t>відповідальність</a:t>
            </a:r>
            <a:r>
              <a:rPr lang="ru-RU" sz="2400" b="1" dirty="0"/>
              <a:t> за </a:t>
            </a:r>
            <a:r>
              <a:rPr lang="ru-RU" sz="2400" b="1" dirty="0" err="1"/>
              <a:t>конкретну</a:t>
            </a:r>
            <a:r>
              <a:rPr lang="ru-RU" sz="2400" b="1" dirty="0"/>
              <a:t> </a:t>
            </a:r>
            <a:r>
              <a:rPr lang="ru-RU" sz="2400" b="1" dirty="0" err="1" smtClean="0"/>
              <a:t>комунікаційну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ціль</a:t>
            </a:r>
            <a:r>
              <a:rPr lang="pl-PL" sz="2400" b="1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/>
              <a:t>Інструменти комунікації</a:t>
            </a:r>
            <a:r>
              <a:rPr lang="pl-PL" sz="2800" b="1" cap="small" dirty="0"/>
              <a:t> – </a:t>
            </a:r>
            <a:r>
              <a:rPr lang="uk-UA" sz="2800" b="1" cap="small" dirty="0"/>
              <a:t>заходи з комунікації 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676400"/>
            <a:ext cx="8568952" cy="4585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lvl="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/>
              <a:t>Веб-сайти</a:t>
            </a:r>
            <a:endParaRPr lang="pl-PL" sz="2000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/>
              <a:t>Новий сайт чи тільки новий розділ</a:t>
            </a:r>
            <a:r>
              <a:rPr lang="pl-PL" dirty="0"/>
              <a:t>/</a:t>
            </a:r>
            <a:r>
              <a:rPr lang="uk-UA" dirty="0"/>
              <a:t>закладка</a:t>
            </a:r>
            <a:r>
              <a:rPr lang="pl-PL" dirty="0"/>
              <a:t>? </a:t>
            </a:r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/>
              <a:t>Багатомовний</a:t>
            </a:r>
            <a:r>
              <a:rPr lang="pl-PL" dirty="0"/>
              <a:t> – </a:t>
            </a:r>
            <a:r>
              <a:rPr lang="uk-UA" dirty="0"/>
              <a:t>якісні переклади</a:t>
            </a:r>
            <a:r>
              <a:rPr lang="pl-PL" dirty="0"/>
              <a:t>!</a:t>
            </a:r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/>
              <a:t>Активні під час реалізації проекту</a:t>
            </a:r>
            <a:r>
              <a:rPr lang="pl-PL" dirty="0"/>
              <a:t> i 5 </a:t>
            </a:r>
            <a:r>
              <a:rPr lang="uk-UA" dirty="0"/>
              <a:t>років після його завершення</a:t>
            </a:r>
            <a:r>
              <a:rPr lang="pl-PL" dirty="0"/>
              <a:t>.</a:t>
            </a:r>
          </a:p>
          <a:p>
            <a:pPr marL="355600" lvl="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/>
              <a:t>Публікації</a:t>
            </a:r>
            <a:r>
              <a:rPr lang="en-US" sz="2000" b="1" dirty="0"/>
              <a:t> </a:t>
            </a:r>
            <a:r>
              <a:rPr lang="en-US" dirty="0"/>
              <a:t>(</a:t>
            </a:r>
            <a:r>
              <a:rPr lang="uk-UA" dirty="0"/>
              <a:t>наприклад, листівки, брошури, </a:t>
            </a:r>
            <a:r>
              <a:rPr lang="uk-UA" dirty="0" smtClean="0"/>
              <a:t>бюлетені </a:t>
            </a:r>
            <a:r>
              <a:rPr lang="uk-UA" dirty="0"/>
              <a:t>тощо</a:t>
            </a:r>
            <a:r>
              <a:rPr lang="en-US" dirty="0"/>
              <a:t>) </a:t>
            </a:r>
            <a:endParaRPr lang="pl-PL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/>
              <a:t>Чи нам потрібні друковані  матеріали</a:t>
            </a:r>
            <a:r>
              <a:rPr lang="pl-PL" dirty="0"/>
              <a:t>? </a:t>
            </a:r>
            <a:r>
              <a:rPr lang="uk-UA" dirty="0"/>
              <a:t>Не робіть надто багато копій</a:t>
            </a:r>
            <a:r>
              <a:rPr lang="pl-PL" dirty="0"/>
              <a:t>!</a:t>
            </a:r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/>
              <a:t>Публікації у паперовій і електронній формі</a:t>
            </a:r>
            <a:r>
              <a:rPr lang="pl-PL" dirty="0"/>
              <a:t>.</a:t>
            </a:r>
          </a:p>
          <a:p>
            <a:pPr marL="355600" lvl="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/>
              <a:t>Заходи в проектах ї</a:t>
            </a:r>
            <a:endParaRPr lang="pl-PL" sz="2000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err="1"/>
              <a:t>Повідомте</a:t>
            </a:r>
            <a:r>
              <a:rPr lang="uk-UA" dirty="0"/>
              <a:t> усі зацікавлені сторони</a:t>
            </a:r>
            <a:r>
              <a:rPr lang="pl-PL" dirty="0"/>
              <a:t>.</a:t>
            </a:r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/>
              <a:t>Пам</a:t>
            </a:r>
            <a:r>
              <a:rPr lang="uk-UA" dirty="0">
                <a:cs typeface="Calibri"/>
              </a:rPr>
              <a:t>‘</a:t>
            </a:r>
            <a:r>
              <a:rPr lang="uk-UA" dirty="0"/>
              <a:t>ятайте про доступність для людей з особливими потребами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/>
              <a:t>Інструменти комунікації</a:t>
            </a:r>
            <a:r>
              <a:rPr lang="pl-PL" sz="2800" b="1" cap="small" dirty="0"/>
              <a:t> – </a:t>
            </a:r>
            <a:r>
              <a:rPr lang="uk-UA" sz="2800" b="1" cap="small" dirty="0"/>
              <a:t>заходи з комунікації 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676400"/>
            <a:ext cx="8568952" cy="44092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 err="1"/>
              <a:t>Промоційні</a:t>
            </a:r>
            <a:r>
              <a:rPr lang="uk-UA" sz="2000" b="1" dirty="0"/>
              <a:t>  матеріали</a:t>
            </a:r>
            <a:endParaRPr lang="pl-PL" sz="2000" b="1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/>
              <a:t>Не плануйте надто багато примірників</a:t>
            </a:r>
            <a:r>
              <a:rPr lang="pl-PL" dirty="0"/>
              <a:t>!</a:t>
            </a:r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/>
              <a:t>Заплануйте відповідне розповсюдження матеріалів</a:t>
            </a:r>
            <a:r>
              <a:rPr lang="pl-PL" dirty="0"/>
              <a:t>.</a:t>
            </a:r>
          </a:p>
          <a:p>
            <a:pPr marL="355600" lvl="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/>
              <a:t>ЗМІ</a:t>
            </a:r>
            <a:r>
              <a:rPr lang="en-US" sz="2000" b="1" dirty="0"/>
              <a:t> </a:t>
            </a:r>
            <a:r>
              <a:rPr lang="en-US" dirty="0"/>
              <a:t>(</a:t>
            </a:r>
            <a:r>
              <a:rPr lang="uk-UA" dirty="0"/>
              <a:t>наприклад, статті, прес-конференції</a:t>
            </a:r>
            <a:r>
              <a:rPr lang="pl-PL" dirty="0"/>
              <a:t>/</a:t>
            </a:r>
            <a:r>
              <a:rPr lang="uk-UA" dirty="0"/>
              <a:t>участь журналістів у заходах тощо</a:t>
            </a:r>
            <a:r>
              <a:rPr lang="en-US" dirty="0"/>
              <a:t>)</a:t>
            </a:r>
            <a:endParaRPr lang="pl-PL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/>
              <a:t>Фотографії і фільми</a:t>
            </a:r>
            <a:endParaRPr lang="pl-PL" sz="2000" b="1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 err="1"/>
              <a:t>Соцмережі</a:t>
            </a:r>
            <a:endParaRPr lang="pl-PL" sz="2000" b="1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/>
              <a:t>Спільні з іншими проектами заходи з комунікації</a:t>
            </a:r>
            <a:endParaRPr lang="pl-PL" sz="2000" b="1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/>
              <a:t>Історії </a:t>
            </a:r>
            <a:r>
              <a:rPr lang="pl-PL" sz="2000" b="1" dirty="0"/>
              <a:t>(</a:t>
            </a:r>
            <a:r>
              <a:rPr lang="en-US" sz="2000" b="1" dirty="0"/>
              <a:t>Storytelling</a:t>
            </a:r>
            <a:r>
              <a:rPr lang="pl-PL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Aerodynamiczny.thmx</Template>
  <TotalTime>1809</TotalTime>
  <Words>950</Words>
  <Application>Microsoft Office PowerPoint</Application>
  <PresentationFormat>Pokaz na ekranie (4:3)</PresentationFormat>
  <Paragraphs>161</Paragraphs>
  <Slides>18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</vt:vector>
  </TitlesOfParts>
  <Company>Maju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iryna_melnychuk</cp:lastModifiedBy>
  <cp:revision>184</cp:revision>
  <cp:lastPrinted>2017-04-26T07:41:43Z</cp:lastPrinted>
  <dcterms:created xsi:type="dcterms:W3CDTF">2016-09-20T11:08:20Z</dcterms:created>
  <dcterms:modified xsi:type="dcterms:W3CDTF">2018-08-31T14:51:51Z</dcterms:modified>
</cp:coreProperties>
</file>