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2"/>
  </p:notesMasterIdLst>
  <p:handoutMasterIdLst>
    <p:handoutMasterId r:id="rId33"/>
  </p:handoutMasterIdLst>
  <p:sldIdLst>
    <p:sldId id="256" r:id="rId2"/>
    <p:sldId id="314" r:id="rId3"/>
    <p:sldId id="308" r:id="rId4"/>
    <p:sldId id="317" r:id="rId5"/>
    <p:sldId id="331" r:id="rId6"/>
    <p:sldId id="357" r:id="rId7"/>
    <p:sldId id="358" r:id="rId8"/>
    <p:sldId id="359" r:id="rId9"/>
    <p:sldId id="360" r:id="rId10"/>
    <p:sldId id="330" r:id="rId11"/>
    <p:sldId id="344" r:id="rId12"/>
    <p:sldId id="345" r:id="rId13"/>
    <p:sldId id="346" r:id="rId14"/>
    <p:sldId id="347" r:id="rId15"/>
    <p:sldId id="348" r:id="rId16"/>
    <p:sldId id="349" r:id="rId17"/>
    <p:sldId id="350" r:id="rId18"/>
    <p:sldId id="321" r:id="rId19"/>
    <p:sldId id="353" r:id="rId20"/>
    <p:sldId id="322" r:id="rId21"/>
    <p:sldId id="356" r:id="rId22"/>
    <p:sldId id="361" r:id="rId23"/>
    <p:sldId id="355" r:id="rId24"/>
    <p:sldId id="362" r:id="rId25"/>
    <p:sldId id="363" r:id="rId26"/>
    <p:sldId id="365" r:id="rId27"/>
    <p:sldId id="364" r:id="rId28"/>
    <p:sldId id="352" r:id="rId29"/>
    <p:sldId id="343" r:id="rId30"/>
    <p:sldId id="329" r:id="rId31"/>
  </p:sldIdLst>
  <p:sldSz cx="9144000" cy="6858000" type="screen4x3"/>
  <p:notesSz cx="6797675" cy="9928225"/>
  <p:defaultTextStyle>
    <a:defPPr>
      <a:defRPr lang="pl-P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9CF1AB2-1976-4502-BF36-3FF5EA218861}" styleName="Styl pośredni 4 — Ak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E8B1032C-EA38-4F05-BA0D-38AFFFC7BED3}" styleName="Styl jasny 3 — Ak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07" autoAdjust="0"/>
    <p:restoredTop sz="95797" autoAdjust="0"/>
  </p:normalViewPr>
  <p:slideViewPr>
    <p:cSldViewPr snapToGrid="0" snapToObjects="1">
      <p:cViewPr varScale="1">
        <p:scale>
          <a:sx n="84" d="100"/>
          <a:sy n="84" d="100"/>
        </p:scale>
        <p:origin x="97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Symbol zastępczy daty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746FCFF3-1F0A-45AF-BB9C-6ABAB738DD9D}" type="datetimeFigureOut">
              <a:rPr lang="en-GB" smtClean="0"/>
              <a:pPr/>
              <a:t>31/08/2018</a:t>
            </a:fld>
            <a:endParaRPr lang="en-GB"/>
          </a:p>
        </p:txBody>
      </p:sp>
      <p:sp>
        <p:nvSpPr>
          <p:cNvPr id="4" name="Symbol zastępczy stopki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5" name="Symbol zastępczy numeru slajdu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59178E88-9338-44DF-B6C3-9FF3A0072C00}" type="slidenum">
              <a:rPr lang="en-GB" smtClean="0"/>
              <a:pPr/>
              <a:t>‹#›</a:t>
            </a:fld>
            <a:endParaRPr lang="en-GB"/>
          </a:p>
        </p:txBody>
      </p:sp>
    </p:spTree>
    <p:extLst>
      <p:ext uri="{BB962C8B-B14F-4D97-AF65-F5344CB8AC3E}">
        <p14:creationId xmlns:p14="http://schemas.microsoft.com/office/powerpoint/2010/main" val="17546324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B5659B75-8DF9-024B-A700-46F6C72D26EF}" type="datetimeFigureOut">
              <a:rPr lang="pl-PL" smtClean="0"/>
              <a:pPr/>
              <a:t>2018-08-31</a:t>
            </a:fld>
            <a:endParaRPr lang="pl-PL"/>
          </a:p>
        </p:txBody>
      </p:sp>
      <p:sp>
        <p:nvSpPr>
          <p:cNvPr id="4" name="Symbol zastępczy obrazu slajdu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6" name="Symbol zastępczy stopki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CCB7B813-A24F-BA4B-9821-07A85B5D0A55}" type="slidenum">
              <a:rPr lang="pl-PL" smtClean="0"/>
              <a:pPr/>
              <a:t>‹#›</a:t>
            </a:fld>
            <a:endParaRPr lang="pl-PL"/>
          </a:p>
        </p:txBody>
      </p:sp>
    </p:spTree>
    <p:extLst>
      <p:ext uri="{BB962C8B-B14F-4D97-AF65-F5344CB8AC3E}">
        <p14:creationId xmlns:p14="http://schemas.microsoft.com/office/powerpoint/2010/main" val="36454227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smtClean="0"/>
              <a:t>Kliknij, aby edyt. styl wz. tyt.</a:t>
            </a:r>
            <a:endParaRPr lang="pl-PL"/>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Kliknij, aby edytować styl wzorca podtytułu</a:t>
            </a:r>
            <a:endParaRPr lang="pl-PL"/>
          </a:p>
        </p:txBody>
      </p:sp>
      <p:sp>
        <p:nvSpPr>
          <p:cNvPr id="4" name="Symbol zastępczy daty 3"/>
          <p:cNvSpPr>
            <a:spLocks noGrp="1"/>
          </p:cNvSpPr>
          <p:nvPr>
            <p:ph type="dt" sz="half" idx="10"/>
          </p:nvPr>
        </p:nvSpPr>
        <p:spPr/>
        <p:txBody>
          <a:bodyPr/>
          <a:lstStyle/>
          <a:p>
            <a:fld id="{23CE8B90-C99F-2241-AD40-2ABC0D5DF9E6}" type="datetimeFigureOut">
              <a:rPr lang="pl-PL" smtClean="0"/>
              <a:pPr/>
              <a:t>2018-08-31</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9634A3D5-7658-F84C-B292-A72F35FD38DF}" type="slidenum">
              <a:rPr lang="pl-PL" smtClean="0"/>
              <a:pPr/>
              <a:t>‹#›</a:t>
            </a:fld>
            <a:endParaRPr lang="pl-PL"/>
          </a:p>
        </p:txBody>
      </p:sp>
    </p:spTree>
    <p:extLst>
      <p:ext uri="{BB962C8B-B14F-4D97-AF65-F5344CB8AC3E}">
        <p14:creationId xmlns:p14="http://schemas.microsoft.com/office/powerpoint/2010/main" val="39456945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 styl wz. tyt.</a:t>
            </a:r>
            <a:endParaRPr lang="pl-PL"/>
          </a:p>
        </p:txBody>
      </p:sp>
      <p:sp>
        <p:nvSpPr>
          <p:cNvPr id="3" name="Symbol zastępczy tekst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23CE8B90-C99F-2241-AD40-2ABC0D5DF9E6}" type="datetimeFigureOut">
              <a:rPr lang="pl-PL" smtClean="0"/>
              <a:pPr/>
              <a:t>2018-08-31</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9634A3D5-7658-F84C-B292-A72F35FD38DF}" type="slidenum">
              <a:rPr lang="pl-PL" smtClean="0"/>
              <a:pPr/>
              <a:t>‹#›</a:t>
            </a:fld>
            <a:endParaRPr lang="pl-PL"/>
          </a:p>
        </p:txBody>
      </p:sp>
    </p:spTree>
    <p:extLst>
      <p:ext uri="{BB962C8B-B14F-4D97-AF65-F5344CB8AC3E}">
        <p14:creationId xmlns:p14="http://schemas.microsoft.com/office/powerpoint/2010/main" val="21108922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pl-PL" smtClean="0"/>
              <a:t>Kliknij, aby edyt. styl wz. tyt.</a:t>
            </a:r>
            <a:endParaRPr lang="pl-PL"/>
          </a:p>
        </p:txBody>
      </p:sp>
      <p:sp>
        <p:nvSpPr>
          <p:cNvPr id="3" name="Symbol zastępczy tekstu pionowego 2"/>
          <p:cNvSpPr>
            <a:spLocks noGrp="1"/>
          </p:cNvSpPr>
          <p:nvPr>
            <p:ph type="body" orient="vert" idx="1"/>
          </p:nvPr>
        </p:nvSpPr>
        <p:spPr>
          <a:xfrm>
            <a:off x="457200" y="274638"/>
            <a:ext cx="6019800" cy="5851525"/>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23CE8B90-C99F-2241-AD40-2ABC0D5DF9E6}" type="datetimeFigureOut">
              <a:rPr lang="pl-PL" smtClean="0"/>
              <a:pPr/>
              <a:t>2018-08-31</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9634A3D5-7658-F84C-B292-A72F35FD38DF}" type="slidenum">
              <a:rPr lang="pl-PL" smtClean="0"/>
              <a:pPr/>
              <a:t>‹#›</a:t>
            </a:fld>
            <a:endParaRPr lang="pl-PL"/>
          </a:p>
        </p:txBody>
      </p:sp>
    </p:spTree>
    <p:extLst>
      <p:ext uri="{BB962C8B-B14F-4D97-AF65-F5344CB8AC3E}">
        <p14:creationId xmlns:p14="http://schemas.microsoft.com/office/powerpoint/2010/main" val="15532383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 styl wz. tyt.</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23CE8B90-C99F-2241-AD40-2ABC0D5DF9E6}" type="datetimeFigureOut">
              <a:rPr lang="pl-PL" smtClean="0"/>
              <a:pPr/>
              <a:t>2018-08-31</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9634A3D5-7658-F84C-B292-A72F35FD38DF}" type="slidenum">
              <a:rPr lang="pl-PL" smtClean="0"/>
              <a:pPr/>
              <a:t>‹#›</a:t>
            </a:fld>
            <a:endParaRPr lang="pl-PL"/>
          </a:p>
        </p:txBody>
      </p:sp>
    </p:spTree>
    <p:extLst>
      <p:ext uri="{BB962C8B-B14F-4D97-AF65-F5344CB8AC3E}">
        <p14:creationId xmlns:p14="http://schemas.microsoft.com/office/powerpoint/2010/main" val="15088459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 styl wz. tyt.</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Kliknij, aby edytować style wzorca tekstu</a:t>
            </a:r>
          </a:p>
        </p:txBody>
      </p:sp>
      <p:sp>
        <p:nvSpPr>
          <p:cNvPr id="4" name="Symbol zastępczy daty 3"/>
          <p:cNvSpPr>
            <a:spLocks noGrp="1"/>
          </p:cNvSpPr>
          <p:nvPr>
            <p:ph type="dt" sz="half" idx="10"/>
          </p:nvPr>
        </p:nvSpPr>
        <p:spPr/>
        <p:txBody>
          <a:bodyPr/>
          <a:lstStyle/>
          <a:p>
            <a:fld id="{23CE8B90-C99F-2241-AD40-2ABC0D5DF9E6}" type="datetimeFigureOut">
              <a:rPr lang="pl-PL" smtClean="0"/>
              <a:pPr/>
              <a:t>2018-08-31</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9634A3D5-7658-F84C-B292-A72F35FD38DF}" type="slidenum">
              <a:rPr lang="pl-PL" smtClean="0"/>
              <a:pPr/>
              <a:t>‹#›</a:t>
            </a:fld>
            <a:endParaRPr lang="pl-PL"/>
          </a:p>
        </p:txBody>
      </p:sp>
    </p:spTree>
    <p:extLst>
      <p:ext uri="{BB962C8B-B14F-4D97-AF65-F5344CB8AC3E}">
        <p14:creationId xmlns:p14="http://schemas.microsoft.com/office/powerpoint/2010/main" val="10854295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 styl wz. tyt.</a:t>
            </a:r>
            <a:endParaRPr lang="pl-PL"/>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4"/>
          <p:cNvSpPr>
            <a:spLocks noGrp="1"/>
          </p:cNvSpPr>
          <p:nvPr>
            <p:ph type="dt" sz="half" idx="10"/>
          </p:nvPr>
        </p:nvSpPr>
        <p:spPr/>
        <p:txBody>
          <a:bodyPr/>
          <a:lstStyle/>
          <a:p>
            <a:fld id="{23CE8B90-C99F-2241-AD40-2ABC0D5DF9E6}" type="datetimeFigureOut">
              <a:rPr lang="pl-PL" smtClean="0"/>
              <a:pPr/>
              <a:t>2018-08-31</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9634A3D5-7658-F84C-B292-A72F35FD38DF}" type="slidenum">
              <a:rPr lang="pl-PL" smtClean="0"/>
              <a:pPr/>
              <a:t>‹#›</a:t>
            </a:fld>
            <a:endParaRPr lang="pl-PL"/>
          </a:p>
        </p:txBody>
      </p:sp>
    </p:spTree>
    <p:extLst>
      <p:ext uri="{BB962C8B-B14F-4D97-AF65-F5344CB8AC3E}">
        <p14:creationId xmlns:p14="http://schemas.microsoft.com/office/powerpoint/2010/main" val="9689986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smtClean="0"/>
              <a:t>Kliknij, aby edyt. styl wz. tyt.</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6"/>
          <p:cNvSpPr>
            <a:spLocks noGrp="1"/>
          </p:cNvSpPr>
          <p:nvPr>
            <p:ph type="dt" sz="half" idx="10"/>
          </p:nvPr>
        </p:nvSpPr>
        <p:spPr/>
        <p:txBody>
          <a:bodyPr/>
          <a:lstStyle/>
          <a:p>
            <a:fld id="{23CE8B90-C99F-2241-AD40-2ABC0D5DF9E6}" type="datetimeFigureOut">
              <a:rPr lang="pl-PL" smtClean="0"/>
              <a:pPr/>
              <a:t>2018-08-31</a:t>
            </a:fld>
            <a:endParaRPr lang="pl-PL"/>
          </a:p>
        </p:txBody>
      </p:sp>
      <p:sp>
        <p:nvSpPr>
          <p:cNvPr id="8" name="Symbol zastępczy stopki 7"/>
          <p:cNvSpPr>
            <a:spLocks noGrp="1"/>
          </p:cNvSpPr>
          <p:nvPr>
            <p:ph type="ftr" sz="quarter" idx="11"/>
          </p:nvPr>
        </p:nvSpPr>
        <p:spPr/>
        <p:txBody>
          <a:bodyPr/>
          <a:lstStyle/>
          <a:p>
            <a:endParaRPr lang="pl-PL"/>
          </a:p>
        </p:txBody>
      </p:sp>
      <p:sp>
        <p:nvSpPr>
          <p:cNvPr id="9" name="Symbol zastępczy numeru slajdu 8"/>
          <p:cNvSpPr>
            <a:spLocks noGrp="1"/>
          </p:cNvSpPr>
          <p:nvPr>
            <p:ph type="sldNum" sz="quarter" idx="12"/>
          </p:nvPr>
        </p:nvSpPr>
        <p:spPr/>
        <p:txBody>
          <a:bodyPr/>
          <a:lstStyle/>
          <a:p>
            <a:fld id="{9634A3D5-7658-F84C-B292-A72F35FD38DF}" type="slidenum">
              <a:rPr lang="pl-PL" smtClean="0"/>
              <a:pPr/>
              <a:t>‹#›</a:t>
            </a:fld>
            <a:endParaRPr lang="pl-PL"/>
          </a:p>
        </p:txBody>
      </p:sp>
    </p:spTree>
    <p:extLst>
      <p:ext uri="{BB962C8B-B14F-4D97-AF65-F5344CB8AC3E}">
        <p14:creationId xmlns:p14="http://schemas.microsoft.com/office/powerpoint/2010/main" val="31990010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 styl wz. tyt.</a:t>
            </a:r>
            <a:endParaRPr lang="pl-PL"/>
          </a:p>
        </p:txBody>
      </p:sp>
      <p:sp>
        <p:nvSpPr>
          <p:cNvPr id="3" name="Symbol zastępczy daty 2"/>
          <p:cNvSpPr>
            <a:spLocks noGrp="1"/>
          </p:cNvSpPr>
          <p:nvPr>
            <p:ph type="dt" sz="half" idx="10"/>
          </p:nvPr>
        </p:nvSpPr>
        <p:spPr/>
        <p:txBody>
          <a:bodyPr/>
          <a:lstStyle/>
          <a:p>
            <a:fld id="{23CE8B90-C99F-2241-AD40-2ABC0D5DF9E6}" type="datetimeFigureOut">
              <a:rPr lang="pl-PL" smtClean="0"/>
              <a:pPr/>
              <a:t>2018-08-31</a:t>
            </a:fld>
            <a:endParaRPr lang="pl-PL"/>
          </a:p>
        </p:txBody>
      </p:sp>
      <p:sp>
        <p:nvSpPr>
          <p:cNvPr id="4" name="Symbol zastępczy stopki 3"/>
          <p:cNvSpPr>
            <a:spLocks noGrp="1"/>
          </p:cNvSpPr>
          <p:nvPr>
            <p:ph type="ftr" sz="quarter" idx="11"/>
          </p:nvPr>
        </p:nvSpPr>
        <p:spPr/>
        <p:txBody>
          <a:bodyPr/>
          <a:lstStyle/>
          <a:p>
            <a:endParaRPr lang="pl-PL"/>
          </a:p>
        </p:txBody>
      </p:sp>
      <p:sp>
        <p:nvSpPr>
          <p:cNvPr id="5" name="Symbol zastępczy numeru slajdu 4"/>
          <p:cNvSpPr>
            <a:spLocks noGrp="1"/>
          </p:cNvSpPr>
          <p:nvPr>
            <p:ph type="sldNum" sz="quarter" idx="12"/>
          </p:nvPr>
        </p:nvSpPr>
        <p:spPr/>
        <p:txBody>
          <a:bodyPr/>
          <a:lstStyle/>
          <a:p>
            <a:fld id="{9634A3D5-7658-F84C-B292-A72F35FD38DF}" type="slidenum">
              <a:rPr lang="pl-PL" smtClean="0"/>
              <a:pPr/>
              <a:t>‹#›</a:t>
            </a:fld>
            <a:endParaRPr lang="pl-PL"/>
          </a:p>
        </p:txBody>
      </p:sp>
    </p:spTree>
    <p:extLst>
      <p:ext uri="{BB962C8B-B14F-4D97-AF65-F5344CB8AC3E}">
        <p14:creationId xmlns:p14="http://schemas.microsoft.com/office/powerpoint/2010/main" val="28923107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e">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23CE8B90-C99F-2241-AD40-2ABC0D5DF9E6}" type="datetimeFigureOut">
              <a:rPr lang="pl-PL" smtClean="0"/>
              <a:pPr/>
              <a:t>2018-08-31</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p:txBody>
          <a:bodyPr/>
          <a:lstStyle/>
          <a:p>
            <a:fld id="{9634A3D5-7658-F84C-B292-A72F35FD38DF}" type="slidenum">
              <a:rPr lang="pl-PL" smtClean="0"/>
              <a:pPr/>
              <a:t>‹#›</a:t>
            </a:fld>
            <a:endParaRPr lang="pl-PL"/>
          </a:p>
        </p:txBody>
      </p:sp>
    </p:spTree>
    <p:extLst>
      <p:ext uri="{BB962C8B-B14F-4D97-AF65-F5344CB8AC3E}">
        <p14:creationId xmlns:p14="http://schemas.microsoft.com/office/powerpoint/2010/main" val="25512588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smtClean="0"/>
              <a:t>Kliknij, aby edyt. styl wz. tyt.</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23CE8B90-C99F-2241-AD40-2ABC0D5DF9E6}" type="datetimeFigureOut">
              <a:rPr lang="pl-PL" smtClean="0"/>
              <a:pPr/>
              <a:t>2018-08-31</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9634A3D5-7658-F84C-B292-A72F35FD38DF}" type="slidenum">
              <a:rPr lang="pl-PL" smtClean="0"/>
              <a:pPr/>
              <a:t>‹#›</a:t>
            </a:fld>
            <a:endParaRPr lang="pl-PL"/>
          </a:p>
        </p:txBody>
      </p:sp>
    </p:spTree>
    <p:extLst>
      <p:ext uri="{BB962C8B-B14F-4D97-AF65-F5344CB8AC3E}">
        <p14:creationId xmlns:p14="http://schemas.microsoft.com/office/powerpoint/2010/main" val="38051072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smtClean="0"/>
              <a:t>Kliknij, aby edyt. styl wz. tyt.</a:t>
            </a:r>
            <a:endParaRPr lang="pl-PL"/>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23CE8B90-C99F-2241-AD40-2ABC0D5DF9E6}" type="datetimeFigureOut">
              <a:rPr lang="pl-PL" smtClean="0"/>
              <a:pPr/>
              <a:t>2018-08-31</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9634A3D5-7658-F84C-B292-A72F35FD38DF}" type="slidenum">
              <a:rPr lang="pl-PL" smtClean="0"/>
              <a:pPr/>
              <a:t>‹#›</a:t>
            </a:fld>
            <a:endParaRPr lang="pl-PL"/>
          </a:p>
        </p:txBody>
      </p:sp>
    </p:spTree>
    <p:extLst>
      <p:ext uri="{BB962C8B-B14F-4D97-AF65-F5344CB8AC3E}">
        <p14:creationId xmlns:p14="http://schemas.microsoft.com/office/powerpoint/2010/main" val="22867605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l-PL" smtClean="0"/>
              <a:t>Kliknij, aby edyt. styl wz. tyt.</a:t>
            </a:r>
            <a:endParaRPr lang="pl-PL"/>
          </a:p>
        </p:txBody>
      </p:sp>
      <p:sp>
        <p:nvSpPr>
          <p:cNvPr id="3" name="Symbol zastępczy teks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CE8B90-C99F-2241-AD40-2ABC0D5DF9E6}" type="datetimeFigureOut">
              <a:rPr lang="pl-PL" smtClean="0"/>
              <a:pPr/>
              <a:t>2018-08-31</a:t>
            </a:fld>
            <a:endParaRPr lang="pl-PL"/>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34A3D5-7658-F84C-B292-A72F35FD38DF}" type="slidenum">
              <a:rPr lang="pl-PL" smtClean="0"/>
              <a:pPr/>
              <a:t>‹#›</a:t>
            </a:fld>
            <a:endParaRPr lang="pl-PL"/>
          </a:p>
        </p:txBody>
      </p:sp>
    </p:spTree>
    <p:extLst>
      <p:ext uri="{BB962C8B-B14F-4D97-AF65-F5344CB8AC3E}">
        <p14:creationId xmlns:p14="http://schemas.microsoft.com/office/powerpoint/2010/main" val="12397927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pl-P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3" Type="http://schemas.openxmlformats.org/officeDocument/2006/relationships/image" Target="../media/image3.png"/><Relationship Id="rId21"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 Type="http://schemas.openxmlformats.org/officeDocument/2006/relationships/image" Target="../media/image2.png"/><Relationship Id="rId16" Type="http://schemas.openxmlformats.org/officeDocument/2006/relationships/image" Target="../media/image16.png"/><Relationship Id="rId20" Type="http://schemas.openxmlformats.org/officeDocument/2006/relationships/image" Target="../media/image20.png"/><Relationship Id="rId1" Type="http://schemas.openxmlformats.org/officeDocument/2006/relationships/slideLayout" Target="../slideLayouts/slideLayout6.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23" Type="http://schemas.openxmlformats.org/officeDocument/2006/relationships/image" Target="../media/image23.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png"/></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raz 1" descr="ppt-1st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Symbol zastępczy zawartości 8"/>
          <p:cNvSpPr txBox="1">
            <a:spLocks/>
          </p:cNvSpPr>
          <p:nvPr/>
        </p:nvSpPr>
        <p:spPr>
          <a:xfrm>
            <a:off x="357188" y="582804"/>
            <a:ext cx="8501062" cy="5089179"/>
          </a:xfrm>
          <a:prstGeom prst="rect">
            <a:avLst/>
          </a:prstGeom>
        </p:spPr>
        <p:txBody>
          <a:bodyPr>
            <a:normAutofit/>
          </a:bodyPr>
          <a:lstStyle/>
          <a:p>
            <a:pPr marL="0" marR="0" lvl="0" indent="0" algn="ctr" defTabSz="457200" rtl="0" eaLnBrk="1" fontAlgn="auto" latinLnBrk="0" hangingPunct="1">
              <a:lnSpc>
                <a:spcPct val="100000"/>
              </a:lnSpc>
              <a:spcBef>
                <a:spcPct val="20000"/>
              </a:spcBef>
              <a:spcAft>
                <a:spcPts val="0"/>
              </a:spcAft>
              <a:buClrTx/>
              <a:buSzTx/>
              <a:buFont typeface="Arial"/>
              <a:buNone/>
              <a:tabLst/>
              <a:defRPr/>
            </a:pPr>
            <a:endParaRPr kumimoji="0" lang="pl-PL" sz="2800" b="0" i="0" u="none" strike="noStrike" kern="1200" cap="none" spc="0" normalizeH="0" baseline="0" noProof="0" dirty="0" smtClean="0">
              <a:ln>
                <a:noFill/>
              </a:ln>
              <a:solidFill>
                <a:schemeClr val="bg1"/>
              </a:solidFill>
              <a:effectLst/>
              <a:uLnTx/>
              <a:uFillTx/>
              <a:latin typeface="+mn-lt"/>
              <a:ea typeface="+mn-ea"/>
              <a:cs typeface="+mn-cs"/>
            </a:endParaRPr>
          </a:p>
          <a:p>
            <a:pPr marL="0" marR="0" lvl="0" indent="0" algn="ctr" defTabSz="457200" rtl="0" eaLnBrk="1" fontAlgn="auto" latinLnBrk="0" hangingPunct="1">
              <a:lnSpc>
                <a:spcPct val="100000"/>
              </a:lnSpc>
              <a:spcBef>
                <a:spcPct val="20000"/>
              </a:spcBef>
              <a:spcAft>
                <a:spcPts val="0"/>
              </a:spcAft>
              <a:buClrTx/>
              <a:buSzTx/>
              <a:buFont typeface="Arial"/>
              <a:buNone/>
              <a:tabLst/>
              <a:defRPr/>
            </a:pPr>
            <a:r>
              <a:rPr kumimoji="0" lang="uk-UA" sz="2800" b="0" i="0" u="none" strike="noStrike" kern="1200" cap="none" spc="0" normalizeH="0" baseline="0" noProof="0" dirty="0" smtClean="0">
                <a:ln>
                  <a:noFill/>
                </a:ln>
                <a:solidFill>
                  <a:schemeClr val="bg1"/>
                </a:solidFill>
                <a:effectLst/>
                <a:uLnTx/>
                <a:uFillTx/>
                <a:latin typeface="+mn-lt"/>
                <a:ea typeface="+mn-ea"/>
                <a:cs typeface="+mn-cs"/>
              </a:rPr>
              <a:t>ПРОГРАМА ТРАНСКОРДОННОГО</a:t>
            </a:r>
            <a:r>
              <a:rPr kumimoji="0" lang="uk-UA" sz="2800" b="0" i="0" u="none" strike="noStrike" kern="1200" cap="none" spc="0" normalizeH="0" noProof="0" dirty="0" smtClean="0">
                <a:ln>
                  <a:noFill/>
                </a:ln>
                <a:solidFill>
                  <a:schemeClr val="bg1"/>
                </a:solidFill>
                <a:effectLst/>
                <a:uLnTx/>
                <a:uFillTx/>
                <a:latin typeface="+mn-lt"/>
                <a:ea typeface="+mn-ea"/>
                <a:cs typeface="+mn-cs"/>
              </a:rPr>
              <a:t> СПІВРОБІТНИЦТВА</a:t>
            </a:r>
            <a:r>
              <a:rPr kumimoji="0" lang="pl-PL" sz="2800" b="0" i="0" u="none" strike="noStrike" kern="1200" cap="none" spc="0" normalizeH="0" baseline="0" noProof="0" dirty="0" smtClean="0">
                <a:ln>
                  <a:noFill/>
                </a:ln>
                <a:solidFill>
                  <a:schemeClr val="bg1"/>
                </a:solidFill>
                <a:effectLst/>
                <a:uLnTx/>
                <a:uFillTx/>
                <a:latin typeface="+mn-lt"/>
                <a:ea typeface="+mn-ea"/>
                <a:cs typeface="+mn-cs"/>
              </a:rPr>
              <a:t/>
            </a:r>
            <a:br>
              <a:rPr kumimoji="0" lang="pl-PL" sz="2800" b="0" i="0" u="none" strike="noStrike" kern="1200" cap="none" spc="0" normalizeH="0" baseline="0" noProof="0" dirty="0" smtClean="0">
                <a:ln>
                  <a:noFill/>
                </a:ln>
                <a:solidFill>
                  <a:schemeClr val="bg1"/>
                </a:solidFill>
                <a:effectLst/>
                <a:uLnTx/>
                <a:uFillTx/>
                <a:latin typeface="+mn-lt"/>
                <a:ea typeface="+mn-ea"/>
                <a:cs typeface="+mn-cs"/>
              </a:rPr>
            </a:br>
            <a:r>
              <a:rPr lang="uk-UA" sz="2800" dirty="0" smtClean="0">
                <a:solidFill>
                  <a:schemeClr val="bg1"/>
                </a:solidFill>
              </a:rPr>
              <a:t>ПОЛЬЩА-БІЛОРУСЬ-УКРАЇНА</a:t>
            </a:r>
            <a:r>
              <a:rPr kumimoji="0" lang="pl-PL" sz="2800" b="0" i="0" u="none" strike="noStrike" kern="1200" cap="none" spc="0" normalizeH="0" baseline="0" noProof="0" dirty="0" smtClean="0">
                <a:ln>
                  <a:noFill/>
                </a:ln>
                <a:solidFill>
                  <a:schemeClr val="bg1"/>
                </a:solidFill>
                <a:effectLst/>
                <a:uLnTx/>
                <a:uFillTx/>
                <a:latin typeface="+mn-lt"/>
                <a:ea typeface="+mn-ea"/>
                <a:cs typeface="+mn-cs"/>
              </a:rPr>
              <a:t> 2014-2020</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2800" b="0"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ctr" defTabSz="457200" rtl="0" eaLnBrk="1" fontAlgn="auto" latinLnBrk="0" hangingPunct="1">
              <a:lnSpc>
                <a:spcPct val="100000"/>
              </a:lnSpc>
              <a:spcBef>
                <a:spcPct val="20000"/>
              </a:spcBef>
              <a:spcAft>
                <a:spcPts val="0"/>
              </a:spcAft>
              <a:buClrTx/>
              <a:buSzTx/>
              <a:buFont typeface="Arial" charset="0"/>
              <a:buNone/>
              <a:tabLst/>
              <a:defRPr/>
            </a:pPr>
            <a:endParaRPr kumimoji="0" lang="en-US" sz="2400" b="1"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ctr" defTabSz="457200" rtl="0" eaLnBrk="1" fontAlgn="auto" latinLnBrk="0" hangingPunct="1">
              <a:lnSpc>
                <a:spcPct val="100000"/>
              </a:lnSpc>
              <a:spcBef>
                <a:spcPct val="20000"/>
              </a:spcBef>
              <a:spcAft>
                <a:spcPts val="0"/>
              </a:spcAft>
              <a:buClrTx/>
              <a:buSzTx/>
              <a:buFont typeface="Arial" charset="0"/>
              <a:buNone/>
              <a:tabLst/>
              <a:defRPr/>
            </a:pPr>
            <a:r>
              <a:rPr lang="uk-UA" sz="2400" b="1" dirty="0" smtClean="0">
                <a:solidFill>
                  <a:schemeClr val="bg1"/>
                </a:solidFill>
              </a:rPr>
              <a:t>ІНФОРМАЦІЯ ПРО </a:t>
            </a:r>
            <a:r>
              <a:rPr kumimoji="0" lang="pl-PL" sz="2400" b="1" i="0" u="none" strike="noStrike" kern="1200" cap="none" spc="0" normalizeH="0" baseline="0" noProof="0" dirty="0" smtClean="0">
                <a:ln>
                  <a:noFill/>
                </a:ln>
                <a:solidFill>
                  <a:schemeClr val="bg1"/>
                </a:solidFill>
                <a:effectLst/>
                <a:uLnTx/>
                <a:uFillTx/>
                <a:latin typeface="+mn-lt"/>
                <a:ea typeface="+mn-ea"/>
                <a:cs typeface="+mn-cs"/>
              </a:rPr>
              <a:t>2-</a:t>
            </a:r>
            <a:r>
              <a:rPr kumimoji="0" lang="uk-UA" sz="2400" b="1" i="0" u="none" strike="noStrike" kern="1200" cap="none" spc="0" normalizeH="0" baseline="0" noProof="0" dirty="0" smtClean="0">
                <a:ln>
                  <a:noFill/>
                </a:ln>
                <a:solidFill>
                  <a:schemeClr val="bg1"/>
                </a:solidFill>
                <a:effectLst/>
                <a:uLnTx/>
                <a:uFillTx/>
                <a:latin typeface="+mn-lt"/>
                <a:ea typeface="+mn-ea"/>
                <a:cs typeface="+mn-cs"/>
              </a:rPr>
              <a:t>й</a:t>
            </a:r>
            <a:r>
              <a:rPr kumimoji="0" lang="uk-UA" sz="2400" b="1" i="0" u="none" strike="noStrike" kern="1200" cap="none" spc="0" normalizeH="0" noProof="0" dirty="0" smtClean="0">
                <a:ln>
                  <a:noFill/>
                </a:ln>
                <a:solidFill>
                  <a:schemeClr val="bg1"/>
                </a:solidFill>
                <a:effectLst/>
                <a:uLnTx/>
                <a:uFillTx/>
                <a:latin typeface="+mn-lt"/>
                <a:ea typeface="+mn-ea"/>
                <a:cs typeface="+mn-cs"/>
              </a:rPr>
              <a:t> КОНКУРС ПРОЕКТІВ</a:t>
            </a:r>
            <a:r>
              <a:rPr kumimoji="0" lang="en-US" sz="2400" b="1" i="0" u="none" strike="noStrike" kern="1200" cap="none" spc="0" normalizeH="0" baseline="0" noProof="0" dirty="0" smtClean="0">
                <a:ln>
                  <a:noFill/>
                </a:ln>
                <a:solidFill>
                  <a:schemeClr val="bg1"/>
                </a:solidFill>
                <a:effectLst/>
                <a:uLnTx/>
                <a:uFillTx/>
                <a:latin typeface="+mn-lt"/>
                <a:ea typeface="+mn-ea"/>
                <a:cs typeface="+mn-cs"/>
              </a:rPr>
              <a:t> </a:t>
            </a:r>
            <a:endParaRPr kumimoji="0" lang="pl-PL" sz="2400" b="1" i="0" u="none" strike="noStrike" kern="1200" cap="none" spc="0" normalizeH="0" baseline="0" noProof="0" dirty="0" smtClean="0">
              <a:ln>
                <a:noFill/>
              </a:ln>
              <a:solidFill>
                <a:schemeClr val="bg1"/>
              </a:solidFill>
              <a:effectLst/>
              <a:uLnTx/>
              <a:uFillTx/>
              <a:latin typeface="+mn-lt"/>
              <a:ea typeface="+mn-ea"/>
              <a:cs typeface="+mn-cs"/>
            </a:endParaRPr>
          </a:p>
          <a:p>
            <a:pPr marL="457200" marR="0" lvl="0" indent="-457200" algn="ctr" defTabSz="457200" rtl="0" eaLnBrk="1" fontAlgn="auto" latinLnBrk="0" hangingPunct="1">
              <a:lnSpc>
                <a:spcPct val="100000"/>
              </a:lnSpc>
              <a:spcBef>
                <a:spcPct val="20000"/>
              </a:spcBef>
              <a:spcAft>
                <a:spcPts val="0"/>
              </a:spcAft>
              <a:buClrTx/>
              <a:buSzTx/>
              <a:buFont typeface="Arial"/>
              <a:buNone/>
              <a:tabLst/>
              <a:defRPr/>
            </a:pPr>
            <a:r>
              <a:rPr kumimoji="0" lang="uk-UA" sz="3000" b="0" i="0" u="none" strike="noStrike" kern="1200" cap="none" spc="0" normalizeH="0" baseline="0" noProof="0" dirty="0" smtClean="0">
                <a:ln>
                  <a:noFill/>
                </a:ln>
                <a:solidFill>
                  <a:schemeClr val="bg1"/>
                </a:solidFill>
                <a:effectLst/>
                <a:uLnTx/>
                <a:uFillTx/>
                <a:latin typeface="+mn-lt"/>
                <a:ea typeface="+mn-ea"/>
                <a:cs typeface="+mn-cs"/>
              </a:rPr>
              <a:t>1 СЕРПНЯ</a:t>
            </a:r>
            <a:r>
              <a:rPr kumimoji="0" lang="uk-UA" sz="3000" b="0" i="0" u="none" strike="noStrike" kern="1200" cap="none" spc="0" normalizeH="0" noProof="0" dirty="0" smtClean="0">
                <a:ln>
                  <a:noFill/>
                </a:ln>
                <a:solidFill>
                  <a:schemeClr val="bg1"/>
                </a:solidFill>
                <a:effectLst/>
                <a:uLnTx/>
                <a:uFillTx/>
                <a:latin typeface="+mn-lt"/>
                <a:ea typeface="+mn-ea"/>
                <a:cs typeface="+mn-cs"/>
              </a:rPr>
              <a:t> – 31 ЖОВТНЯ 2018 р.</a:t>
            </a:r>
            <a:endParaRPr kumimoji="0" lang="pl-PL" sz="3000" b="0" i="0" u="none" strike="noStrike" kern="1200" cap="none" spc="0" normalizeH="0" baseline="0" noProof="0" dirty="0" smtClean="0">
              <a:ln>
                <a:noFill/>
              </a:ln>
              <a:solidFill>
                <a:schemeClr val="bg1"/>
              </a:solidFill>
              <a:effectLst/>
              <a:uLnTx/>
              <a:uFillTx/>
              <a:latin typeface="+mn-lt"/>
              <a:ea typeface="+mn-ea"/>
              <a:cs typeface="+mn-cs"/>
            </a:endParaRPr>
          </a:p>
          <a:p>
            <a:pPr marL="457200" marR="0" lvl="0" indent="-457200" algn="ctr" defTabSz="457200" rtl="0" eaLnBrk="1" fontAlgn="auto" latinLnBrk="0" hangingPunct="1">
              <a:lnSpc>
                <a:spcPct val="100000"/>
              </a:lnSpc>
              <a:spcBef>
                <a:spcPct val="20000"/>
              </a:spcBef>
              <a:spcAft>
                <a:spcPts val="0"/>
              </a:spcAft>
              <a:buClrTx/>
              <a:buSzTx/>
              <a:buFont typeface="Arial"/>
              <a:buNone/>
              <a:tabLst/>
              <a:defRPr/>
            </a:pPr>
            <a:endParaRPr kumimoji="0" lang="pl-PL" sz="3000" b="0" i="0" u="none" strike="noStrike" kern="1200" cap="none" spc="0" normalizeH="0" baseline="0" noProof="0" dirty="0" smtClean="0">
              <a:ln>
                <a:noFill/>
              </a:ln>
              <a:solidFill>
                <a:schemeClr val="bg1"/>
              </a:solidFill>
              <a:effectLst/>
              <a:uLnTx/>
              <a:uFillTx/>
              <a:latin typeface="+mn-lt"/>
              <a:ea typeface="+mn-ea"/>
              <a:cs typeface="+mn-cs"/>
            </a:endParaRPr>
          </a:p>
          <a:p>
            <a:pPr marL="457200" marR="0" lvl="0" indent="-457200" algn="ctr" defTabSz="457200" rtl="0" eaLnBrk="1" fontAlgn="auto" latinLnBrk="0" hangingPunct="1">
              <a:lnSpc>
                <a:spcPct val="100000"/>
              </a:lnSpc>
              <a:spcBef>
                <a:spcPct val="20000"/>
              </a:spcBef>
              <a:spcAft>
                <a:spcPts val="0"/>
              </a:spcAft>
              <a:buClrTx/>
              <a:buSzTx/>
              <a:buFont typeface="Arial"/>
              <a:buNone/>
              <a:tabLst/>
              <a:defRPr/>
            </a:pPr>
            <a:endParaRPr kumimoji="0" lang="en-US" sz="1600" b="0" i="0" u="none" strike="noStrike" kern="1200" cap="none" spc="0" normalizeH="0" baseline="0" noProof="0" dirty="0" smtClean="0">
              <a:ln>
                <a:noFill/>
              </a:ln>
              <a:solidFill>
                <a:schemeClr val="bg1"/>
              </a:solidFill>
              <a:effectLst/>
              <a:uLnTx/>
              <a:uFillTx/>
              <a:latin typeface="+mn-lt"/>
              <a:ea typeface="+mn-ea"/>
              <a:cs typeface="+mn-cs"/>
            </a:endParaRPr>
          </a:p>
          <a:p>
            <a:pPr marL="457200" marR="0" lvl="0" indent="-457200" algn="ctr" defTabSz="457200" rtl="0" eaLnBrk="1" fontAlgn="auto" latinLnBrk="0" hangingPunct="1">
              <a:lnSpc>
                <a:spcPct val="100000"/>
              </a:lnSpc>
              <a:spcBef>
                <a:spcPct val="20000"/>
              </a:spcBef>
              <a:spcAft>
                <a:spcPts val="0"/>
              </a:spcAft>
              <a:buClrTx/>
              <a:buSzTx/>
              <a:buFont typeface="Arial"/>
              <a:buNone/>
              <a:tabLst/>
              <a:defRPr/>
            </a:pPr>
            <a:r>
              <a:rPr lang="pl-PL" sz="1600" dirty="0" smtClean="0">
                <a:solidFill>
                  <a:schemeClr val="bg1"/>
                </a:solidFill>
              </a:rPr>
              <a:t> </a:t>
            </a:r>
            <a:endParaRPr kumimoji="0" lang="en-US" sz="1600" b="0" i="0" u="none" strike="noStrike" kern="1200" cap="none" spc="0" normalizeH="0" baseline="0" noProof="0" dirty="0" smtClean="0">
              <a:ln>
                <a:noFill/>
              </a:ln>
              <a:solidFill>
                <a:schemeClr val="bg1"/>
              </a:solidFill>
              <a:effectLst/>
              <a:uLnTx/>
              <a:uFillTx/>
              <a:latin typeface="+mn-lt"/>
              <a:ea typeface="+mn-ea"/>
              <a:cs typeface="+mn-cs"/>
            </a:endParaRPr>
          </a:p>
          <a:p>
            <a:pPr marL="457200" marR="0" lvl="0" indent="-457200" algn="ctr" defTabSz="457200" rtl="0" eaLnBrk="1" fontAlgn="auto" latinLnBrk="0" hangingPunct="1">
              <a:lnSpc>
                <a:spcPct val="100000"/>
              </a:lnSpc>
              <a:spcBef>
                <a:spcPct val="20000"/>
              </a:spcBef>
              <a:spcAft>
                <a:spcPts val="0"/>
              </a:spcAft>
              <a:buClrTx/>
              <a:buSzTx/>
              <a:buFont typeface="Arial"/>
              <a:buNone/>
              <a:tabLst/>
              <a:defRPr/>
            </a:pPr>
            <a:r>
              <a:rPr lang="uk-UA" sz="1600" dirty="0" smtClean="0">
                <a:solidFill>
                  <a:schemeClr val="bg1"/>
                </a:solidFill>
              </a:rPr>
              <a:t> ВЕРЕСЕНЬ </a:t>
            </a:r>
            <a:r>
              <a:rPr kumimoji="0" lang="en-US" sz="1600" b="0" i="0" u="none" strike="noStrike" kern="1200" cap="none" spc="0" normalizeH="0" baseline="0" noProof="0" dirty="0" smtClean="0">
                <a:ln>
                  <a:noFill/>
                </a:ln>
                <a:solidFill>
                  <a:schemeClr val="bg1"/>
                </a:solidFill>
                <a:effectLst/>
                <a:uLnTx/>
                <a:uFillTx/>
                <a:latin typeface="+mn-lt"/>
                <a:ea typeface="+mn-ea"/>
                <a:cs typeface="+mn-cs"/>
              </a:rPr>
              <a:t>201</a:t>
            </a:r>
            <a:r>
              <a:rPr kumimoji="0" lang="pl-PL" sz="1600" b="0" i="0" u="none" strike="noStrike" kern="1200" cap="none" spc="0" normalizeH="0" baseline="0" noProof="0" dirty="0" smtClean="0">
                <a:ln>
                  <a:noFill/>
                </a:ln>
                <a:solidFill>
                  <a:schemeClr val="bg1"/>
                </a:solidFill>
                <a:effectLst/>
                <a:uLnTx/>
                <a:uFillTx/>
                <a:latin typeface="+mn-lt"/>
                <a:ea typeface="+mn-ea"/>
                <a:cs typeface="+mn-cs"/>
              </a:rPr>
              <a:t>8</a:t>
            </a:r>
            <a:endParaRPr kumimoji="0" lang="pl-PL" sz="1600" b="1" i="0" u="none" strike="noStrike" kern="1200" cap="none" spc="0" normalizeH="0" baseline="0" noProof="0" dirty="0" smtClean="0">
              <a:ln>
                <a:noFill/>
              </a:ln>
              <a:solidFill>
                <a:schemeClr val="bg1"/>
              </a:solidFill>
              <a:effectLst/>
              <a:uLnTx/>
              <a:uFillTx/>
              <a:latin typeface="+mn-lt"/>
              <a:ea typeface="+mn-ea"/>
              <a:cs typeface="+mn-cs"/>
            </a:endParaRPr>
          </a:p>
        </p:txBody>
      </p:sp>
    </p:spTree>
    <p:extLst>
      <p:ext uri="{BB962C8B-B14F-4D97-AF65-F5344CB8AC3E}">
        <p14:creationId xmlns:p14="http://schemas.microsoft.com/office/powerpoint/2010/main" val="42887473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descr="ppt-2st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Symbol zastępczy zawartości 8"/>
          <p:cNvSpPr txBox="1">
            <a:spLocks/>
          </p:cNvSpPr>
          <p:nvPr/>
        </p:nvSpPr>
        <p:spPr bwMode="auto">
          <a:xfrm>
            <a:off x="323850" y="1648758"/>
            <a:ext cx="8388350" cy="4615564"/>
          </a:xfrm>
          <a:prstGeom prst="rect">
            <a:avLst/>
          </a:prstGeom>
          <a:noFill/>
          <a:ln w="9525">
            <a:noFill/>
            <a:miter lim="800000"/>
            <a:headEnd/>
            <a:tailEnd/>
          </a:ln>
        </p:spPr>
        <p:txBody>
          <a:bodyPr lIns="91420" tIns="45711" rIns="91420" bIns="45711"/>
          <a:lstStyle/>
          <a:p>
            <a:endParaRPr lang="en-GB" sz="2400" dirty="0" smtClean="0"/>
          </a:p>
          <a:p>
            <a:pPr marL="361950" indent="-361950" algn="just" eaLnBrk="0" hangingPunct="0">
              <a:spcBef>
                <a:spcPts val="1200"/>
              </a:spcBef>
              <a:spcAft>
                <a:spcPts val="1200"/>
              </a:spcAft>
              <a:defRPr/>
            </a:pPr>
            <a:endParaRPr lang="pl-PL" dirty="0" smtClean="0"/>
          </a:p>
          <a:p>
            <a:pPr marL="539750" indent="-539750" algn="just" eaLnBrk="0" hangingPunct="0">
              <a:spcBef>
                <a:spcPts val="0"/>
              </a:spcBef>
              <a:defRPr/>
            </a:pPr>
            <a:r>
              <a:rPr lang="pl-PL" sz="1500" dirty="0" smtClean="0">
                <a:latin typeface="+mn-lt"/>
              </a:rPr>
              <a:t> </a:t>
            </a:r>
            <a:endParaRPr lang="en-AU" sz="1500" dirty="0" smtClean="0">
              <a:latin typeface="+mn-lt"/>
            </a:endParaRPr>
          </a:p>
        </p:txBody>
      </p:sp>
      <p:sp>
        <p:nvSpPr>
          <p:cNvPr id="5" name="Prostokąt 4"/>
          <p:cNvSpPr/>
          <p:nvPr/>
        </p:nvSpPr>
        <p:spPr>
          <a:xfrm>
            <a:off x="323850" y="1125538"/>
            <a:ext cx="8351838" cy="523220"/>
          </a:xfrm>
          <a:prstGeom prst="rect">
            <a:avLst/>
          </a:prstGeom>
        </p:spPr>
        <p:txBody>
          <a:bodyPr wrap="square">
            <a:spAutoFit/>
          </a:bodyPr>
          <a:lstStyle/>
          <a:p>
            <a:pPr algn="just" eaLnBrk="0" hangingPunct="0">
              <a:spcBef>
                <a:spcPts val="600"/>
              </a:spcBef>
              <a:defRPr/>
            </a:pPr>
            <a:r>
              <a:rPr lang="uk-UA" sz="2800" b="1" dirty="0" smtClean="0">
                <a:solidFill>
                  <a:srgbClr val="C00000"/>
                </a:solidFill>
              </a:rPr>
              <a:t>ПРИКЛАДИ ПРОЕКТІВ</a:t>
            </a:r>
            <a:r>
              <a:rPr lang="pl-PL" sz="2800" b="1" dirty="0" smtClean="0">
                <a:solidFill>
                  <a:srgbClr val="C00000"/>
                </a:solidFill>
              </a:rPr>
              <a:t> </a:t>
            </a:r>
            <a:endParaRPr lang="en-US" sz="2800" b="1" dirty="0">
              <a:solidFill>
                <a:srgbClr val="C00000"/>
              </a:solidFill>
            </a:endParaRPr>
          </a:p>
        </p:txBody>
      </p:sp>
      <p:pic>
        <p:nvPicPr>
          <p:cNvPr id="6" name="Picture 28" descr="Winning premium icon"/>
          <p:cNvPicPr>
            <a:picLocks noChangeAspect="1" noChangeArrowheads="1"/>
          </p:cNvPicPr>
          <p:nvPr/>
        </p:nvPicPr>
        <p:blipFill>
          <a:blip r:embed="rId3"/>
          <a:srcRect/>
          <a:stretch>
            <a:fillRect/>
          </a:stretch>
        </p:blipFill>
        <p:spPr bwMode="auto">
          <a:xfrm>
            <a:off x="1476738" y="1835061"/>
            <a:ext cx="801778" cy="801778"/>
          </a:xfrm>
          <a:prstGeom prst="rect">
            <a:avLst/>
          </a:prstGeom>
          <a:noFill/>
        </p:spPr>
      </p:pic>
      <p:pic>
        <p:nvPicPr>
          <p:cNvPr id="7" name="Picture 14" descr="sport, tennis icon"/>
          <p:cNvPicPr>
            <a:picLocks noChangeAspect="1" noChangeArrowheads="1"/>
          </p:cNvPicPr>
          <p:nvPr/>
        </p:nvPicPr>
        <p:blipFill>
          <a:blip r:embed="rId4"/>
          <a:srcRect/>
          <a:stretch>
            <a:fillRect/>
          </a:stretch>
        </p:blipFill>
        <p:spPr bwMode="auto">
          <a:xfrm>
            <a:off x="381323" y="1978873"/>
            <a:ext cx="872971" cy="872972"/>
          </a:xfrm>
          <a:prstGeom prst="rect">
            <a:avLst/>
          </a:prstGeom>
          <a:noFill/>
        </p:spPr>
      </p:pic>
      <p:pic>
        <p:nvPicPr>
          <p:cNvPr id="18434" name="Picture 2" descr="running, sport icon"/>
          <p:cNvPicPr>
            <a:picLocks noChangeAspect="1" noChangeArrowheads="1"/>
          </p:cNvPicPr>
          <p:nvPr/>
        </p:nvPicPr>
        <p:blipFill>
          <a:blip r:embed="rId5"/>
          <a:srcRect/>
          <a:stretch>
            <a:fillRect/>
          </a:stretch>
        </p:blipFill>
        <p:spPr bwMode="auto">
          <a:xfrm>
            <a:off x="1173462" y="2851845"/>
            <a:ext cx="856479" cy="856480"/>
          </a:xfrm>
          <a:prstGeom prst="rect">
            <a:avLst/>
          </a:prstGeom>
          <a:noFill/>
        </p:spPr>
      </p:pic>
      <p:pic>
        <p:nvPicPr>
          <p:cNvPr id="9" name="Picture 58" descr="theatre icon"/>
          <p:cNvPicPr>
            <a:picLocks noChangeAspect="1" noChangeArrowheads="1"/>
          </p:cNvPicPr>
          <p:nvPr/>
        </p:nvPicPr>
        <p:blipFill>
          <a:blip r:embed="rId6"/>
          <a:srcRect/>
          <a:stretch>
            <a:fillRect/>
          </a:stretch>
        </p:blipFill>
        <p:spPr bwMode="auto">
          <a:xfrm>
            <a:off x="3159788" y="1929424"/>
            <a:ext cx="1030472" cy="1030473"/>
          </a:xfrm>
          <a:prstGeom prst="rect">
            <a:avLst/>
          </a:prstGeom>
          <a:noFill/>
        </p:spPr>
      </p:pic>
      <p:pic>
        <p:nvPicPr>
          <p:cNvPr id="10" name="Picture 50" descr="ink, pen, streamline icon"/>
          <p:cNvPicPr>
            <a:picLocks noChangeAspect="1" noChangeArrowheads="1"/>
          </p:cNvPicPr>
          <p:nvPr/>
        </p:nvPicPr>
        <p:blipFill>
          <a:blip r:embed="rId7"/>
          <a:srcRect/>
          <a:stretch>
            <a:fillRect/>
          </a:stretch>
        </p:blipFill>
        <p:spPr bwMode="auto">
          <a:xfrm>
            <a:off x="3807463" y="2959897"/>
            <a:ext cx="980349" cy="980350"/>
          </a:xfrm>
          <a:prstGeom prst="rect">
            <a:avLst/>
          </a:prstGeom>
          <a:noFill/>
        </p:spPr>
      </p:pic>
      <p:pic>
        <p:nvPicPr>
          <p:cNvPr id="11" name="Picture 60" descr="swimming icon"/>
          <p:cNvPicPr>
            <a:picLocks noChangeAspect="1" noChangeArrowheads="1"/>
          </p:cNvPicPr>
          <p:nvPr/>
        </p:nvPicPr>
        <p:blipFill>
          <a:blip r:embed="rId8"/>
          <a:srcRect/>
          <a:stretch>
            <a:fillRect/>
          </a:stretch>
        </p:blipFill>
        <p:spPr bwMode="auto">
          <a:xfrm>
            <a:off x="0" y="2851845"/>
            <a:ext cx="1038517" cy="1038518"/>
          </a:xfrm>
          <a:prstGeom prst="rect">
            <a:avLst/>
          </a:prstGeom>
          <a:noFill/>
        </p:spPr>
      </p:pic>
      <p:pic>
        <p:nvPicPr>
          <p:cNvPr id="12" name="Picture 56" descr="art, gallery icon"/>
          <p:cNvPicPr>
            <a:picLocks noChangeAspect="1" noChangeArrowheads="1"/>
          </p:cNvPicPr>
          <p:nvPr/>
        </p:nvPicPr>
        <p:blipFill>
          <a:blip r:embed="rId9"/>
          <a:srcRect/>
          <a:stretch>
            <a:fillRect/>
          </a:stretch>
        </p:blipFill>
        <p:spPr bwMode="auto">
          <a:xfrm>
            <a:off x="4787812" y="2959897"/>
            <a:ext cx="923940" cy="923941"/>
          </a:xfrm>
          <a:prstGeom prst="rect">
            <a:avLst/>
          </a:prstGeom>
          <a:noFill/>
        </p:spPr>
      </p:pic>
      <p:pic>
        <p:nvPicPr>
          <p:cNvPr id="13" name="Picture 10" descr="choir, group, music, sing, song icon"/>
          <p:cNvPicPr>
            <a:picLocks noChangeAspect="1" noChangeArrowheads="1"/>
          </p:cNvPicPr>
          <p:nvPr/>
        </p:nvPicPr>
        <p:blipFill>
          <a:blip r:embed="rId10"/>
          <a:srcRect/>
          <a:stretch>
            <a:fillRect/>
          </a:stretch>
        </p:blipFill>
        <p:spPr bwMode="auto">
          <a:xfrm>
            <a:off x="6362762" y="1648758"/>
            <a:ext cx="1096176" cy="1096177"/>
          </a:xfrm>
          <a:prstGeom prst="rect">
            <a:avLst/>
          </a:prstGeom>
          <a:noFill/>
        </p:spPr>
      </p:pic>
      <p:pic>
        <p:nvPicPr>
          <p:cNvPr id="14" name="Picture 48" descr="music, note, streamline icon"/>
          <p:cNvPicPr>
            <a:picLocks noChangeAspect="1" noChangeArrowheads="1"/>
          </p:cNvPicPr>
          <p:nvPr/>
        </p:nvPicPr>
        <p:blipFill>
          <a:blip r:embed="rId11"/>
          <a:srcRect/>
          <a:stretch>
            <a:fillRect/>
          </a:stretch>
        </p:blipFill>
        <p:spPr bwMode="auto">
          <a:xfrm>
            <a:off x="7458938" y="1396464"/>
            <a:ext cx="735151" cy="735152"/>
          </a:xfrm>
          <a:prstGeom prst="rect">
            <a:avLst/>
          </a:prstGeom>
          <a:noFill/>
        </p:spPr>
      </p:pic>
      <p:pic>
        <p:nvPicPr>
          <p:cNvPr id="15" name="Picture 52" descr="ceramics, interior, pot, pottery icon"/>
          <p:cNvPicPr>
            <a:picLocks noChangeAspect="1" noChangeArrowheads="1"/>
          </p:cNvPicPr>
          <p:nvPr/>
        </p:nvPicPr>
        <p:blipFill>
          <a:blip r:embed="rId12"/>
          <a:srcRect/>
          <a:stretch>
            <a:fillRect/>
          </a:stretch>
        </p:blipFill>
        <p:spPr bwMode="auto">
          <a:xfrm>
            <a:off x="4297638" y="1929424"/>
            <a:ext cx="872971" cy="872972"/>
          </a:xfrm>
          <a:prstGeom prst="rect">
            <a:avLst/>
          </a:prstGeom>
          <a:noFill/>
        </p:spPr>
      </p:pic>
      <p:pic>
        <p:nvPicPr>
          <p:cNvPr id="18436" name="Picture 4" descr="avatar, business, group, human, meeting, people, profile, team, user icon"/>
          <p:cNvPicPr>
            <a:picLocks noChangeAspect="1" noChangeArrowheads="1"/>
          </p:cNvPicPr>
          <p:nvPr/>
        </p:nvPicPr>
        <p:blipFill>
          <a:blip r:embed="rId13"/>
          <a:srcRect/>
          <a:stretch>
            <a:fillRect/>
          </a:stretch>
        </p:blipFill>
        <p:spPr bwMode="auto">
          <a:xfrm>
            <a:off x="323850" y="4603624"/>
            <a:ext cx="830349" cy="1660698"/>
          </a:xfrm>
          <a:prstGeom prst="rect">
            <a:avLst/>
          </a:prstGeom>
          <a:noFill/>
        </p:spPr>
      </p:pic>
      <p:pic>
        <p:nvPicPr>
          <p:cNvPr id="17" name="Picture 2" descr="business, businessman, conference, presentation icon icon"/>
          <p:cNvPicPr>
            <a:picLocks noChangeAspect="1" noChangeArrowheads="1"/>
          </p:cNvPicPr>
          <p:nvPr/>
        </p:nvPicPr>
        <p:blipFill>
          <a:blip r:embed="rId14"/>
          <a:srcRect/>
          <a:stretch>
            <a:fillRect/>
          </a:stretch>
        </p:blipFill>
        <p:spPr bwMode="auto">
          <a:xfrm>
            <a:off x="1173462" y="4259843"/>
            <a:ext cx="951348" cy="951349"/>
          </a:xfrm>
          <a:prstGeom prst="rect">
            <a:avLst/>
          </a:prstGeom>
          <a:noFill/>
        </p:spPr>
      </p:pic>
      <p:pic>
        <p:nvPicPr>
          <p:cNvPr id="18" name="Picture 4" descr="map icon"/>
          <p:cNvPicPr>
            <a:picLocks noChangeAspect="1" noChangeArrowheads="1"/>
          </p:cNvPicPr>
          <p:nvPr/>
        </p:nvPicPr>
        <p:blipFill>
          <a:blip r:embed="rId15"/>
          <a:srcRect/>
          <a:stretch>
            <a:fillRect/>
          </a:stretch>
        </p:blipFill>
        <p:spPr bwMode="auto">
          <a:xfrm>
            <a:off x="7458938" y="3206736"/>
            <a:ext cx="1003176" cy="1003177"/>
          </a:xfrm>
          <a:prstGeom prst="rect">
            <a:avLst/>
          </a:prstGeom>
          <a:noFill/>
        </p:spPr>
      </p:pic>
      <p:pic>
        <p:nvPicPr>
          <p:cNvPr id="19" name="Picture 12" descr="book icon"/>
          <p:cNvPicPr>
            <a:picLocks noChangeAspect="1" noChangeArrowheads="1"/>
          </p:cNvPicPr>
          <p:nvPr/>
        </p:nvPicPr>
        <p:blipFill>
          <a:blip r:embed="rId16"/>
          <a:srcRect/>
          <a:stretch>
            <a:fillRect/>
          </a:stretch>
        </p:blipFill>
        <p:spPr bwMode="auto">
          <a:xfrm>
            <a:off x="6583008" y="3821877"/>
            <a:ext cx="875930" cy="875931"/>
          </a:xfrm>
          <a:prstGeom prst="rect">
            <a:avLst/>
          </a:prstGeom>
          <a:noFill/>
        </p:spPr>
      </p:pic>
      <p:pic>
        <p:nvPicPr>
          <p:cNvPr id="20" name="Picture 8" descr="manufacturing, presentation, strategy icon icon"/>
          <p:cNvPicPr>
            <a:picLocks noChangeAspect="1" noChangeArrowheads="1"/>
          </p:cNvPicPr>
          <p:nvPr/>
        </p:nvPicPr>
        <p:blipFill>
          <a:blip r:embed="rId17"/>
          <a:srcRect/>
          <a:stretch>
            <a:fillRect/>
          </a:stretch>
        </p:blipFill>
        <p:spPr bwMode="auto">
          <a:xfrm>
            <a:off x="4531936" y="4797273"/>
            <a:ext cx="827837" cy="827838"/>
          </a:xfrm>
          <a:prstGeom prst="rect">
            <a:avLst/>
          </a:prstGeom>
          <a:noFill/>
        </p:spPr>
      </p:pic>
      <p:pic>
        <p:nvPicPr>
          <p:cNvPr id="21" name="Picture 44" descr="speech, streamline, talk, user icon"/>
          <p:cNvPicPr>
            <a:picLocks noChangeAspect="1" noChangeArrowheads="1"/>
          </p:cNvPicPr>
          <p:nvPr/>
        </p:nvPicPr>
        <p:blipFill>
          <a:blip r:embed="rId18"/>
          <a:srcRect/>
          <a:stretch>
            <a:fillRect/>
          </a:stretch>
        </p:blipFill>
        <p:spPr bwMode="auto">
          <a:xfrm>
            <a:off x="1476738" y="5392237"/>
            <a:ext cx="845273" cy="845274"/>
          </a:xfrm>
          <a:prstGeom prst="rect">
            <a:avLst/>
          </a:prstGeom>
          <a:noFill/>
        </p:spPr>
      </p:pic>
      <p:pic>
        <p:nvPicPr>
          <p:cNvPr id="23" name="Picture 10" descr="microscope icon"/>
          <p:cNvPicPr>
            <a:picLocks noChangeAspect="1" noChangeArrowheads="1"/>
          </p:cNvPicPr>
          <p:nvPr/>
        </p:nvPicPr>
        <p:blipFill>
          <a:blip r:embed="rId19"/>
          <a:srcRect/>
          <a:stretch>
            <a:fillRect/>
          </a:stretch>
        </p:blipFill>
        <p:spPr bwMode="auto">
          <a:xfrm>
            <a:off x="3598800" y="4603624"/>
            <a:ext cx="591460" cy="788613"/>
          </a:xfrm>
          <a:prstGeom prst="rect">
            <a:avLst/>
          </a:prstGeom>
          <a:noFill/>
        </p:spPr>
      </p:pic>
      <p:pic>
        <p:nvPicPr>
          <p:cNvPr id="25" name="Picture 46" descr="design, pencil, rule, streamline icon"/>
          <p:cNvPicPr>
            <a:picLocks noChangeAspect="1" noChangeArrowheads="1"/>
          </p:cNvPicPr>
          <p:nvPr/>
        </p:nvPicPr>
        <p:blipFill>
          <a:blip r:embed="rId20"/>
          <a:srcRect/>
          <a:stretch>
            <a:fillRect/>
          </a:stretch>
        </p:blipFill>
        <p:spPr bwMode="auto">
          <a:xfrm>
            <a:off x="7633358" y="4445886"/>
            <a:ext cx="702773" cy="702774"/>
          </a:xfrm>
          <a:prstGeom prst="rect">
            <a:avLst/>
          </a:prstGeom>
          <a:noFill/>
        </p:spPr>
      </p:pic>
      <p:pic>
        <p:nvPicPr>
          <p:cNvPr id="26" name="Picture 12" descr="question icon"/>
          <p:cNvPicPr>
            <a:picLocks noChangeAspect="1" noChangeArrowheads="1"/>
          </p:cNvPicPr>
          <p:nvPr/>
        </p:nvPicPr>
        <p:blipFill>
          <a:blip r:embed="rId21"/>
          <a:srcRect/>
          <a:stretch>
            <a:fillRect/>
          </a:stretch>
        </p:blipFill>
        <p:spPr bwMode="auto">
          <a:xfrm>
            <a:off x="6239738" y="5211192"/>
            <a:ext cx="1219200" cy="1219201"/>
          </a:xfrm>
          <a:prstGeom prst="rect">
            <a:avLst/>
          </a:prstGeom>
          <a:noFill/>
        </p:spPr>
      </p:pic>
      <p:pic>
        <p:nvPicPr>
          <p:cNvPr id="18442" name="Picture 10" descr="cook, pan, pot, streamline icon"/>
          <p:cNvPicPr>
            <a:picLocks noChangeAspect="1" noChangeArrowheads="1"/>
          </p:cNvPicPr>
          <p:nvPr/>
        </p:nvPicPr>
        <p:blipFill>
          <a:blip r:embed="rId22"/>
          <a:srcRect/>
          <a:stretch>
            <a:fillRect/>
          </a:stretch>
        </p:blipFill>
        <p:spPr bwMode="auto">
          <a:xfrm>
            <a:off x="2902309" y="2959897"/>
            <a:ext cx="905154" cy="905155"/>
          </a:xfrm>
          <a:prstGeom prst="rect">
            <a:avLst/>
          </a:prstGeom>
          <a:noFill/>
        </p:spPr>
      </p:pic>
      <p:pic>
        <p:nvPicPr>
          <p:cNvPr id="18444" name="Picture 12" descr="battle, console, game, gaming, multimedia, play, sword icon"/>
          <p:cNvPicPr>
            <a:picLocks noChangeAspect="1" noChangeArrowheads="1"/>
          </p:cNvPicPr>
          <p:nvPr/>
        </p:nvPicPr>
        <p:blipFill>
          <a:blip r:embed="rId23"/>
          <a:srcRect/>
          <a:stretch>
            <a:fillRect/>
          </a:stretch>
        </p:blipFill>
        <p:spPr bwMode="auto">
          <a:xfrm>
            <a:off x="3963691" y="5413389"/>
            <a:ext cx="824121" cy="824122"/>
          </a:xfrm>
          <a:prstGeom prst="rect">
            <a:avLst/>
          </a:prstGeom>
          <a:noFill/>
        </p:spPr>
      </p:pic>
    </p:spTree>
    <p:extLst>
      <p:ext uri="{BB962C8B-B14F-4D97-AF65-F5344CB8AC3E}">
        <p14:creationId xmlns:p14="http://schemas.microsoft.com/office/powerpoint/2010/main" val="37847321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descr="ppt-2st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Prostokąt 2"/>
          <p:cNvSpPr/>
          <p:nvPr/>
        </p:nvSpPr>
        <p:spPr>
          <a:xfrm>
            <a:off x="323849" y="968080"/>
            <a:ext cx="8675689" cy="461665"/>
          </a:xfrm>
          <a:prstGeom prst="rect">
            <a:avLst/>
          </a:prstGeom>
        </p:spPr>
        <p:txBody>
          <a:bodyPr wrap="square">
            <a:spAutoFit/>
          </a:bodyPr>
          <a:lstStyle/>
          <a:p>
            <a:pPr eaLnBrk="0" hangingPunct="0">
              <a:spcBef>
                <a:spcPts val="600"/>
              </a:spcBef>
              <a:defRPr/>
            </a:pPr>
            <a:r>
              <a:rPr lang="uk-UA" sz="2400" b="1" dirty="0" smtClean="0">
                <a:solidFill>
                  <a:srgbClr val="C00000"/>
                </a:solidFill>
              </a:rPr>
              <a:t>СПРОЩЕННЯ</a:t>
            </a:r>
            <a:r>
              <a:rPr lang="pl-PL" sz="2400" b="1" dirty="0" smtClean="0">
                <a:solidFill>
                  <a:srgbClr val="C00000"/>
                </a:solidFill>
              </a:rPr>
              <a:t>: </a:t>
            </a:r>
            <a:endParaRPr lang="pl-PL" sz="2400" b="1" dirty="0">
              <a:solidFill>
                <a:srgbClr val="C00000"/>
              </a:solidFill>
            </a:endParaRPr>
          </a:p>
        </p:txBody>
      </p:sp>
      <p:sp>
        <p:nvSpPr>
          <p:cNvPr id="5" name="Symbol zastępczy zawartości 8"/>
          <p:cNvSpPr txBox="1">
            <a:spLocks/>
          </p:cNvSpPr>
          <p:nvPr/>
        </p:nvSpPr>
        <p:spPr bwMode="auto">
          <a:xfrm>
            <a:off x="170916" y="1695635"/>
            <a:ext cx="8504772" cy="5999102"/>
          </a:xfrm>
          <a:prstGeom prst="rect">
            <a:avLst/>
          </a:prstGeom>
          <a:noFill/>
          <a:ln w="9525">
            <a:noFill/>
            <a:miter lim="800000"/>
            <a:headEnd/>
            <a:tailEnd/>
          </a:ln>
        </p:spPr>
        <p:txBody>
          <a:bodyPr lIns="91420" tIns="45711" rIns="91420" bIns="45711"/>
          <a:lstStyle/>
          <a:p>
            <a:pPr>
              <a:spcBef>
                <a:spcPts val="1800"/>
              </a:spcBef>
              <a:buFont typeface="Wingdings" pitchFamily="2" charset="2"/>
              <a:buChar char="ü"/>
            </a:pPr>
            <a:r>
              <a:rPr lang="uk-UA" sz="2200" b="1" dirty="0" smtClean="0">
                <a:solidFill>
                  <a:schemeClr val="accent1">
                    <a:lumMod val="50000"/>
                  </a:schemeClr>
                </a:solidFill>
              </a:rPr>
              <a:t>Оцінка </a:t>
            </a:r>
            <a:r>
              <a:rPr lang="pl-PL" sz="2200" dirty="0" smtClean="0">
                <a:solidFill>
                  <a:schemeClr val="accent1">
                    <a:lumMod val="50000"/>
                  </a:schemeClr>
                </a:solidFill>
              </a:rPr>
              <a:t>(</a:t>
            </a:r>
            <a:r>
              <a:rPr lang="uk-UA" sz="2200" dirty="0" smtClean="0">
                <a:solidFill>
                  <a:schemeClr val="accent1">
                    <a:lumMod val="50000"/>
                  </a:schemeClr>
                </a:solidFill>
              </a:rPr>
              <a:t>адміністративна, прийнятності, якісна</a:t>
            </a:r>
            <a:r>
              <a:rPr lang="pl-PL" sz="2200" dirty="0" smtClean="0">
                <a:solidFill>
                  <a:schemeClr val="accent1">
                    <a:lumMod val="50000"/>
                  </a:schemeClr>
                </a:solidFill>
              </a:rPr>
              <a:t>) </a:t>
            </a:r>
            <a:r>
              <a:rPr lang="uk-UA" sz="2200" dirty="0" smtClean="0">
                <a:solidFill>
                  <a:schemeClr val="accent1">
                    <a:lumMod val="50000"/>
                  </a:schemeClr>
                </a:solidFill>
              </a:rPr>
              <a:t>виконується 											</a:t>
            </a:r>
            <a:r>
              <a:rPr lang="uk-UA" sz="2200" b="1" dirty="0" smtClean="0">
                <a:solidFill>
                  <a:schemeClr val="accent1">
                    <a:lumMod val="50000"/>
                  </a:schemeClr>
                </a:solidFill>
              </a:rPr>
              <a:t>одночасно</a:t>
            </a:r>
            <a:r>
              <a:rPr lang="pl-PL" sz="2200" dirty="0" smtClean="0">
                <a:solidFill>
                  <a:schemeClr val="accent1">
                    <a:lumMod val="50000"/>
                  </a:schemeClr>
                </a:solidFill>
              </a:rPr>
              <a:t>				</a:t>
            </a:r>
          </a:p>
          <a:p>
            <a:pPr>
              <a:spcBef>
                <a:spcPts val="1200"/>
              </a:spcBef>
              <a:buFont typeface="Wingdings" pitchFamily="2" charset="2"/>
              <a:buChar char="ü"/>
            </a:pPr>
            <a:r>
              <a:rPr lang="uk-UA" sz="2200" b="1" dirty="0" smtClean="0">
                <a:solidFill>
                  <a:schemeClr val="accent1">
                    <a:lumMod val="50000"/>
                  </a:schemeClr>
                </a:solidFill>
              </a:rPr>
              <a:t>Коротка і спрощена форма заявки</a:t>
            </a:r>
            <a:r>
              <a:rPr lang="pl-PL" sz="2200" b="1" dirty="0" smtClean="0">
                <a:solidFill>
                  <a:schemeClr val="accent1">
                    <a:lumMod val="50000"/>
                  </a:schemeClr>
                </a:solidFill>
              </a:rPr>
              <a:t> </a:t>
            </a:r>
            <a:r>
              <a:rPr lang="pl-PL" sz="2200" dirty="0" smtClean="0">
                <a:solidFill>
                  <a:schemeClr val="accent1">
                    <a:lumMod val="50000"/>
                  </a:schemeClr>
                </a:solidFill>
              </a:rPr>
              <a:t>– </a:t>
            </a:r>
            <a:r>
              <a:rPr lang="uk-UA" sz="2200" dirty="0" smtClean="0">
                <a:solidFill>
                  <a:schemeClr val="accent1">
                    <a:lumMod val="50000"/>
                  </a:schemeClr>
                </a:solidFill>
              </a:rPr>
              <a:t>без Концептуальної  записки</a:t>
            </a:r>
            <a:r>
              <a:rPr lang="pl-PL" sz="2200" dirty="0" smtClean="0">
                <a:solidFill>
                  <a:schemeClr val="accent1">
                    <a:lumMod val="50000"/>
                  </a:schemeClr>
                </a:solidFill>
              </a:rPr>
              <a:t>!</a:t>
            </a:r>
          </a:p>
          <a:p>
            <a:pPr>
              <a:spcBef>
                <a:spcPts val="1200"/>
              </a:spcBef>
              <a:buFont typeface="Wingdings" pitchFamily="2" charset="2"/>
              <a:buChar char="ü"/>
            </a:pPr>
            <a:r>
              <a:rPr lang="uk-UA" sz="2200" b="1" dirty="0" smtClean="0">
                <a:solidFill>
                  <a:schemeClr val="accent1">
                    <a:lumMod val="50000"/>
                  </a:schemeClr>
                </a:solidFill>
              </a:rPr>
              <a:t>Відсутність додатків </a:t>
            </a:r>
            <a:r>
              <a:rPr lang="uk-UA" sz="2200" dirty="0" smtClean="0">
                <a:solidFill>
                  <a:schemeClr val="accent1">
                    <a:lumMod val="50000"/>
                  </a:schemeClr>
                </a:solidFill>
              </a:rPr>
              <a:t>до проектної заявки</a:t>
            </a:r>
          </a:p>
          <a:p>
            <a:pPr>
              <a:spcBef>
                <a:spcPts val="1200"/>
              </a:spcBef>
              <a:buFont typeface="Wingdings" pitchFamily="2" charset="2"/>
              <a:buChar char="ü"/>
            </a:pPr>
            <a:r>
              <a:rPr lang="uk-UA" sz="2200" dirty="0" smtClean="0">
                <a:solidFill>
                  <a:schemeClr val="accent1">
                    <a:lumMod val="50000"/>
                  </a:schemeClr>
                </a:solidFill>
              </a:rPr>
              <a:t> </a:t>
            </a:r>
            <a:r>
              <a:rPr lang="uk-UA" sz="2200" b="1" dirty="0" smtClean="0">
                <a:solidFill>
                  <a:schemeClr val="accent1">
                    <a:lumMod val="50000"/>
                  </a:schemeClr>
                </a:solidFill>
              </a:rPr>
              <a:t>Логіко-структурна матриця </a:t>
            </a:r>
            <a:r>
              <a:rPr lang="uk-UA" sz="2200" dirty="0" smtClean="0">
                <a:solidFill>
                  <a:schemeClr val="accent1">
                    <a:lumMod val="50000"/>
                  </a:schemeClr>
                </a:solidFill>
              </a:rPr>
              <a:t>– в описовій формі (головна ціль, показник результату, безпосередні цілі, показники продуктів)</a:t>
            </a:r>
          </a:p>
          <a:p>
            <a:pPr>
              <a:spcBef>
                <a:spcPts val="1200"/>
              </a:spcBef>
              <a:buFont typeface="Wingdings" pitchFamily="2" charset="2"/>
              <a:buChar char="ü"/>
            </a:pPr>
            <a:r>
              <a:rPr lang="uk-UA" sz="2200" dirty="0" smtClean="0">
                <a:solidFill>
                  <a:schemeClr val="accent1">
                    <a:lumMod val="50000"/>
                  </a:schemeClr>
                </a:solidFill>
              </a:rPr>
              <a:t> Відсутність необхідності описувати попередній </a:t>
            </a:r>
            <a:r>
              <a:rPr lang="uk-UA" sz="2200" b="1" dirty="0" smtClean="0">
                <a:solidFill>
                  <a:schemeClr val="accent1">
                    <a:lumMod val="50000"/>
                  </a:schemeClr>
                </a:solidFill>
              </a:rPr>
              <a:t>досвід бенефіціарів </a:t>
            </a:r>
            <a:r>
              <a:rPr lang="uk-UA" sz="2200" dirty="0" smtClean="0">
                <a:solidFill>
                  <a:schemeClr val="accent1">
                    <a:lumMod val="50000"/>
                  </a:schemeClr>
                </a:solidFill>
              </a:rPr>
              <a:t>у реалізації проектів</a:t>
            </a:r>
            <a:endParaRPr lang="pl-PL" sz="1600" dirty="0" smtClean="0"/>
          </a:p>
        </p:txBody>
      </p:sp>
    </p:spTree>
    <p:extLst>
      <p:ext uri="{BB962C8B-B14F-4D97-AF65-F5344CB8AC3E}">
        <p14:creationId xmlns:p14="http://schemas.microsoft.com/office/powerpoint/2010/main" val="37847321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descr="ppt-2st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Prostokąt 2"/>
          <p:cNvSpPr/>
          <p:nvPr/>
        </p:nvSpPr>
        <p:spPr>
          <a:xfrm>
            <a:off x="323849" y="968080"/>
            <a:ext cx="8675689" cy="461665"/>
          </a:xfrm>
          <a:prstGeom prst="rect">
            <a:avLst/>
          </a:prstGeom>
        </p:spPr>
        <p:txBody>
          <a:bodyPr wrap="square">
            <a:spAutoFit/>
          </a:bodyPr>
          <a:lstStyle/>
          <a:p>
            <a:pPr eaLnBrk="0" hangingPunct="0">
              <a:spcBef>
                <a:spcPts val="600"/>
              </a:spcBef>
              <a:defRPr/>
            </a:pPr>
            <a:r>
              <a:rPr lang="uk-UA" sz="2400" b="1" dirty="0" smtClean="0">
                <a:solidFill>
                  <a:srgbClr val="C00000"/>
                </a:solidFill>
              </a:rPr>
              <a:t>СПРОЩЕННЯ</a:t>
            </a:r>
            <a:r>
              <a:rPr lang="pl-PL" sz="2400" b="1" dirty="0" smtClean="0">
                <a:solidFill>
                  <a:srgbClr val="C00000"/>
                </a:solidFill>
              </a:rPr>
              <a:t>: </a:t>
            </a:r>
            <a:endParaRPr lang="pl-PL" sz="2400" b="1" dirty="0">
              <a:solidFill>
                <a:srgbClr val="C00000"/>
              </a:solidFill>
            </a:endParaRPr>
          </a:p>
        </p:txBody>
      </p:sp>
      <p:sp>
        <p:nvSpPr>
          <p:cNvPr id="5" name="Symbol zastępczy zawartości 8"/>
          <p:cNvSpPr txBox="1">
            <a:spLocks/>
          </p:cNvSpPr>
          <p:nvPr/>
        </p:nvSpPr>
        <p:spPr bwMode="auto">
          <a:xfrm>
            <a:off x="435412" y="1685217"/>
            <a:ext cx="8066241" cy="2614730"/>
          </a:xfrm>
          <a:prstGeom prst="rect">
            <a:avLst/>
          </a:prstGeom>
          <a:noFill/>
          <a:ln w="9525">
            <a:noFill/>
            <a:miter lim="800000"/>
            <a:headEnd/>
            <a:tailEnd/>
          </a:ln>
        </p:spPr>
        <p:txBody>
          <a:bodyPr lIns="91420" tIns="45711" rIns="91420" bIns="45711"/>
          <a:lstStyle/>
          <a:p>
            <a:pPr marL="265113" indent="-265113" algn="just">
              <a:spcBef>
                <a:spcPts val="1200"/>
              </a:spcBef>
              <a:buFont typeface="Wingdings" pitchFamily="2" charset="2"/>
              <a:buChar char="ü"/>
            </a:pPr>
            <a:r>
              <a:rPr lang="uk-UA" sz="2200" b="1" dirty="0" smtClean="0">
                <a:solidFill>
                  <a:schemeClr val="accent1">
                    <a:lumMod val="50000"/>
                  </a:schemeClr>
                </a:solidFill>
              </a:rPr>
              <a:t>Спрощені методи фінасування</a:t>
            </a:r>
            <a:r>
              <a:rPr lang="pl-PL" sz="2200" b="1" dirty="0" smtClean="0">
                <a:solidFill>
                  <a:schemeClr val="accent1">
                    <a:lumMod val="50000"/>
                  </a:schemeClr>
                </a:solidFill>
              </a:rPr>
              <a:t> – </a:t>
            </a:r>
            <a:r>
              <a:rPr lang="uk-UA" sz="2200" dirty="0" smtClean="0">
                <a:solidFill>
                  <a:schemeClr val="accent1">
                    <a:lumMod val="50000"/>
                  </a:schemeClr>
                </a:solidFill>
              </a:rPr>
              <a:t>загальні суми (витрати на персонал та</a:t>
            </a:r>
            <a:r>
              <a:rPr lang="pl-PL" sz="2200" dirty="0" smtClean="0">
                <a:solidFill>
                  <a:schemeClr val="accent1">
                    <a:lumMod val="50000"/>
                  </a:schemeClr>
                </a:solidFill>
              </a:rPr>
              <a:t> </a:t>
            </a:r>
            <a:r>
              <a:rPr lang="uk-UA" sz="2200" dirty="0" smtClean="0">
                <a:solidFill>
                  <a:schemeClr val="accent1">
                    <a:lumMod val="50000"/>
                  </a:schemeClr>
                </a:solidFill>
              </a:rPr>
              <a:t>відрядження) та ставки (адміністративні витрати)</a:t>
            </a:r>
            <a:endParaRPr lang="pl-PL" sz="2200" dirty="0" smtClean="0">
              <a:solidFill>
                <a:schemeClr val="accent1">
                  <a:lumMod val="50000"/>
                </a:schemeClr>
              </a:solidFill>
            </a:endParaRPr>
          </a:p>
          <a:p>
            <a:pPr marL="265113" indent="-265113" algn="just">
              <a:spcBef>
                <a:spcPts val="1200"/>
              </a:spcBef>
              <a:buFont typeface="Wingdings" pitchFamily="2" charset="2"/>
              <a:buChar char="ü"/>
            </a:pPr>
            <a:r>
              <a:rPr lang="uk-UA" sz="2200" dirty="0" smtClean="0">
                <a:solidFill>
                  <a:schemeClr val="accent1">
                    <a:lumMod val="50000"/>
                  </a:schemeClr>
                </a:solidFill>
              </a:rPr>
              <a:t>Авансування </a:t>
            </a:r>
            <a:r>
              <a:rPr lang="pl-PL" sz="2200" dirty="0" smtClean="0">
                <a:solidFill>
                  <a:schemeClr val="accent1">
                    <a:lumMod val="50000"/>
                  </a:schemeClr>
                </a:solidFill>
              </a:rPr>
              <a:t>- </a:t>
            </a:r>
            <a:r>
              <a:rPr lang="pl-PL" sz="2200" b="1" dirty="0" smtClean="0">
                <a:solidFill>
                  <a:schemeClr val="accent1">
                    <a:lumMod val="50000"/>
                  </a:schemeClr>
                </a:solidFill>
              </a:rPr>
              <a:t>85%</a:t>
            </a:r>
            <a:r>
              <a:rPr lang="pl-PL" sz="2200" dirty="0" smtClean="0">
                <a:solidFill>
                  <a:schemeClr val="accent1">
                    <a:lumMod val="50000"/>
                  </a:schemeClr>
                </a:solidFill>
              </a:rPr>
              <a:t> </a:t>
            </a:r>
            <a:r>
              <a:rPr lang="uk-UA" sz="2200" dirty="0" smtClean="0">
                <a:solidFill>
                  <a:schemeClr val="accent1">
                    <a:lumMod val="50000"/>
                  </a:schemeClr>
                </a:solidFill>
              </a:rPr>
              <a:t>суми гранту</a:t>
            </a:r>
            <a:endParaRPr lang="pl-PL" sz="2200" dirty="0" smtClean="0">
              <a:solidFill>
                <a:schemeClr val="accent1">
                  <a:lumMod val="50000"/>
                </a:schemeClr>
              </a:solidFill>
            </a:endParaRPr>
          </a:p>
          <a:p>
            <a:pPr marL="265113" indent="-265113" algn="just">
              <a:spcBef>
                <a:spcPts val="1200"/>
              </a:spcBef>
              <a:buFont typeface="Wingdings" pitchFamily="2" charset="2"/>
              <a:buChar char="ü"/>
            </a:pPr>
            <a:r>
              <a:rPr lang="uk-UA" sz="2200" b="1" dirty="0" smtClean="0">
                <a:solidFill>
                  <a:schemeClr val="accent1">
                    <a:lumMod val="50000"/>
                  </a:schemeClr>
                </a:solidFill>
              </a:rPr>
              <a:t>Тільки 1 фінансовий звіт з реалізації проекту  </a:t>
            </a:r>
            <a:r>
              <a:rPr lang="uk-UA" sz="2200" dirty="0" smtClean="0">
                <a:solidFill>
                  <a:schemeClr val="accent1">
                    <a:lumMod val="50000"/>
                  </a:schemeClr>
                </a:solidFill>
              </a:rPr>
              <a:t>(як частина кінцевого звіту)</a:t>
            </a:r>
            <a:endParaRPr lang="pl-PL" sz="2200" dirty="0" smtClean="0">
              <a:solidFill>
                <a:schemeClr val="accent1">
                  <a:lumMod val="50000"/>
                </a:schemeClr>
              </a:solidFill>
            </a:endParaRPr>
          </a:p>
          <a:p>
            <a:pPr marL="265113" indent="-265113" algn="just">
              <a:spcBef>
                <a:spcPts val="1200"/>
              </a:spcBef>
              <a:buFont typeface="Wingdings" pitchFamily="2" charset="2"/>
              <a:buChar char="ü"/>
            </a:pPr>
            <a:endParaRPr lang="pl-PL" sz="2200" dirty="0" smtClean="0">
              <a:solidFill>
                <a:schemeClr val="accent1">
                  <a:lumMod val="50000"/>
                </a:schemeClr>
              </a:solidFill>
            </a:endParaRPr>
          </a:p>
          <a:p>
            <a:pPr marL="265113" indent="-265113" algn="just">
              <a:spcBef>
                <a:spcPts val="0"/>
              </a:spcBef>
            </a:pPr>
            <a:endParaRPr lang="pl-PL" sz="2200" b="1" dirty="0" smtClean="0">
              <a:solidFill>
                <a:srgbClr val="C00000"/>
              </a:solidFill>
            </a:endParaRPr>
          </a:p>
          <a:p>
            <a:pPr marL="265113" indent="-265113" algn="just">
              <a:spcBef>
                <a:spcPts val="0"/>
              </a:spcBef>
            </a:pPr>
            <a:endParaRPr lang="pl-PL" sz="1600" b="1" dirty="0" smtClean="0">
              <a:solidFill>
                <a:srgbClr val="C00000"/>
              </a:solidFill>
            </a:endParaRPr>
          </a:p>
          <a:p>
            <a:endParaRPr lang="pl-PL" sz="1600" dirty="0" smtClean="0"/>
          </a:p>
          <a:p>
            <a:endParaRPr lang="pl-PL" sz="1600" dirty="0" smtClean="0"/>
          </a:p>
        </p:txBody>
      </p:sp>
    </p:spTree>
    <p:extLst>
      <p:ext uri="{BB962C8B-B14F-4D97-AF65-F5344CB8AC3E}">
        <p14:creationId xmlns:p14="http://schemas.microsoft.com/office/powerpoint/2010/main" val="37847321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descr="ppt-2st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Symbol zastępczy zawartości 8"/>
          <p:cNvSpPr txBox="1">
            <a:spLocks/>
          </p:cNvSpPr>
          <p:nvPr/>
        </p:nvSpPr>
        <p:spPr bwMode="auto">
          <a:xfrm>
            <a:off x="136732" y="1686757"/>
            <a:ext cx="8475253" cy="4522727"/>
          </a:xfrm>
          <a:prstGeom prst="rect">
            <a:avLst/>
          </a:prstGeom>
          <a:noFill/>
          <a:ln w="9525">
            <a:noFill/>
            <a:miter lim="800000"/>
            <a:headEnd/>
            <a:tailEnd/>
          </a:ln>
        </p:spPr>
        <p:txBody>
          <a:bodyPr lIns="91420" tIns="45711" rIns="91420" bIns="45711"/>
          <a:lstStyle/>
          <a:p>
            <a:pPr>
              <a:spcBef>
                <a:spcPts val="600"/>
              </a:spcBef>
              <a:spcAft>
                <a:spcPts val="1200"/>
              </a:spcAft>
            </a:pPr>
            <a:r>
              <a:rPr lang="ru-RU" sz="2000" dirty="0" smtClean="0">
                <a:solidFill>
                  <a:srgbClr val="002060"/>
                </a:solidFill>
              </a:rPr>
              <a:t>Лише наступні типи організацій можуть одержати грант в рамках Програми </a:t>
            </a:r>
            <a:endParaRPr lang="en-GB" sz="2000" dirty="0" smtClean="0">
              <a:solidFill>
                <a:srgbClr val="002060"/>
              </a:solidFill>
            </a:endParaRPr>
          </a:p>
          <a:p>
            <a:pPr marL="457200" indent="-457200">
              <a:buFont typeface="+mj-lt"/>
              <a:buAutoNum type="alphaLcParenR"/>
            </a:pPr>
            <a:r>
              <a:rPr lang="en-GB" sz="2000" dirty="0" smtClean="0">
                <a:solidFill>
                  <a:srgbClr val="002060"/>
                </a:solidFill>
              </a:rPr>
              <a:t> </a:t>
            </a:r>
            <a:r>
              <a:rPr lang="ru-RU" sz="2000" b="1" dirty="0" smtClean="0">
                <a:solidFill>
                  <a:srgbClr val="002060"/>
                </a:solidFill>
              </a:rPr>
              <a:t>органи державної влади, органи регіональної влади, органи місцевої влади </a:t>
            </a:r>
            <a:r>
              <a:rPr lang="ru-RU" sz="2000" dirty="0" smtClean="0">
                <a:solidFill>
                  <a:srgbClr val="002060"/>
                </a:solidFill>
              </a:rPr>
              <a:t>або </a:t>
            </a:r>
            <a:r>
              <a:rPr lang="ru-RU" sz="2000" b="1" dirty="0" smtClean="0">
                <a:solidFill>
                  <a:srgbClr val="002060"/>
                </a:solidFill>
              </a:rPr>
              <a:t>асоціації</a:t>
            </a:r>
            <a:r>
              <a:rPr lang="ru-RU" sz="2000" dirty="0" smtClean="0">
                <a:solidFill>
                  <a:srgbClr val="002060"/>
                </a:solidFill>
              </a:rPr>
              <a:t> таких установ; </a:t>
            </a:r>
          </a:p>
          <a:p>
            <a:pPr marL="457200" indent="-457200">
              <a:buFont typeface="+mj-lt"/>
              <a:buAutoNum type="alphaLcParenR"/>
            </a:pPr>
            <a:r>
              <a:rPr lang="ru-RU" sz="2000" b="1" dirty="0" smtClean="0">
                <a:solidFill>
                  <a:srgbClr val="002060"/>
                </a:solidFill>
              </a:rPr>
              <a:t>органи публічного чи приватного права</a:t>
            </a:r>
            <a:r>
              <a:rPr lang="ru-RU" sz="2000" dirty="0" smtClean="0">
                <a:solidFill>
                  <a:srgbClr val="002060"/>
                </a:solidFill>
              </a:rPr>
              <a:t>, засновані з метою досягнення потреб загального інтересу, не мають промислового чи комерційного характеру та мають статус юридичної особи та фінансуються переважно державними, регіональними або місцевими органами влади або іншими суб’єктами публічного права або підпорядковані таким органам або мають адміністративний, управлінський або контролюючий орган, до складу якого входить більш ніж половина членів, призначених державними, регіональними або місцевими органами влади або іншими органами, що є суб’єктами публічного права, або </a:t>
            </a:r>
          </a:p>
          <a:p>
            <a:pPr marL="457200" indent="-457200">
              <a:buFont typeface="+mj-lt"/>
              <a:buAutoNum type="alphaLcParenR"/>
            </a:pPr>
            <a:r>
              <a:rPr lang="ru-RU" sz="2000" b="1" dirty="0" smtClean="0">
                <a:solidFill>
                  <a:srgbClr val="002060"/>
                </a:solidFill>
              </a:rPr>
              <a:t>громадські організації - юридичні особи</a:t>
            </a:r>
            <a:r>
              <a:rPr lang="ru-RU" sz="2000" dirty="0" smtClean="0">
                <a:solidFill>
                  <a:srgbClr val="002060"/>
                </a:solidFill>
              </a:rPr>
              <a:t>. </a:t>
            </a:r>
          </a:p>
          <a:p>
            <a:pPr marL="177800" indent="-177800" algn="just">
              <a:spcAft>
                <a:spcPts val="600"/>
              </a:spcAft>
              <a:buFont typeface="Wingdings" pitchFamily="2" charset="2"/>
              <a:buChar char="ü"/>
            </a:pPr>
            <a:endParaRPr lang="en-GB" sz="2000" dirty="0" smtClean="0">
              <a:solidFill>
                <a:srgbClr val="002060"/>
              </a:solidFill>
            </a:endParaRPr>
          </a:p>
        </p:txBody>
      </p:sp>
      <p:sp>
        <p:nvSpPr>
          <p:cNvPr id="6" name="Prostokąt 5"/>
          <p:cNvSpPr/>
          <p:nvPr/>
        </p:nvSpPr>
        <p:spPr>
          <a:xfrm>
            <a:off x="136732" y="1002428"/>
            <a:ext cx="9007267" cy="523220"/>
          </a:xfrm>
          <a:prstGeom prst="rect">
            <a:avLst/>
          </a:prstGeom>
        </p:spPr>
        <p:txBody>
          <a:bodyPr wrap="square">
            <a:spAutoFit/>
          </a:bodyPr>
          <a:lstStyle/>
          <a:p>
            <a:pPr algn="just" eaLnBrk="0" hangingPunct="0">
              <a:spcBef>
                <a:spcPts val="600"/>
              </a:spcBef>
              <a:defRPr/>
            </a:pPr>
            <a:r>
              <a:rPr lang="uk-UA" sz="2800" b="1" dirty="0" smtClean="0">
                <a:solidFill>
                  <a:srgbClr val="C00000"/>
                </a:solidFill>
              </a:rPr>
              <a:t>ПРИЙНЯТНІСТЬ ГОЛОВНИХ БЕНЕФІЦІАРІВ/ БЕНЕФІЦІАРІВ</a:t>
            </a:r>
            <a:r>
              <a:rPr lang="pl-PL" sz="2800" b="1" dirty="0" smtClean="0">
                <a:solidFill>
                  <a:srgbClr val="C00000"/>
                </a:solidFill>
              </a:rPr>
              <a:t> </a:t>
            </a:r>
            <a:endParaRPr lang="pl-PL" sz="2800" b="1" dirty="0">
              <a:solidFill>
                <a:srgbClr val="C00000"/>
              </a:solidFill>
            </a:endParaRPr>
          </a:p>
        </p:txBody>
      </p:sp>
    </p:spTree>
    <p:extLst>
      <p:ext uri="{BB962C8B-B14F-4D97-AF65-F5344CB8AC3E}">
        <p14:creationId xmlns:p14="http://schemas.microsoft.com/office/powerpoint/2010/main" val="37847321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descr="ppt-2st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Symbol zastępczy zawartości 8"/>
          <p:cNvSpPr txBox="1">
            <a:spLocks/>
          </p:cNvSpPr>
          <p:nvPr/>
        </p:nvSpPr>
        <p:spPr bwMode="auto">
          <a:xfrm>
            <a:off x="136733" y="1686757"/>
            <a:ext cx="8708009" cy="4522727"/>
          </a:xfrm>
          <a:prstGeom prst="rect">
            <a:avLst/>
          </a:prstGeom>
          <a:noFill/>
          <a:ln w="9525">
            <a:noFill/>
            <a:miter lim="800000"/>
            <a:headEnd/>
            <a:tailEnd/>
          </a:ln>
        </p:spPr>
        <p:txBody>
          <a:bodyPr lIns="91420" tIns="45711" rIns="91420" bIns="45711"/>
          <a:lstStyle/>
          <a:p>
            <a:pPr marL="266700" indent="-266700">
              <a:spcBef>
                <a:spcPts val="600"/>
              </a:spcBef>
              <a:spcAft>
                <a:spcPts val="600"/>
              </a:spcAft>
              <a:buClr>
                <a:srgbClr val="000000"/>
              </a:buClr>
              <a:buSzPct val="100000"/>
              <a:defRPr/>
            </a:pPr>
            <a:r>
              <a:rPr lang="uk-UA" sz="2000" dirty="0" smtClean="0">
                <a:solidFill>
                  <a:srgbClr val="002060"/>
                </a:solidFill>
              </a:rPr>
              <a:t>    У випадку польських інституцій – </a:t>
            </a:r>
            <a:r>
              <a:rPr lang="uk-UA" sz="2000" i="1" dirty="0" smtClean="0">
                <a:solidFill>
                  <a:srgbClr val="002060"/>
                </a:solidFill>
              </a:rPr>
              <a:t>органів державної/регіональної/місцевої влади</a:t>
            </a:r>
            <a:r>
              <a:rPr lang="en-US" sz="2000" i="1" dirty="0" smtClean="0">
                <a:solidFill>
                  <a:srgbClr val="002060"/>
                </a:solidFill>
              </a:rPr>
              <a:t> </a:t>
            </a:r>
            <a:r>
              <a:rPr lang="uk-UA" sz="2000" i="1" dirty="0" smtClean="0">
                <a:solidFill>
                  <a:srgbClr val="002060"/>
                </a:solidFill>
              </a:rPr>
              <a:t>або асоціацій таких установ </a:t>
            </a:r>
            <a:r>
              <a:rPr lang="uk-UA" sz="2000" dirty="0" smtClean="0">
                <a:solidFill>
                  <a:srgbClr val="002060"/>
                </a:solidFill>
              </a:rPr>
              <a:t>– прийнятними можуть бути:</a:t>
            </a:r>
          </a:p>
          <a:p>
            <a:pPr marL="266700" indent="-266700">
              <a:spcBef>
                <a:spcPts val="600"/>
              </a:spcBef>
              <a:spcAft>
                <a:spcPts val="600"/>
              </a:spcAft>
              <a:buClr>
                <a:srgbClr val="000000"/>
              </a:buClr>
              <a:buSzPct val="100000"/>
              <a:buFont typeface="Arial" charset="0"/>
              <a:buChar char="•"/>
              <a:defRPr/>
            </a:pPr>
            <a:r>
              <a:rPr lang="uk-UA" sz="2000" dirty="0" smtClean="0">
                <a:solidFill>
                  <a:srgbClr val="002060"/>
                </a:solidFill>
              </a:rPr>
              <a:t>Юридичні особи;</a:t>
            </a:r>
          </a:p>
          <a:p>
            <a:pPr marL="266700" indent="-266700">
              <a:spcBef>
                <a:spcPts val="600"/>
              </a:spcBef>
              <a:spcAft>
                <a:spcPts val="600"/>
              </a:spcAft>
              <a:buClr>
                <a:srgbClr val="000000"/>
              </a:buClr>
              <a:buSzPct val="100000"/>
              <a:buFont typeface="Arial" charset="0"/>
              <a:buChar char="•"/>
              <a:defRPr/>
            </a:pPr>
            <a:r>
              <a:rPr lang="uk-UA" sz="2000" dirty="0" smtClean="0">
                <a:solidFill>
                  <a:srgbClr val="002060"/>
                </a:solidFill>
              </a:rPr>
              <a:t>Інституції без статусу юридичної особи</a:t>
            </a:r>
            <a:r>
              <a:rPr lang="en-US" sz="2000" dirty="0" smtClean="0">
                <a:solidFill>
                  <a:srgbClr val="002060"/>
                </a:solidFill>
              </a:rPr>
              <a:t>:</a:t>
            </a:r>
            <a:endParaRPr lang="uk-UA" sz="2000" dirty="0" smtClean="0">
              <a:solidFill>
                <a:srgbClr val="002060"/>
              </a:solidFill>
            </a:endParaRPr>
          </a:p>
          <a:p>
            <a:pPr marL="447675" lvl="1" indent="-180975">
              <a:spcBef>
                <a:spcPts val="600"/>
              </a:spcBef>
              <a:spcAft>
                <a:spcPts val="600"/>
              </a:spcAft>
              <a:buClr>
                <a:srgbClr val="000000"/>
              </a:buClr>
              <a:buSzPct val="100000"/>
              <a:buFont typeface="Wingdings" pitchFamily="2" charset="2"/>
              <a:buChar char="ü"/>
              <a:tabLst>
                <a:tab pos="714375" algn="l"/>
              </a:tabLst>
              <a:defRPr/>
            </a:pPr>
            <a:r>
              <a:rPr lang="uk-UA" sz="2000" dirty="0" smtClean="0">
                <a:solidFill>
                  <a:srgbClr val="002060"/>
                </a:solidFill>
              </a:rPr>
              <a:t>Якщо  її головна організація (що є юридичною особою) надає їй відповідне доручення і бере на себе фінансову відповідальність за реалізацію проекту</a:t>
            </a:r>
            <a:r>
              <a:rPr lang="en-US" sz="2000" dirty="0" smtClean="0">
                <a:solidFill>
                  <a:srgbClr val="002060"/>
                </a:solidFill>
              </a:rPr>
              <a:t>,</a:t>
            </a:r>
            <a:r>
              <a:rPr lang="pl-PL" sz="2000" dirty="0" smtClean="0">
                <a:solidFill>
                  <a:srgbClr val="002060"/>
                </a:solidFill>
              </a:rPr>
              <a:t> </a:t>
            </a:r>
            <a:r>
              <a:rPr lang="uk-UA" sz="2000" dirty="0" smtClean="0">
                <a:solidFill>
                  <a:srgbClr val="002060"/>
                </a:solidFill>
              </a:rPr>
              <a:t>АБО</a:t>
            </a:r>
            <a:endParaRPr lang="en-US" sz="2000" dirty="0" smtClean="0">
              <a:solidFill>
                <a:srgbClr val="002060"/>
              </a:solidFill>
            </a:endParaRPr>
          </a:p>
          <a:p>
            <a:pPr marL="447675" lvl="1" indent="-180975">
              <a:spcBef>
                <a:spcPts val="600"/>
              </a:spcBef>
              <a:spcAft>
                <a:spcPts val="600"/>
              </a:spcAft>
              <a:buClr>
                <a:srgbClr val="000000"/>
              </a:buClr>
              <a:buSzPct val="100000"/>
              <a:buFont typeface="Wingdings" pitchFamily="2" charset="2"/>
              <a:buChar char="ü"/>
              <a:defRPr/>
            </a:pPr>
            <a:r>
              <a:rPr lang="uk-UA" sz="2000" dirty="0" smtClean="0">
                <a:solidFill>
                  <a:srgbClr val="002060"/>
                </a:solidFill>
              </a:rPr>
              <a:t>Від імені якої головна організація подає заявку на фінансування (вказавши при цьому, яка організація буде реалізувати проект) </a:t>
            </a:r>
            <a:endParaRPr lang="en-US" sz="2000" dirty="0" smtClean="0">
              <a:solidFill>
                <a:srgbClr val="002060"/>
              </a:solidFill>
            </a:endParaRPr>
          </a:p>
          <a:p>
            <a:pPr marL="266700" indent="-266700" algn="just">
              <a:spcBef>
                <a:spcPts val="600"/>
              </a:spcBef>
              <a:spcAft>
                <a:spcPts val="600"/>
              </a:spcAft>
              <a:buClr>
                <a:srgbClr val="000000"/>
              </a:buClr>
              <a:buSzPct val="100000"/>
              <a:tabLst>
                <a:tab pos="361950" algn="l"/>
              </a:tabLst>
              <a:defRPr/>
            </a:pPr>
            <a:endParaRPr lang="pl-PL" sz="2000" dirty="0" smtClean="0">
              <a:solidFill>
                <a:srgbClr val="002060"/>
              </a:solidFill>
            </a:endParaRPr>
          </a:p>
          <a:p>
            <a:endParaRPr lang="en-GB" sz="2000" dirty="0" smtClean="0">
              <a:solidFill>
                <a:srgbClr val="002060"/>
              </a:solidFill>
            </a:endParaRPr>
          </a:p>
        </p:txBody>
      </p:sp>
      <p:sp>
        <p:nvSpPr>
          <p:cNvPr id="8" name="Prostokąt 7"/>
          <p:cNvSpPr/>
          <p:nvPr/>
        </p:nvSpPr>
        <p:spPr>
          <a:xfrm>
            <a:off x="136733" y="974221"/>
            <a:ext cx="9007267" cy="523220"/>
          </a:xfrm>
          <a:prstGeom prst="rect">
            <a:avLst/>
          </a:prstGeom>
        </p:spPr>
        <p:txBody>
          <a:bodyPr wrap="square">
            <a:spAutoFit/>
          </a:bodyPr>
          <a:lstStyle/>
          <a:p>
            <a:pPr algn="just" eaLnBrk="0" hangingPunct="0">
              <a:spcBef>
                <a:spcPts val="600"/>
              </a:spcBef>
              <a:defRPr/>
            </a:pPr>
            <a:r>
              <a:rPr lang="uk-UA" sz="2800" b="1" dirty="0" smtClean="0">
                <a:solidFill>
                  <a:srgbClr val="C00000"/>
                </a:solidFill>
              </a:rPr>
              <a:t>ПРИЙНЯТНІСТЬ ГОЛОВНИХ БЕНЕФІЦІАРІВ/ БЕНЕФІЦІАРІВ</a:t>
            </a:r>
            <a:r>
              <a:rPr lang="pl-PL" sz="2800" b="1" dirty="0" smtClean="0">
                <a:solidFill>
                  <a:srgbClr val="C00000"/>
                </a:solidFill>
              </a:rPr>
              <a:t> </a:t>
            </a:r>
            <a:endParaRPr lang="pl-PL" sz="2800" b="1" dirty="0">
              <a:solidFill>
                <a:srgbClr val="C00000"/>
              </a:solidFill>
            </a:endParaRPr>
          </a:p>
        </p:txBody>
      </p:sp>
    </p:spTree>
    <p:extLst>
      <p:ext uri="{BB962C8B-B14F-4D97-AF65-F5344CB8AC3E}">
        <p14:creationId xmlns:p14="http://schemas.microsoft.com/office/powerpoint/2010/main" val="37847321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descr="ppt-2st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Symbol zastępczy zawartości 8"/>
          <p:cNvSpPr txBox="1">
            <a:spLocks/>
          </p:cNvSpPr>
          <p:nvPr/>
        </p:nvSpPr>
        <p:spPr bwMode="auto">
          <a:xfrm>
            <a:off x="136733" y="1686757"/>
            <a:ext cx="8708009" cy="4522727"/>
          </a:xfrm>
          <a:prstGeom prst="rect">
            <a:avLst/>
          </a:prstGeom>
          <a:noFill/>
          <a:ln w="9525">
            <a:noFill/>
            <a:miter lim="800000"/>
            <a:headEnd/>
            <a:tailEnd/>
          </a:ln>
        </p:spPr>
        <p:txBody>
          <a:bodyPr lIns="91420" tIns="45711" rIns="91420" bIns="45711"/>
          <a:lstStyle/>
          <a:p>
            <a:pPr marL="266700" indent="-266700" algn="just">
              <a:spcBef>
                <a:spcPts val="600"/>
              </a:spcBef>
              <a:spcAft>
                <a:spcPts val="600"/>
              </a:spcAft>
              <a:buClr>
                <a:srgbClr val="000000"/>
              </a:buClr>
              <a:buSzPct val="100000"/>
              <a:tabLst>
                <a:tab pos="361950" algn="l"/>
              </a:tabLst>
              <a:defRPr/>
            </a:pPr>
            <a:r>
              <a:rPr lang="uk-UA" sz="2000" dirty="0" smtClean="0">
                <a:solidFill>
                  <a:srgbClr val="002060"/>
                </a:solidFill>
              </a:rPr>
              <a:t>Крмі того, у </a:t>
            </a:r>
            <a:r>
              <a:rPr lang="uk-UA" sz="2000" u="sng" dirty="0" smtClean="0">
                <a:solidFill>
                  <a:srgbClr val="002060"/>
                </a:solidFill>
              </a:rPr>
              <a:t>всіх </a:t>
            </a:r>
            <a:r>
              <a:rPr lang="uk-UA" sz="2000" dirty="0" smtClean="0">
                <a:solidFill>
                  <a:srgbClr val="002060"/>
                </a:solidFill>
              </a:rPr>
              <a:t>випадках,  головний бенефіціар/бенефіціар повинен</a:t>
            </a:r>
            <a:r>
              <a:rPr lang="pl-PL" sz="2000" dirty="0" smtClean="0">
                <a:solidFill>
                  <a:srgbClr val="002060"/>
                </a:solidFill>
              </a:rPr>
              <a:t>:</a:t>
            </a:r>
          </a:p>
          <a:p>
            <a:pPr marL="266700" indent="-266700" algn="just">
              <a:spcBef>
                <a:spcPts val="600"/>
              </a:spcBef>
              <a:spcAft>
                <a:spcPts val="600"/>
              </a:spcAft>
              <a:buClr>
                <a:srgbClr val="000000"/>
              </a:buClr>
              <a:buSzPct val="100000"/>
              <a:buFont typeface="Wingdings" pitchFamily="2" charset="2"/>
              <a:buChar char="§"/>
              <a:tabLst>
                <a:tab pos="361950" algn="l"/>
              </a:tabLst>
              <a:defRPr/>
            </a:pPr>
            <a:r>
              <a:rPr lang="uk-UA" sz="2000" dirty="0" smtClean="0">
                <a:solidFill>
                  <a:srgbClr val="002060"/>
                </a:solidFill>
              </a:rPr>
              <a:t>Не підпадати під жодну із ситуацій виключення, вказаних у Статті </a:t>
            </a:r>
            <a:r>
              <a:rPr lang="en-US" sz="2000" dirty="0" smtClean="0">
                <a:solidFill>
                  <a:srgbClr val="002060"/>
                </a:solidFill>
              </a:rPr>
              <a:t>106(1) </a:t>
            </a:r>
            <a:r>
              <a:rPr lang="uk-UA" sz="2000" dirty="0" smtClean="0">
                <a:solidFill>
                  <a:srgbClr val="002060"/>
                </a:solidFill>
              </a:rPr>
              <a:t>та Статті</a:t>
            </a:r>
            <a:r>
              <a:rPr lang="en-US" sz="2000" dirty="0" smtClean="0">
                <a:solidFill>
                  <a:srgbClr val="002060"/>
                </a:solidFill>
              </a:rPr>
              <a:t> 107 of </a:t>
            </a:r>
            <a:r>
              <a:rPr lang="uk-UA" sz="2000" dirty="0" smtClean="0">
                <a:solidFill>
                  <a:srgbClr val="002060"/>
                </a:solidFill>
              </a:rPr>
              <a:t>Регламенту (ЄС,</a:t>
            </a:r>
            <a:r>
              <a:rPr lang="en-US" sz="2000" dirty="0" smtClean="0">
                <a:solidFill>
                  <a:srgbClr val="002060"/>
                </a:solidFill>
              </a:rPr>
              <a:t> </a:t>
            </a:r>
            <a:r>
              <a:rPr lang="en-US" sz="2000" dirty="0" err="1" smtClean="0">
                <a:solidFill>
                  <a:srgbClr val="002060"/>
                </a:solidFill>
              </a:rPr>
              <a:t>Euratom</a:t>
            </a:r>
            <a:r>
              <a:rPr lang="en-US" sz="2000" dirty="0" smtClean="0">
                <a:solidFill>
                  <a:srgbClr val="002060"/>
                </a:solidFill>
              </a:rPr>
              <a:t>) No 966/2012</a:t>
            </a:r>
            <a:r>
              <a:rPr lang="uk-UA" sz="2000" dirty="0" smtClean="0">
                <a:solidFill>
                  <a:srgbClr val="002060"/>
                </a:solidFill>
              </a:rPr>
              <a:t>, </a:t>
            </a:r>
          </a:p>
          <a:p>
            <a:pPr marL="266700" indent="-266700" algn="just">
              <a:spcBef>
                <a:spcPts val="600"/>
              </a:spcBef>
              <a:spcAft>
                <a:spcPts val="600"/>
              </a:spcAft>
              <a:buClr>
                <a:srgbClr val="000000"/>
              </a:buClr>
              <a:buSzPct val="100000"/>
              <a:tabLst>
                <a:tab pos="361950" algn="l"/>
              </a:tabLst>
              <a:defRPr/>
            </a:pPr>
            <a:r>
              <a:rPr lang="uk-UA" sz="2000" i="1" dirty="0" smtClean="0">
                <a:solidFill>
                  <a:srgbClr val="002060"/>
                </a:solidFill>
              </a:rPr>
              <a:t>а також</a:t>
            </a:r>
          </a:p>
          <a:p>
            <a:pPr marL="266700" indent="-266700" algn="just">
              <a:spcBef>
                <a:spcPts val="600"/>
              </a:spcBef>
              <a:spcAft>
                <a:spcPts val="600"/>
              </a:spcAft>
              <a:buClr>
                <a:srgbClr val="000000"/>
              </a:buClr>
              <a:buSzPct val="100000"/>
              <a:buFont typeface="Wingdings" pitchFamily="2" charset="2"/>
              <a:buChar char="§"/>
              <a:tabLst>
                <a:tab pos="361950" algn="l"/>
              </a:tabLst>
              <a:defRPr/>
            </a:pPr>
            <a:r>
              <a:rPr lang="uk-UA" sz="2000" dirty="0" smtClean="0">
                <a:solidFill>
                  <a:srgbClr val="002060"/>
                </a:solidFill>
              </a:rPr>
              <a:t>мати національність однієї з країн-учасниць або бути юридичною особою, що фактично заснована (зареєстрована) на території Програми або бути міжнародною організацією</a:t>
            </a:r>
            <a:endParaRPr lang="pl-PL" sz="2000" dirty="0" smtClean="0">
              <a:solidFill>
                <a:srgbClr val="002060"/>
              </a:solidFill>
            </a:endParaRPr>
          </a:p>
          <a:p>
            <a:pPr>
              <a:buFont typeface="Wingdings" pitchFamily="2" charset="2"/>
              <a:buChar char="§"/>
            </a:pPr>
            <a:endParaRPr lang="en-GB" sz="2000" dirty="0" smtClean="0">
              <a:solidFill>
                <a:srgbClr val="002060"/>
              </a:solidFill>
            </a:endParaRPr>
          </a:p>
        </p:txBody>
      </p:sp>
      <p:sp>
        <p:nvSpPr>
          <p:cNvPr id="8" name="Prostokąt 7"/>
          <p:cNvSpPr/>
          <p:nvPr/>
        </p:nvSpPr>
        <p:spPr>
          <a:xfrm>
            <a:off x="136733" y="974221"/>
            <a:ext cx="9007267" cy="523220"/>
          </a:xfrm>
          <a:prstGeom prst="rect">
            <a:avLst/>
          </a:prstGeom>
        </p:spPr>
        <p:txBody>
          <a:bodyPr wrap="square">
            <a:spAutoFit/>
          </a:bodyPr>
          <a:lstStyle/>
          <a:p>
            <a:pPr algn="just" eaLnBrk="0" hangingPunct="0">
              <a:spcBef>
                <a:spcPts val="600"/>
              </a:spcBef>
              <a:defRPr/>
            </a:pPr>
            <a:r>
              <a:rPr lang="uk-UA" sz="2800" b="1" dirty="0" smtClean="0">
                <a:solidFill>
                  <a:srgbClr val="C00000"/>
                </a:solidFill>
              </a:rPr>
              <a:t>ПРИЙНЯТНІСТЬ ГОЛОВНИХ БЕНЕФІЦІАРІВ/ БЕНЕФІЦІАРІВ</a:t>
            </a:r>
            <a:r>
              <a:rPr lang="pl-PL" sz="2800" b="1" dirty="0" smtClean="0">
                <a:solidFill>
                  <a:srgbClr val="C00000"/>
                </a:solidFill>
              </a:rPr>
              <a:t> </a:t>
            </a:r>
            <a:endParaRPr lang="pl-PL" sz="2800" b="1" dirty="0">
              <a:solidFill>
                <a:srgbClr val="C00000"/>
              </a:solidFill>
            </a:endParaRPr>
          </a:p>
        </p:txBody>
      </p:sp>
    </p:spTree>
    <p:extLst>
      <p:ext uri="{BB962C8B-B14F-4D97-AF65-F5344CB8AC3E}">
        <p14:creationId xmlns:p14="http://schemas.microsoft.com/office/powerpoint/2010/main" val="37847321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descr="ppt-2st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Symbol zastępczy zawartości 8"/>
          <p:cNvSpPr txBox="1">
            <a:spLocks/>
          </p:cNvSpPr>
          <p:nvPr/>
        </p:nvSpPr>
        <p:spPr bwMode="auto">
          <a:xfrm>
            <a:off x="300362" y="1497441"/>
            <a:ext cx="8526003" cy="4522727"/>
          </a:xfrm>
          <a:prstGeom prst="rect">
            <a:avLst/>
          </a:prstGeom>
          <a:noFill/>
          <a:ln w="9525">
            <a:noFill/>
            <a:miter lim="800000"/>
            <a:headEnd/>
            <a:tailEnd/>
          </a:ln>
        </p:spPr>
        <p:txBody>
          <a:bodyPr lIns="91420" tIns="45711" rIns="91420" bIns="45711"/>
          <a:lstStyle/>
          <a:p>
            <a:pPr marL="266700" indent="-266700">
              <a:spcBef>
                <a:spcPts val="600"/>
              </a:spcBef>
              <a:spcAft>
                <a:spcPts val="600"/>
              </a:spcAft>
              <a:buClr>
                <a:srgbClr val="000000"/>
              </a:buClr>
              <a:buSzPct val="100000"/>
              <a:defRPr/>
            </a:pPr>
            <a:r>
              <a:rPr lang="uk-UA" sz="2000" dirty="0" smtClean="0">
                <a:solidFill>
                  <a:srgbClr val="002060"/>
                </a:solidFill>
              </a:rPr>
              <a:t>  </a:t>
            </a:r>
            <a:r>
              <a:rPr lang="uk-UA" sz="2400" dirty="0" smtClean="0">
                <a:solidFill>
                  <a:srgbClr val="002060"/>
                </a:solidFill>
              </a:rPr>
              <a:t>Вимоги до бенефіціарів, зараєстрованих поза територією програми :</a:t>
            </a:r>
          </a:p>
          <a:p>
            <a:pPr marL="266700" indent="-266700">
              <a:spcBef>
                <a:spcPts val="600"/>
              </a:spcBef>
              <a:spcAft>
                <a:spcPts val="600"/>
              </a:spcAft>
              <a:buClr>
                <a:srgbClr val="000000"/>
              </a:buClr>
              <a:buSzPct val="100000"/>
              <a:buFont typeface="Arial" charset="0"/>
              <a:buChar char="•"/>
              <a:defRPr/>
            </a:pPr>
            <a:r>
              <a:rPr lang="uk-UA" sz="2400" dirty="0" smtClean="0">
                <a:solidFill>
                  <a:srgbClr val="002060"/>
                </a:solidFill>
              </a:rPr>
              <a:t>Зареєстровані в Польщі, Білорусі або Україні;</a:t>
            </a:r>
          </a:p>
          <a:p>
            <a:pPr marL="266700" indent="-266700">
              <a:spcBef>
                <a:spcPts val="600"/>
              </a:spcBef>
              <a:spcAft>
                <a:spcPts val="600"/>
              </a:spcAft>
              <a:buClr>
                <a:srgbClr val="000000"/>
              </a:buClr>
              <a:buSzPct val="100000"/>
              <a:buFont typeface="Arial" charset="0"/>
              <a:buChar char="•"/>
              <a:defRPr/>
            </a:pPr>
            <a:r>
              <a:rPr lang="uk-UA" sz="2400" dirty="0" smtClean="0">
                <a:solidFill>
                  <a:srgbClr val="002060"/>
                </a:solidFill>
              </a:rPr>
              <a:t>Їхня  участь у проекті є необхідною з огляду на характер і цілі проекту та для ефективної реалізації проекту</a:t>
            </a:r>
          </a:p>
          <a:p>
            <a:pPr marL="266700" indent="-266700">
              <a:spcBef>
                <a:spcPts val="600"/>
              </a:spcBef>
              <a:spcAft>
                <a:spcPts val="600"/>
              </a:spcAft>
              <a:buClr>
                <a:srgbClr val="000000"/>
              </a:buClr>
              <a:buSzPct val="100000"/>
              <a:buFont typeface="Arial" charset="0"/>
              <a:buChar char="•"/>
              <a:defRPr/>
            </a:pPr>
            <a:r>
              <a:rPr lang="uk-UA" sz="2400" dirty="0" smtClean="0">
                <a:solidFill>
                  <a:srgbClr val="002060"/>
                </a:solidFill>
              </a:rPr>
              <a:t>Загальна сума витрат таких бенефіціарів не перевищує 20% бюджету проекту</a:t>
            </a:r>
          </a:p>
          <a:p>
            <a:pPr marL="266700" indent="-266700">
              <a:spcBef>
                <a:spcPts val="600"/>
              </a:spcBef>
              <a:spcAft>
                <a:spcPts val="600"/>
              </a:spcAft>
              <a:buClr>
                <a:srgbClr val="000000"/>
              </a:buClr>
              <a:buSzPct val="100000"/>
              <a:buFont typeface="Arial" charset="0"/>
              <a:buChar char="•"/>
              <a:defRPr/>
            </a:pPr>
            <a:endParaRPr lang="uk-UA" sz="1200" dirty="0" smtClean="0">
              <a:solidFill>
                <a:srgbClr val="002060"/>
              </a:solidFill>
            </a:endParaRPr>
          </a:p>
          <a:p>
            <a:pPr marL="893763" indent="-893763">
              <a:spcBef>
                <a:spcPts val="600"/>
              </a:spcBef>
              <a:spcAft>
                <a:spcPts val="600"/>
              </a:spcAft>
              <a:buClr>
                <a:srgbClr val="000000"/>
              </a:buClr>
              <a:buSzPct val="100000"/>
              <a:defRPr/>
            </a:pPr>
            <a:r>
              <a:rPr lang="uk-UA" sz="2400" i="1" dirty="0" smtClean="0">
                <a:solidFill>
                  <a:srgbClr val="002060"/>
                </a:solidFill>
              </a:rPr>
              <a:t>Увага</a:t>
            </a:r>
            <a:r>
              <a:rPr lang="uk-UA" sz="2400" dirty="0" smtClean="0">
                <a:solidFill>
                  <a:srgbClr val="002060"/>
                </a:solidFill>
              </a:rPr>
              <a:t>:  Заходи поза територією Програми не можуть мати інвестиційного або інфраструктурного характеру</a:t>
            </a:r>
          </a:p>
          <a:p>
            <a:endParaRPr lang="en-GB" sz="2000" dirty="0" smtClean="0">
              <a:solidFill>
                <a:srgbClr val="002060"/>
              </a:solidFill>
            </a:endParaRPr>
          </a:p>
        </p:txBody>
      </p:sp>
      <p:sp>
        <p:nvSpPr>
          <p:cNvPr id="8" name="Prostokąt 7"/>
          <p:cNvSpPr/>
          <p:nvPr/>
        </p:nvSpPr>
        <p:spPr>
          <a:xfrm>
            <a:off x="136733" y="974221"/>
            <a:ext cx="9007267" cy="523220"/>
          </a:xfrm>
          <a:prstGeom prst="rect">
            <a:avLst/>
          </a:prstGeom>
        </p:spPr>
        <p:txBody>
          <a:bodyPr wrap="square">
            <a:spAutoFit/>
          </a:bodyPr>
          <a:lstStyle/>
          <a:p>
            <a:pPr algn="just" eaLnBrk="0" hangingPunct="0">
              <a:spcBef>
                <a:spcPts val="600"/>
              </a:spcBef>
              <a:defRPr/>
            </a:pPr>
            <a:r>
              <a:rPr lang="uk-UA" sz="2800" b="1" dirty="0" smtClean="0">
                <a:solidFill>
                  <a:srgbClr val="C00000"/>
                </a:solidFill>
              </a:rPr>
              <a:t>ПРИЙНЯТНІСТЬ ГОЛОВНИХ БЕНЕФІЦІАРІВ/ БЕНЕФІЦІАРІВ</a:t>
            </a:r>
            <a:r>
              <a:rPr lang="pl-PL" sz="2800" b="1" dirty="0" smtClean="0">
                <a:solidFill>
                  <a:srgbClr val="C00000"/>
                </a:solidFill>
              </a:rPr>
              <a:t> </a:t>
            </a:r>
            <a:endParaRPr lang="pl-PL" sz="2800" b="1" dirty="0">
              <a:solidFill>
                <a:srgbClr val="C00000"/>
              </a:solidFill>
            </a:endParaRPr>
          </a:p>
        </p:txBody>
      </p:sp>
    </p:spTree>
    <p:extLst>
      <p:ext uri="{BB962C8B-B14F-4D97-AF65-F5344CB8AC3E}">
        <p14:creationId xmlns:p14="http://schemas.microsoft.com/office/powerpoint/2010/main" val="37847321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descr="ppt-2st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Prostokąt 2"/>
          <p:cNvSpPr/>
          <p:nvPr/>
        </p:nvSpPr>
        <p:spPr>
          <a:xfrm>
            <a:off x="0" y="968080"/>
            <a:ext cx="9426633" cy="461665"/>
          </a:xfrm>
          <a:prstGeom prst="rect">
            <a:avLst/>
          </a:prstGeom>
        </p:spPr>
        <p:txBody>
          <a:bodyPr wrap="square">
            <a:spAutoFit/>
          </a:bodyPr>
          <a:lstStyle/>
          <a:p>
            <a:pPr eaLnBrk="0" hangingPunct="0">
              <a:spcBef>
                <a:spcPts val="600"/>
              </a:spcBef>
              <a:defRPr/>
            </a:pPr>
            <a:r>
              <a:rPr lang="uk-UA" sz="2400" b="1" dirty="0" smtClean="0">
                <a:solidFill>
                  <a:srgbClr val="C00000"/>
                </a:solidFill>
              </a:rPr>
              <a:t>ПРИКЛАДИ ПОТЕНЦІЙНИХ ГОЛОВНИХ БЕНЕФІЦІАРІВ /БЕНЕФІЦІАРІВ</a:t>
            </a:r>
            <a:r>
              <a:rPr lang="pl-PL" sz="2400" b="1" dirty="0" smtClean="0">
                <a:solidFill>
                  <a:srgbClr val="C00000"/>
                </a:solidFill>
              </a:rPr>
              <a:t>: </a:t>
            </a:r>
            <a:endParaRPr lang="pl-PL" sz="2400" b="1" dirty="0">
              <a:solidFill>
                <a:srgbClr val="C00000"/>
              </a:solidFill>
            </a:endParaRPr>
          </a:p>
        </p:txBody>
      </p:sp>
      <p:sp>
        <p:nvSpPr>
          <p:cNvPr id="5" name="Symbol zastępczy zawartości 8"/>
          <p:cNvSpPr txBox="1">
            <a:spLocks/>
          </p:cNvSpPr>
          <p:nvPr/>
        </p:nvSpPr>
        <p:spPr bwMode="auto">
          <a:xfrm>
            <a:off x="323850" y="1525648"/>
            <a:ext cx="8675688" cy="5091283"/>
          </a:xfrm>
          <a:prstGeom prst="rect">
            <a:avLst/>
          </a:prstGeom>
          <a:noFill/>
          <a:ln w="9525">
            <a:noFill/>
            <a:miter lim="800000"/>
            <a:headEnd/>
            <a:tailEnd/>
          </a:ln>
        </p:spPr>
        <p:txBody>
          <a:bodyPr lIns="91420" tIns="45711" rIns="91420" bIns="45711"/>
          <a:lstStyle/>
          <a:p>
            <a:pPr>
              <a:buFont typeface="Wingdings" pitchFamily="2" charset="2"/>
              <a:buChar char="ü"/>
            </a:pPr>
            <a:r>
              <a:rPr lang="ru-RU" dirty="0" smtClean="0">
                <a:solidFill>
                  <a:srgbClr val="002060"/>
                </a:solidFill>
              </a:rPr>
              <a:t>регіональні та місцеві органи влади, організації, що надають послуги за дорученням цих органів, інші юридичні особи за участю цих органів влади, або які діють від їхнього імені; </a:t>
            </a:r>
          </a:p>
          <a:p>
            <a:pPr>
              <a:buFont typeface="Wingdings" pitchFamily="2" charset="2"/>
              <a:buChar char="ü"/>
            </a:pPr>
            <a:r>
              <a:rPr lang="ru-RU" dirty="0" smtClean="0">
                <a:solidFill>
                  <a:srgbClr val="002060"/>
                </a:solidFill>
              </a:rPr>
              <a:t>центральні органи, що діють від імені регіональних та місцевих представництв, які відповідають за виконання суспільних завдань на регіональному/місцевому рівнях; </a:t>
            </a:r>
          </a:p>
          <a:p>
            <a:pPr>
              <a:buFont typeface="Wingdings" pitchFamily="2" charset="2"/>
              <a:buChar char="ü"/>
            </a:pPr>
            <a:r>
              <a:rPr lang="ru-RU" dirty="0" smtClean="0">
                <a:solidFill>
                  <a:srgbClr val="002060"/>
                </a:solidFill>
              </a:rPr>
              <a:t>регіональні та місцеві представництва центрального уряду, відповідальні за виконання суспільних завдань на регіональному/місцевому рівнях; </a:t>
            </a:r>
          </a:p>
          <a:p>
            <a:pPr>
              <a:buFont typeface="Wingdings" pitchFamily="2" charset="2"/>
              <a:buChar char="ü"/>
            </a:pPr>
            <a:r>
              <a:rPr lang="ru-RU" dirty="0" smtClean="0">
                <a:solidFill>
                  <a:srgbClr val="002060"/>
                </a:solidFill>
              </a:rPr>
              <a:t>державні організації/установи; </a:t>
            </a:r>
          </a:p>
          <a:p>
            <a:pPr>
              <a:buFont typeface="Wingdings" pitchFamily="2" charset="2"/>
              <a:buChar char="ü"/>
            </a:pPr>
            <a:r>
              <a:rPr lang="ru-RU" dirty="0" smtClean="0">
                <a:solidFill>
                  <a:srgbClr val="002060"/>
                </a:solidFill>
              </a:rPr>
              <a:t>державні установи, відповідальні за охорону навколишнього середовища, управління природоохоронних територій, природних парків і місцеві управління лісового господарства </a:t>
            </a:r>
          </a:p>
          <a:p>
            <a:pPr>
              <a:buFont typeface="Wingdings" pitchFamily="2" charset="2"/>
              <a:buChar char="ü"/>
            </a:pPr>
            <a:r>
              <a:rPr lang="ru-RU" dirty="0" smtClean="0">
                <a:solidFill>
                  <a:srgbClr val="002060"/>
                </a:solidFill>
              </a:rPr>
              <a:t>державні освітні установи (державні школи, державні університети та інші установи/заклади); </a:t>
            </a:r>
          </a:p>
          <a:p>
            <a:pPr>
              <a:buFont typeface="Wingdings" pitchFamily="2" charset="2"/>
              <a:buChar char="ü"/>
            </a:pPr>
            <a:r>
              <a:rPr lang="ru-RU" dirty="0" smtClean="0">
                <a:solidFill>
                  <a:srgbClr val="002060"/>
                </a:solidFill>
              </a:rPr>
              <a:t>неурядові організації та некомерційні організації, такі як Єврорегіони, організації підтримки бізнесу, торгово-промислові палати, організації сприяння розвитку туризму, освітні/навчальні та науково-дослідні інститути, асоціації, фонди, парафії та інші організації </a:t>
            </a:r>
          </a:p>
          <a:p>
            <a:pPr marL="180975" indent="-180975">
              <a:spcAft>
                <a:spcPts val="600"/>
              </a:spcAft>
              <a:buFont typeface="Wingdings" pitchFamily="2" charset="2"/>
              <a:buChar char="ü"/>
            </a:pPr>
            <a:endParaRPr lang="uk-UA" dirty="0" smtClean="0">
              <a:solidFill>
                <a:srgbClr val="002060"/>
              </a:solidFill>
            </a:endParaRPr>
          </a:p>
        </p:txBody>
      </p:sp>
    </p:spTree>
    <p:extLst>
      <p:ext uri="{BB962C8B-B14F-4D97-AF65-F5344CB8AC3E}">
        <p14:creationId xmlns:p14="http://schemas.microsoft.com/office/powerpoint/2010/main" val="37847321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descr="ppt-2st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Prostokąt 2"/>
          <p:cNvSpPr/>
          <p:nvPr/>
        </p:nvSpPr>
        <p:spPr>
          <a:xfrm>
            <a:off x="323850" y="1125538"/>
            <a:ext cx="8496622" cy="523220"/>
          </a:xfrm>
          <a:prstGeom prst="rect">
            <a:avLst/>
          </a:prstGeom>
        </p:spPr>
        <p:txBody>
          <a:bodyPr wrap="square">
            <a:spAutoFit/>
          </a:bodyPr>
          <a:lstStyle/>
          <a:p>
            <a:pPr algn="just" eaLnBrk="0" hangingPunct="0">
              <a:spcBef>
                <a:spcPts val="600"/>
              </a:spcBef>
              <a:defRPr/>
            </a:pPr>
            <a:r>
              <a:rPr lang="uk-UA" sz="2800" b="1" dirty="0" smtClean="0">
                <a:solidFill>
                  <a:srgbClr val="C00000"/>
                </a:solidFill>
              </a:rPr>
              <a:t>ПРИЙНЯТНІ ПРОЕКТИ</a:t>
            </a:r>
            <a:endParaRPr lang="en-US" sz="2800" b="1" dirty="0">
              <a:solidFill>
                <a:srgbClr val="C00000"/>
              </a:solidFill>
            </a:endParaRPr>
          </a:p>
        </p:txBody>
      </p:sp>
      <p:sp>
        <p:nvSpPr>
          <p:cNvPr id="5" name="Symbol zastępczy zawartości 8"/>
          <p:cNvSpPr txBox="1">
            <a:spLocks/>
          </p:cNvSpPr>
          <p:nvPr/>
        </p:nvSpPr>
        <p:spPr bwMode="auto">
          <a:xfrm>
            <a:off x="185627" y="1956391"/>
            <a:ext cx="8496622" cy="4114800"/>
          </a:xfrm>
          <a:prstGeom prst="rect">
            <a:avLst/>
          </a:prstGeom>
          <a:noFill/>
          <a:ln w="9525">
            <a:noFill/>
            <a:miter lim="800000"/>
            <a:headEnd/>
            <a:tailEnd/>
          </a:ln>
        </p:spPr>
        <p:txBody>
          <a:bodyPr lIns="91420" tIns="45711" rIns="91420" bIns="45711"/>
          <a:lstStyle/>
          <a:p>
            <a:pPr marL="180975" indent="-180975" algn="just">
              <a:spcAft>
                <a:spcPts val="600"/>
              </a:spcAft>
              <a:buFont typeface="Wingdings" pitchFamily="2" charset="2"/>
              <a:buChar char="ü"/>
            </a:pPr>
            <a:r>
              <a:rPr lang="uk-UA" sz="2400" dirty="0" smtClean="0">
                <a:solidFill>
                  <a:srgbClr val="002060"/>
                </a:solidFill>
              </a:rPr>
              <a:t>Чіткий </a:t>
            </a:r>
            <a:r>
              <a:rPr lang="uk-UA" sz="2400" b="1" dirty="0" smtClean="0">
                <a:solidFill>
                  <a:srgbClr val="002060"/>
                </a:solidFill>
              </a:rPr>
              <a:t>транскордонний</a:t>
            </a:r>
            <a:r>
              <a:rPr lang="uk-UA" sz="2400" dirty="0" smtClean="0">
                <a:solidFill>
                  <a:srgbClr val="002060"/>
                </a:solidFill>
              </a:rPr>
              <a:t> </a:t>
            </a:r>
            <a:r>
              <a:rPr lang="uk-UA" sz="2400" b="1" dirty="0" smtClean="0">
                <a:solidFill>
                  <a:srgbClr val="002060"/>
                </a:solidFill>
              </a:rPr>
              <a:t>вплив </a:t>
            </a:r>
          </a:p>
          <a:p>
            <a:pPr marL="180975" indent="-180975" algn="just">
              <a:spcAft>
                <a:spcPts val="600"/>
              </a:spcAft>
              <a:buFont typeface="Wingdings" pitchFamily="2" charset="2"/>
              <a:buChar char="ü"/>
            </a:pPr>
            <a:r>
              <a:rPr lang="uk-UA" sz="2400" dirty="0" smtClean="0">
                <a:solidFill>
                  <a:srgbClr val="002060"/>
                </a:solidFill>
              </a:rPr>
              <a:t>Реалізація на Програмній </a:t>
            </a:r>
            <a:r>
              <a:rPr lang="uk-UA" sz="2400" b="1" dirty="0" smtClean="0">
                <a:solidFill>
                  <a:srgbClr val="002060"/>
                </a:solidFill>
              </a:rPr>
              <a:t>території</a:t>
            </a:r>
            <a:r>
              <a:rPr lang="pl-PL" sz="2400" dirty="0" smtClean="0">
                <a:solidFill>
                  <a:srgbClr val="002060"/>
                </a:solidFill>
              </a:rPr>
              <a:t> (</a:t>
            </a:r>
            <a:r>
              <a:rPr lang="uk-UA" sz="2400" dirty="0" smtClean="0">
                <a:solidFill>
                  <a:srgbClr val="002060"/>
                </a:solidFill>
              </a:rPr>
              <a:t>з деякими винятками</a:t>
            </a:r>
            <a:r>
              <a:rPr lang="pl-PL" sz="2400" dirty="0" smtClean="0">
                <a:solidFill>
                  <a:srgbClr val="002060"/>
                </a:solidFill>
              </a:rPr>
              <a:t>)</a:t>
            </a:r>
            <a:endParaRPr lang="uk-UA" sz="2400" dirty="0" smtClean="0">
              <a:solidFill>
                <a:srgbClr val="002060"/>
              </a:solidFill>
            </a:endParaRPr>
          </a:p>
          <a:p>
            <a:pPr marL="180975" indent="-180975" algn="just">
              <a:spcAft>
                <a:spcPts val="600"/>
              </a:spcAft>
              <a:buFont typeface="Wingdings" pitchFamily="2" charset="2"/>
              <a:buChar char="ü"/>
            </a:pPr>
            <a:r>
              <a:rPr lang="uk-UA" sz="2400" dirty="0" smtClean="0">
                <a:solidFill>
                  <a:srgbClr val="002060"/>
                </a:solidFill>
              </a:rPr>
              <a:t>Реалізація по </a:t>
            </a:r>
            <a:r>
              <a:rPr lang="uk-UA" sz="2400" b="1" dirty="0" smtClean="0">
                <a:solidFill>
                  <a:srgbClr val="002060"/>
                </a:solidFill>
              </a:rPr>
              <a:t>обидві сторони кордону </a:t>
            </a:r>
            <a:endParaRPr lang="pl-PL" sz="2400" b="1" dirty="0">
              <a:solidFill>
                <a:srgbClr val="002060"/>
              </a:solidFill>
            </a:endParaRPr>
          </a:p>
          <a:p>
            <a:pPr marL="180975" indent="-180975" algn="just">
              <a:buFont typeface="Wingdings" pitchFamily="2" charset="2"/>
              <a:buChar char="ü"/>
            </a:pPr>
            <a:r>
              <a:rPr lang="uk-UA" sz="2400" dirty="0" smtClean="0">
                <a:solidFill>
                  <a:srgbClr val="002060"/>
                </a:solidFill>
              </a:rPr>
              <a:t> Вклад у виконання принаймні 1 </a:t>
            </a:r>
            <a:r>
              <a:rPr lang="uk-UA" sz="2400" b="1" dirty="0" smtClean="0">
                <a:solidFill>
                  <a:srgbClr val="002060"/>
                </a:solidFill>
              </a:rPr>
              <a:t>показника продукту </a:t>
            </a:r>
            <a:r>
              <a:rPr lang="uk-UA" sz="2400" dirty="0" smtClean="0">
                <a:solidFill>
                  <a:srgbClr val="002060"/>
                </a:solidFill>
              </a:rPr>
              <a:t>та </a:t>
            </a:r>
            <a:br>
              <a:rPr lang="uk-UA" sz="2400" dirty="0" smtClean="0">
                <a:solidFill>
                  <a:srgbClr val="002060"/>
                </a:solidFill>
              </a:rPr>
            </a:br>
            <a:r>
              <a:rPr lang="uk-UA" sz="2400" dirty="0" smtClean="0">
                <a:solidFill>
                  <a:srgbClr val="002060"/>
                </a:solidFill>
              </a:rPr>
              <a:t>1 </a:t>
            </a:r>
            <a:r>
              <a:rPr lang="uk-UA" sz="2400" b="1" dirty="0" smtClean="0">
                <a:solidFill>
                  <a:srgbClr val="002060"/>
                </a:solidFill>
              </a:rPr>
              <a:t>показника результату </a:t>
            </a:r>
            <a:r>
              <a:rPr lang="uk-UA" sz="2400" dirty="0" smtClean="0">
                <a:solidFill>
                  <a:srgbClr val="002060"/>
                </a:solidFill>
              </a:rPr>
              <a:t>Програми</a:t>
            </a:r>
          </a:p>
          <a:p>
            <a:pPr marL="180975" indent="-180975" algn="just">
              <a:buFont typeface="Wingdings" pitchFamily="2" charset="2"/>
              <a:buChar char="ü"/>
            </a:pPr>
            <a:r>
              <a:rPr lang="uk-UA" sz="2400" dirty="0" smtClean="0">
                <a:solidFill>
                  <a:srgbClr val="002060"/>
                </a:solidFill>
              </a:rPr>
              <a:t>Зінтегрований проект   -  виконання 3 з 4 умов: </a:t>
            </a:r>
          </a:p>
          <a:p>
            <a:pPr marL="265113" algn="just"/>
            <a:r>
              <a:rPr lang="uk-UA" sz="2400" dirty="0" smtClean="0">
                <a:solidFill>
                  <a:srgbClr val="002060"/>
                </a:solidFill>
              </a:rPr>
              <a:t>обов</a:t>
            </a:r>
            <a:r>
              <a:rPr lang="pl-PL" sz="2400" dirty="0" smtClean="0">
                <a:solidFill>
                  <a:srgbClr val="002060"/>
                </a:solidFill>
              </a:rPr>
              <a:t>’</a:t>
            </a:r>
            <a:r>
              <a:rPr lang="uk-UA" sz="2400" dirty="0" smtClean="0">
                <a:solidFill>
                  <a:srgbClr val="002060"/>
                </a:solidFill>
              </a:rPr>
              <a:t>язково  -  </a:t>
            </a:r>
            <a:r>
              <a:rPr lang="uk-UA" sz="2400" b="1" dirty="0" smtClean="0">
                <a:solidFill>
                  <a:srgbClr val="002060"/>
                </a:solidFill>
              </a:rPr>
              <a:t>спільна підготовка </a:t>
            </a:r>
            <a:r>
              <a:rPr lang="uk-UA" sz="2400" dirty="0" smtClean="0">
                <a:solidFill>
                  <a:srgbClr val="002060"/>
                </a:solidFill>
              </a:rPr>
              <a:t>та </a:t>
            </a:r>
            <a:r>
              <a:rPr lang="uk-UA" sz="2400" b="1" dirty="0" smtClean="0">
                <a:solidFill>
                  <a:srgbClr val="002060"/>
                </a:solidFill>
              </a:rPr>
              <a:t>реалізація проекту</a:t>
            </a:r>
            <a:r>
              <a:rPr lang="uk-UA" sz="2400" dirty="0" smtClean="0">
                <a:solidFill>
                  <a:srgbClr val="002060"/>
                </a:solidFill>
              </a:rPr>
              <a:t>, </a:t>
            </a:r>
          </a:p>
          <a:p>
            <a:pPr marL="265113" algn="just"/>
            <a:r>
              <a:rPr lang="uk-UA" sz="2400" dirty="0" smtClean="0">
                <a:solidFill>
                  <a:srgbClr val="002060"/>
                </a:solidFill>
              </a:rPr>
              <a:t>+ 1 на вибір – </a:t>
            </a:r>
            <a:r>
              <a:rPr lang="uk-UA" sz="2400" b="1" dirty="0" smtClean="0">
                <a:solidFill>
                  <a:srgbClr val="002060"/>
                </a:solidFill>
              </a:rPr>
              <a:t>спільний персонал </a:t>
            </a:r>
            <a:r>
              <a:rPr lang="uk-UA" sz="2400" dirty="0" smtClean="0">
                <a:solidFill>
                  <a:srgbClr val="002060"/>
                </a:solidFill>
              </a:rPr>
              <a:t>і/або </a:t>
            </a:r>
            <a:r>
              <a:rPr lang="uk-UA" sz="2400" b="1" dirty="0" smtClean="0">
                <a:solidFill>
                  <a:srgbClr val="002060"/>
                </a:solidFill>
              </a:rPr>
              <a:t>спільне фінансування</a:t>
            </a:r>
            <a:endParaRPr lang="pl-PL" sz="2400" b="1" dirty="0">
              <a:solidFill>
                <a:srgbClr val="002060"/>
              </a:solidFill>
            </a:endParaRPr>
          </a:p>
          <a:p>
            <a:pPr marL="180975" indent="-180975" algn="just">
              <a:buFont typeface="Wingdings" pitchFamily="2" charset="2"/>
              <a:buChar char="ü"/>
            </a:pPr>
            <a:r>
              <a:rPr lang="uk-UA" sz="2400" dirty="0" smtClean="0">
                <a:solidFill>
                  <a:srgbClr val="002060"/>
                </a:solidFill>
              </a:rPr>
              <a:t>Транскордонне партнерство: </a:t>
            </a:r>
            <a:r>
              <a:rPr lang="pl-PL" sz="2400" dirty="0" err="1" smtClean="0">
                <a:solidFill>
                  <a:srgbClr val="002060"/>
                </a:solidFill>
              </a:rPr>
              <a:t>PL-BY</a:t>
            </a:r>
            <a:r>
              <a:rPr lang="uk-UA" sz="2400" dirty="0" smtClean="0">
                <a:solidFill>
                  <a:srgbClr val="002060"/>
                </a:solidFill>
              </a:rPr>
              <a:t> </a:t>
            </a:r>
            <a:r>
              <a:rPr lang="uk-UA" sz="2400" i="1" dirty="0" smtClean="0">
                <a:solidFill>
                  <a:srgbClr val="002060"/>
                </a:solidFill>
              </a:rPr>
              <a:t>або</a:t>
            </a:r>
            <a:r>
              <a:rPr lang="pl-PL" sz="2400" dirty="0" smtClean="0">
                <a:solidFill>
                  <a:srgbClr val="002060"/>
                </a:solidFill>
              </a:rPr>
              <a:t> </a:t>
            </a:r>
            <a:r>
              <a:rPr lang="pl-PL" sz="2400" dirty="0" err="1" smtClean="0">
                <a:solidFill>
                  <a:srgbClr val="002060"/>
                </a:solidFill>
              </a:rPr>
              <a:t>PL-UA</a:t>
            </a:r>
            <a:r>
              <a:rPr lang="pl-PL" sz="2400" dirty="0" smtClean="0">
                <a:solidFill>
                  <a:srgbClr val="002060"/>
                </a:solidFill>
              </a:rPr>
              <a:t> </a:t>
            </a:r>
            <a:r>
              <a:rPr lang="uk-UA" sz="2400" i="1" dirty="0" smtClean="0">
                <a:solidFill>
                  <a:srgbClr val="002060"/>
                </a:solidFill>
              </a:rPr>
              <a:t>або</a:t>
            </a:r>
            <a:r>
              <a:rPr lang="uk-UA" sz="2400" dirty="0" smtClean="0">
                <a:solidFill>
                  <a:srgbClr val="002060"/>
                </a:solidFill>
              </a:rPr>
              <a:t> </a:t>
            </a:r>
            <a:r>
              <a:rPr lang="pl-PL" sz="2400" dirty="0" err="1" smtClean="0">
                <a:solidFill>
                  <a:srgbClr val="002060"/>
                </a:solidFill>
              </a:rPr>
              <a:t>PL-BY-UA</a:t>
            </a:r>
            <a:r>
              <a:rPr lang="uk-UA" sz="2400" dirty="0" smtClean="0">
                <a:solidFill>
                  <a:srgbClr val="002060"/>
                </a:solidFill>
              </a:rPr>
              <a:t> </a:t>
            </a:r>
            <a:endParaRPr lang="en-US" sz="2400" dirty="0">
              <a:solidFill>
                <a:srgbClr val="002060"/>
              </a:solidFill>
            </a:endParaRPr>
          </a:p>
          <a:p>
            <a:pPr marL="361950" indent="-361950" algn="just" eaLnBrk="0" hangingPunct="0">
              <a:spcBef>
                <a:spcPts val="600"/>
              </a:spcBef>
              <a:spcAft>
                <a:spcPts val="600"/>
              </a:spcAft>
              <a:buFont typeface="Wingdings" pitchFamily="2" charset="2"/>
              <a:buChar char="Ø"/>
              <a:defRPr/>
            </a:pPr>
            <a:endParaRPr lang="pl-PL" dirty="0" smtClean="0">
              <a:solidFill>
                <a:srgbClr val="FF0000"/>
              </a:solidFill>
            </a:endParaRPr>
          </a:p>
          <a:p>
            <a:pPr marL="361950" indent="-361950" algn="just" eaLnBrk="0" hangingPunct="0">
              <a:spcBef>
                <a:spcPts val="600"/>
              </a:spcBef>
              <a:buFont typeface="Wingdings" pitchFamily="2" charset="2"/>
              <a:buChar char="Ø"/>
              <a:defRPr/>
            </a:pPr>
            <a:endParaRPr lang="en-GB" dirty="0" smtClean="0">
              <a:solidFill>
                <a:srgbClr val="FF0000"/>
              </a:solidFill>
            </a:endParaRPr>
          </a:p>
          <a:p>
            <a:pPr marL="361950" indent="-361950" algn="just" eaLnBrk="0" hangingPunct="0">
              <a:spcBef>
                <a:spcPts val="600"/>
              </a:spcBef>
              <a:buFont typeface="Wingdings" pitchFamily="2" charset="2"/>
              <a:buChar char="Ø"/>
              <a:defRPr/>
            </a:pPr>
            <a:endParaRPr lang="en-GB" dirty="0" smtClean="0">
              <a:solidFill>
                <a:srgbClr val="FF0000"/>
              </a:solidFill>
            </a:endParaRPr>
          </a:p>
          <a:p>
            <a:pPr marL="623888" indent="-623888" algn="just" eaLnBrk="0" hangingPunct="0">
              <a:spcBef>
                <a:spcPts val="600"/>
              </a:spcBef>
              <a:defRPr/>
            </a:pPr>
            <a:endParaRPr lang="pl-PL" sz="1500" dirty="0">
              <a:latin typeface="+mn-lt"/>
            </a:endParaRPr>
          </a:p>
        </p:txBody>
      </p:sp>
    </p:spTree>
    <p:extLst>
      <p:ext uri="{BB962C8B-B14F-4D97-AF65-F5344CB8AC3E}">
        <p14:creationId xmlns:p14="http://schemas.microsoft.com/office/powerpoint/2010/main" val="1419983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descr="ppt-2st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Symbol zastępczy zawartości 8"/>
          <p:cNvSpPr txBox="1">
            <a:spLocks/>
          </p:cNvSpPr>
          <p:nvPr/>
        </p:nvSpPr>
        <p:spPr bwMode="auto">
          <a:xfrm>
            <a:off x="323850" y="1989138"/>
            <a:ext cx="8388350" cy="3743325"/>
          </a:xfrm>
          <a:prstGeom prst="rect">
            <a:avLst/>
          </a:prstGeom>
          <a:noFill/>
          <a:ln w="9525">
            <a:noFill/>
            <a:miter lim="800000"/>
            <a:headEnd/>
            <a:tailEnd/>
          </a:ln>
        </p:spPr>
        <p:txBody>
          <a:bodyPr lIns="91420" tIns="45711" rIns="91420" bIns="45711"/>
          <a:lstStyle/>
          <a:p>
            <a:pPr marL="361950" indent="-361950" algn="just" eaLnBrk="0" hangingPunct="0">
              <a:spcBef>
                <a:spcPts val="1200"/>
              </a:spcBef>
              <a:spcAft>
                <a:spcPts val="1200"/>
              </a:spcAft>
              <a:defRPr/>
            </a:pPr>
            <a:endParaRPr lang="pl-PL" sz="1500" dirty="0" smtClean="0"/>
          </a:p>
          <a:p>
            <a:pPr marL="539750" indent="-539750" algn="just" eaLnBrk="0" hangingPunct="0">
              <a:spcBef>
                <a:spcPts val="0"/>
              </a:spcBef>
              <a:defRPr/>
            </a:pPr>
            <a:r>
              <a:rPr lang="pl-PL" sz="1500" dirty="0" smtClean="0">
                <a:latin typeface="+mn-lt"/>
              </a:rPr>
              <a:t> </a:t>
            </a:r>
            <a:endParaRPr lang="en-AU" sz="1500" dirty="0" smtClean="0">
              <a:latin typeface="+mn-lt"/>
            </a:endParaRPr>
          </a:p>
        </p:txBody>
      </p:sp>
      <p:sp>
        <p:nvSpPr>
          <p:cNvPr id="5" name="Prostokąt 4"/>
          <p:cNvSpPr/>
          <p:nvPr/>
        </p:nvSpPr>
        <p:spPr>
          <a:xfrm>
            <a:off x="323850" y="1125538"/>
            <a:ext cx="8351838" cy="523220"/>
          </a:xfrm>
          <a:prstGeom prst="rect">
            <a:avLst/>
          </a:prstGeom>
        </p:spPr>
        <p:txBody>
          <a:bodyPr wrap="square">
            <a:spAutoFit/>
          </a:bodyPr>
          <a:lstStyle/>
          <a:p>
            <a:pPr algn="just" eaLnBrk="0" hangingPunct="0">
              <a:spcBef>
                <a:spcPts val="600"/>
              </a:spcBef>
              <a:defRPr/>
            </a:pPr>
            <a:r>
              <a:rPr lang="uk-UA" sz="2800" b="1" dirty="0" smtClean="0">
                <a:solidFill>
                  <a:srgbClr val="C00000"/>
                </a:solidFill>
                <a:cs typeface="Tahoma" pitchFamily="34" charset="0"/>
              </a:rPr>
              <a:t>ТЕРИТОРІЯ ПРОГРАМИ</a:t>
            </a:r>
            <a:endParaRPr lang="en-US" sz="2800" b="1" dirty="0">
              <a:solidFill>
                <a:srgbClr val="C00000"/>
              </a:solidFill>
            </a:endParaRPr>
          </a:p>
        </p:txBody>
      </p:sp>
      <p:pic>
        <p:nvPicPr>
          <p:cNvPr id="6" name="Picture 2"/>
          <p:cNvPicPr>
            <a:picLocks noChangeAspect="1" noChangeArrowheads="1"/>
          </p:cNvPicPr>
          <p:nvPr/>
        </p:nvPicPr>
        <p:blipFill>
          <a:blip r:embed="rId3"/>
          <a:srcRect l="11211" t="1350" r="3380"/>
          <a:stretch>
            <a:fillRect/>
          </a:stretch>
        </p:blipFill>
        <p:spPr bwMode="auto">
          <a:xfrm>
            <a:off x="4068763" y="903288"/>
            <a:ext cx="4537075" cy="5256212"/>
          </a:xfrm>
          <a:prstGeom prst="rect">
            <a:avLst/>
          </a:prstGeom>
          <a:noFill/>
          <a:ln w="9525">
            <a:noFill/>
            <a:miter lim="800000"/>
            <a:headEnd/>
            <a:tailEnd/>
          </a:ln>
        </p:spPr>
      </p:pic>
      <p:sp>
        <p:nvSpPr>
          <p:cNvPr id="9" name="pole tekstowe 8"/>
          <p:cNvSpPr txBox="1"/>
          <p:nvPr/>
        </p:nvSpPr>
        <p:spPr>
          <a:xfrm>
            <a:off x="533353" y="2332844"/>
            <a:ext cx="4321175" cy="2862262"/>
          </a:xfrm>
          <a:prstGeom prst="rect">
            <a:avLst/>
          </a:prstGeom>
          <a:noFill/>
        </p:spPr>
        <p:txBody>
          <a:bodyPr>
            <a:spAutoFit/>
          </a:bodyPr>
          <a:lstStyle/>
          <a:p>
            <a:pPr marL="541338" indent="-541338">
              <a:spcAft>
                <a:spcPts val="1800"/>
              </a:spcAft>
              <a:buFont typeface="Wingdings" pitchFamily="2" charset="2"/>
              <a:buChar char="q"/>
              <a:defRPr/>
            </a:pPr>
            <a:r>
              <a:rPr lang="pl-PL" sz="2400" dirty="0" smtClean="0">
                <a:solidFill>
                  <a:srgbClr val="002060"/>
                </a:solidFill>
              </a:rPr>
              <a:t>21 </a:t>
            </a:r>
            <a:r>
              <a:rPr lang="uk-UA" sz="2400" dirty="0" smtClean="0">
                <a:solidFill>
                  <a:srgbClr val="002060"/>
                </a:solidFill>
              </a:rPr>
              <a:t>млн.мешканців</a:t>
            </a:r>
            <a:endParaRPr lang="pl-PL" sz="2400" dirty="0" smtClean="0">
              <a:solidFill>
                <a:srgbClr val="002060"/>
              </a:solidFill>
            </a:endParaRPr>
          </a:p>
          <a:p>
            <a:pPr marL="541338" indent="-541338">
              <a:spcAft>
                <a:spcPts val="1800"/>
              </a:spcAft>
              <a:buFont typeface="Wingdings" pitchFamily="2" charset="2"/>
              <a:buChar char="q"/>
              <a:defRPr/>
            </a:pPr>
            <a:r>
              <a:rPr lang="pl-PL" sz="2400" dirty="0" smtClean="0">
                <a:solidFill>
                  <a:srgbClr val="002060"/>
                </a:solidFill>
              </a:rPr>
              <a:t>320 000 </a:t>
            </a:r>
            <a:r>
              <a:rPr lang="uk-UA" sz="2400" dirty="0" smtClean="0">
                <a:solidFill>
                  <a:srgbClr val="002060"/>
                </a:solidFill>
              </a:rPr>
              <a:t>км</a:t>
            </a:r>
            <a:r>
              <a:rPr lang="pl-PL" sz="2400" baseline="30000" dirty="0" smtClean="0">
                <a:solidFill>
                  <a:srgbClr val="002060"/>
                </a:solidFill>
              </a:rPr>
              <a:t>2</a:t>
            </a:r>
          </a:p>
          <a:p>
            <a:pPr marL="541338" indent="-541338">
              <a:spcAft>
                <a:spcPts val="1800"/>
              </a:spcAft>
              <a:buFont typeface="Wingdings" pitchFamily="2" charset="2"/>
              <a:buChar char="q"/>
              <a:defRPr/>
            </a:pPr>
            <a:r>
              <a:rPr lang="pl-PL" sz="2400" dirty="0" smtClean="0">
                <a:solidFill>
                  <a:srgbClr val="002060"/>
                </a:solidFill>
              </a:rPr>
              <a:t>PL – 4 </a:t>
            </a:r>
            <a:r>
              <a:rPr lang="uk-UA" sz="2400" dirty="0" smtClean="0">
                <a:solidFill>
                  <a:srgbClr val="002060"/>
                </a:solidFill>
              </a:rPr>
              <a:t>воєводства</a:t>
            </a:r>
            <a:endParaRPr lang="pl-PL" sz="2400" dirty="0" smtClean="0">
              <a:solidFill>
                <a:srgbClr val="002060"/>
              </a:solidFill>
            </a:endParaRPr>
          </a:p>
          <a:p>
            <a:pPr marL="541338" indent="-541338">
              <a:spcAft>
                <a:spcPts val="1800"/>
              </a:spcAft>
              <a:buFont typeface="Wingdings" pitchFamily="2" charset="2"/>
              <a:buChar char="q"/>
              <a:defRPr/>
            </a:pPr>
            <a:r>
              <a:rPr lang="pl-PL" sz="2400" dirty="0" smtClean="0">
                <a:solidFill>
                  <a:srgbClr val="002060"/>
                </a:solidFill>
              </a:rPr>
              <a:t>BY – 4 </a:t>
            </a:r>
            <a:r>
              <a:rPr lang="uk-UA" sz="2400" dirty="0" smtClean="0">
                <a:solidFill>
                  <a:srgbClr val="002060"/>
                </a:solidFill>
              </a:rPr>
              <a:t>області</a:t>
            </a:r>
            <a:endParaRPr lang="pl-PL" sz="2400" dirty="0" smtClean="0">
              <a:solidFill>
                <a:srgbClr val="002060"/>
              </a:solidFill>
            </a:endParaRPr>
          </a:p>
          <a:p>
            <a:pPr marL="541338" indent="-541338">
              <a:spcAft>
                <a:spcPts val="1800"/>
              </a:spcAft>
              <a:buFont typeface="Wingdings" pitchFamily="2" charset="2"/>
              <a:buChar char="q"/>
              <a:defRPr/>
            </a:pPr>
            <a:r>
              <a:rPr lang="pl-PL" sz="2400" dirty="0" smtClean="0">
                <a:solidFill>
                  <a:srgbClr val="002060"/>
                </a:solidFill>
              </a:rPr>
              <a:t>UA – 6 </a:t>
            </a:r>
            <a:r>
              <a:rPr lang="uk-UA" sz="2400" dirty="0" smtClean="0">
                <a:solidFill>
                  <a:srgbClr val="002060"/>
                </a:solidFill>
              </a:rPr>
              <a:t>областей</a:t>
            </a:r>
            <a:endParaRPr lang="pl-PL" sz="2400" dirty="0">
              <a:solidFill>
                <a:srgbClr val="002060"/>
              </a:solidFill>
            </a:endParaRPr>
          </a:p>
        </p:txBody>
      </p:sp>
    </p:spTree>
    <p:extLst>
      <p:ext uri="{BB962C8B-B14F-4D97-AF65-F5344CB8AC3E}">
        <p14:creationId xmlns:p14="http://schemas.microsoft.com/office/powerpoint/2010/main" val="37847321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descr="ppt-2st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Prostokąt 4"/>
          <p:cNvSpPr/>
          <p:nvPr/>
        </p:nvSpPr>
        <p:spPr>
          <a:xfrm>
            <a:off x="381001" y="1876425"/>
            <a:ext cx="7639050" cy="830997"/>
          </a:xfrm>
          <a:prstGeom prst="rect">
            <a:avLst/>
          </a:prstGeom>
        </p:spPr>
        <p:txBody>
          <a:bodyPr wrap="square">
            <a:spAutoFit/>
          </a:bodyPr>
          <a:lstStyle/>
          <a:p>
            <a:pPr algn="just"/>
            <a:endParaRPr lang="pl-PL" sz="2400" dirty="0" smtClean="0">
              <a:solidFill>
                <a:srgbClr val="FF0000"/>
              </a:solidFill>
            </a:endParaRPr>
          </a:p>
          <a:p>
            <a:pPr algn="just"/>
            <a:endParaRPr lang="pl-PL" sz="2400" dirty="0" smtClean="0">
              <a:solidFill>
                <a:srgbClr val="FF0000"/>
              </a:solidFill>
            </a:endParaRPr>
          </a:p>
        </p:txBody>
      </p:sp>
      <p:sp>
        <p:nvSpPr>
          <p:cNvPr id="7" name="Prostokąt 6"/>
          <p:cNvSpPr/>
          <p:nvPr/>
        </p:nvSpPr>
        <p:spPr>
          <a:xfrm>
            <a:off x="704850" y="1876425"/>
            <a:ext cx="7315201" cy="4678204"/>
          </a:xfrm>
          <a:prstGeom prst="rect">
            <a:avLst/>
          </a:prstGeom>
        </p:spPr>
        <p:txBody>
          <a:bodyPr wrap="square">
            <a:spAutoFit/>
          </a:bodyPr>
          <a:lstStyle/>
          <a:p>
            <a:pPr marL="600075" lvl="1" indent="-514350">
              <a:buAutoNum type="arabicPeriod"/>
              <a:defRPr/>
            </a:pPr>
            <a:r>
              <a:rPr lang="uk-UA" sz="2800" dirty="0" smtClean="0">
                <a:solidFill>
                  <a:schemeClr val="tx2">
                    <a:lumMod val="75000"/>
                  </a:schemeClr>
                </a:solidFill>
              </a:rPr>
              <a:t>Основні умови</a:t>
            </a:r>
            <a:endParaRPr lang="pl-PL" sz="2800" dirty="0" smtClean="0">
              <a:solidFill>
                <a:schemeClr val="tx2">
                  <a:lumMod val="75000"/>
                </a:schemeClr>
              </a:solidFill>
            </a:endParaRPr>
          </a:p>
          <a:p>
            <a:pPr marL="623888" lvl="1" indent="-538163">
              <a:buAutoNum type="arabicPeriod"/>
              <a:defRPr/>
            </a:pPr>
            <a:r>
              <a:rPr lang="uk-UA" sz="2800" dirty="0" smtClean="0">
                <a:solidFill>
                  <a:schemeClr val="tx2">
                    <a:lumMod val="75000"/>
                  </a:schemeClr>
                </a:solidFill>
              </a:rPr>
              <a:t>Визначення та приклади</a:t>
            </a:r>
          </a:p>
          <a:p>
            <a:pPr marL="623888" lvl="1" indent="-538163">
              <a:buAutoNum type="arabicPeriod"/>
              <a:defRPr/>
            </a:pPr>
            <a:r>
              <a:rPr lang="uk-UA" sz="2800" dirty="0" smtClean="0">
                <a:solidFill>
                  <a:schemeClr val="tx2">
                    <a:lumMod val="75000"/>
                  </a:schemeClr>
                </a:solidFill>
              </a:rPr>
              <a:t>Спрощення</a:t>
            </a:r>
          </a:p>
          <a:p>
            <a:pPr marL="623888" lvl="1" indent="-538163">
              <a:buAutoNum type="arabicPeriod"/>
              <a:defRPr/>
            </a:pPr>
            <a:r>
              <a:rPr lang="uk-UA" sz="2800" dirty="0" smtClean="0">
                <a:solidFill>
                  <a:schemeClr val="tx2">
                    <a:lumMod val="75000"/>
                  </a:schemeClr>
                </a:solidFill>
              </a:rPr>
              <a:t>Прийнятність бенефіціарів</a:t>
            </a:r>
          </a:p>
          <a:p>
            <a:pPr marL="623888" lvl="1" indent="-538163">
              <a:buAutoNum type="arabicPeriod"/>
              <a:defRPr/>
            </a:pPr>
            <a:r>
              <a:rPr lang="uk-UA" sz="2800" dirty="0" smtClean="0">
                <a:solidFill>
                  <a:schemeClr val="tx2">
                    <a:lumMod val="75000"/>
                  </a:schemeClr>
                </a:solidFill>
              </a:rPr>
              <a:t>Прийнятність проектів</a:t>
            </a:r>
          </a:p>
          <a:p>
            <a:pPr marL="623888" lvl="1" indent="-538163">
              <a:buAutoNum type="arabicPeriod"/>
              <a:defRPr/>
            </a:pPr>
            <a:r>
              <a:rPr lang="uk-UA" sz="2800" dirty="0" smtClean="0">
                <a:solidFill>
                  <a:schemeClr val="tx2">
                    <a:lumMod val="75000"/>
                  </a:schemeClr>
                </a:solidFill>
              </a:rPr>
              <a:t>Прийнятність коштів</a:t>
            </a:r>
          </a:p>
          <a:p>
            <a:pPr marL="623888" lvl="1" indent="-538163">
              <a:buAutoNum type="arabicPeriod"/>
              <a:defRPr/>
            </a:pPr>
            <a:r>
              <a:rPr lang="uk-UA" sz="2800" dirty="0" smtClean="0">
                <a:solidFill>
                  <a:schemeClr val="tx2">
                    <a:lumMod val="75000"/>
                  </a:schemeClr>
                </a:solidFill>
              </a:rPr>
              <a:t>Бюджет</a:t>
            </a:r>
          </a:p>
          <a:p>
            <a:pPr marL="623888" lvl="1" indent="-538163">
              <a:buAutoNum type="arabicPeriod"/>
              <a:defRPr/>
            </a:pPr>
            <a:r>
              <a:rPr lang="uk-UA" sz="2800" dirty="0" smtClean="0">
                <a:solidFill>
                  <a:schemeClr val="tx2">
                    <a:lumMod val="75000"/>
                  </a:schemeClr>
                </a:solidFill>
              </a:rPr>
              <a:t>Конкурентність та закупівлі</a:t>
            </a:r>
          </a:p>
          <a:p>
            <a:pPr marL="623888" lvl="1" indent="-538163">
              <a:buAutoNum type="arabicPeriod"/>
              <a:defRPr/>
            </a:pPr>
            <a:r>
              <a:rPr lang="uk-UA" sz="2800" dirty="0" smtClean="0">
                <a:solidFill>
                  <a:schemeClr val="tx2">
                    <a:lumMod val="75000"/>
                  </a:schemeClr>
                </a:solidFill>
              </a:rPr>
              <a:t>Стійкість проекту</a:t>
            </a:r>
          </a:p>
          <a:p>
            <a:pPr marL="623888" lvl="1" indent="-538163">
              <a:buAutoNum type="arabicPeriod"/>
              <a:defRPr/>
            </a:pPr>
            <a:r>
              <a:rPr lang="uk-UA" sz="2800" dirty="0" smtClean="0">
                <a:solidFill>
                  <a:schemeClr val="tx2">
                    <a:lumMod val="75000"/>
                  </a:schemeClr>
                </a:solidFill>
              </a:rPr>
              <a:t>Пакет аплікаційних документів</a:t>
            </a:r>
            <a:endParaRPr lang="pl-PL" dirty="0" smtClean="0"/>
          </a:p>
          <a:p>
            <a:pPr algn="just"/>
            <a:endParaRPr lang="pl-PL" dirty="0"/>
          </a:p>
        </p:txBody>
      </p:sp>
      <p:sp>
        <p:nvSpPr>
          <p:cNvPr id="8" name="Prostokąt 7"/>
          <p:cNvSpPr/>
          <p:nvPr/>
        </p:nvSpPr>
        <p:spPr>
          <a:xfrm>
            <a:off x="594330" y="1171852"/>
            <a:ext cx="3183564" cy="523220"/>
          </a:xfrm>
          <a:prstGeom prst="rect">
            <a:avLst/>
          </a:prstGeom>
        </p:spPr>
        <p:txBody>
          <a:bodyPr wrap="none">
            <a:spAutoFit/>
          </a:bodyPr>
          <a:lstStyle/>
          <a:p>
            <a:pPr marL="342900" indent="-342900">
              <a:spcBef>
                <a:spcPct val="20000"/>
              </a:spcBef>
              <a:defRPr/>
            </a:pPr>
            <a:r>
              <a:rPr lang="uk-UA" sz="2800" b="1" dirty="0" smtClean="0">
                <a:solidFill>
                  <a:schemeClr val="tx2">
                    <a:lumMod val="75000"/>
                  </a:schemeClr>
                </a:solidFill>
              </a:rPr>
              <a:t>ЗМІСТ ПРЕЗЕНТАЦІЇ</a:t>
            </a:r>
            <a:endParaRPr lang="pl-PL" sz="2800" b="1" dirty="0" smtClean="0">
              <a:solidFill>
                <a:schemeClr val="tx2">
                  <a:lumMod val="75000"/>
                </a:schemeClr>
              </a:solidFill>
            </a:endParaRPr>
          </a:p>
        </p:txBody>
      </p:sp>
    </p:spTree>
    <p:extLst>
      <p:ext uri="{BB962C8B-B14F-4D97-AF65-F5344CB8AC3E}">
        <p14:creationId xmlns:p14="http://schemas.microsoft.com/office/powerpoint/2010/main" val="37847321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descr="ppt-2st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Prostokąt 2"/>
          <p:cNvSpPr/>
          <p:nvPr/>
        </p:nvSpPr>
        <p:spPr>
          <a:xfrm>
            <a:off x="323850" y="1125538"/>
            <a:ext cx="8496622" cy="523220"/>
          </a:xfrm>
          <a:prstGeom prst="rect">
            <a:avLst/>
          </a:prstGeom>
        </p:spPr>
        <p:txBody>
          <a:bodyPr wrap="square">
            <a:spAutoFit/>
          </a:bodyPr>
          <a:lstStyle/>
          <a:p>
            <a:pPr algn="just" eaLnBrk="0" hangingPunct="0">
              <a:spcBef>
                <a:spcPts val="600"/>
              </a:spcBef>
              <a:defRPr/>
            </a:pPr>
            <a:r>
              <a:rPr lang="uk-UA" sz="2800" b="1" dirty="0" smtClean="0">
                <a:solidFill>
                  <a:srgbClr val="C00000"/>
                </a:solidFill>
              </a:rPr>
              <a:t>НЕПРИЙНЯТНІ ПРОЕКТИ</a:t>
            </a:r>
            <a:endParaRPr lang="en-US" sz="2800" b="1" dirty="0">
              <a:solidFill>
                <a:srgbClr val="C00000"/>
              </a:solidFill>
            </a:endParaRPr>
          </a:p>
        </p:txBody>
      </p:sp>
      <p:sp>
        <p:nvSpPr>
          <p:cNvPr id="5" name="Symbol zastępczy zawartości 8"/>
          <p:cNvSpPr txBox="1">
            <a:spLocks/>
          </p:cNvSpPr>
          <p:nvPr/>
        </p:nvSpPr>
        <p:spPr bwMode="auto">
          <a:xfrm>
            <a:off x="323850" y="1787857"/>
            <a:ext cx="8388350" cy="4193844"/>
          </a:xfrm>
          <a:prstGeom prst="rect">
            <a:avLst/>
          </a:prstGeom>
          <a:noFill/>
          <a:ln w="9525">
            <a:noFill/>
            <a:miter lim="800000"/>
            <a:headEnd/>
            <a:tailEnd/>
          </a:ln>
        </p:spPr>
        <p:txBody>
          <a:bodyPr lIns="91420" tIns="45711" rIns="91420" bIns="45711"/>
          <a:lstStyle/>
          <a:p>
            <a:pPr marL="266700" indent="-266700" algn="just">
              <a:spcBef>
                <a:spcPts val="600"/>
              </a:spcBef>
              <a:spcAft>
                <a:spcPts val="600"/>
              </a:spcAft>
              <a:buClr>
                <a:srgbClr val="000000"/>
              </a:buClr>
              <a:buSzPct val="100000"/>
              <a:buFont typeface="Wingdings" pitchFamily="2" charset="2"/>
              <a:buChar char="ü"/>
              <a:defRPr/>
            </a:pPr>
            <a:r>
              <a:rPr lang="uk-UA" sz="2400" dirty="0" smtClean="0">
                <a:solidFill>
                  <a:srgbClr val="002060"/>
                </a:solidFill>
              </a:rPr>
              <a:t>Раніше затверджені для фінансування з інших джерел</a:t>
            </a:r>
          </a:p>
          <a:p>
            <a:pPr marL="266700" indent="-266700" algn="just">
              <a:spcBef>
                <a:spcPts val="600"/>
              </a:spcBef>
              <a:spcAft>
                <a:spcPts val="600"/>
              </a:spcAft>
              <a:buClr>
                <a:srgbClr val="000000"/>
              </a:buClr>
              <a:buSzPct val="100000"/>
              <a:buFont typeface="Wingdings" pitchFamily="2" charset="2"/>
              <a:buChar char="ü"/>
              <a:defRPr/>
            </a:pPr>
            <a:r>
              <a:rPr lang="uk-UA" sz="2400" dirty="0" smtClean="0">
                <a:solidFill>
                  <a:srgbClr val="002060"/>
                </a:solidFill>
              </a:rPr>
              <a:t>Націлені на отримання прибутку</a:t>
            </a:r>
          </a:p>
          <a:p>
            <a:pPr marL="266700" indent="-266700" algn="just">
              <a:spcBef>
                <a:spcPts val="600"/>
              </a:spcBef>
              <a:spcAft>
                <a:spcPts val="600"/>
              </a:spcAft>
              <a:buClr>
                <a:srgbClr val="000000"/>
              </a:buClr>
              <a:buSzPct val="100000"/>
              <a:buFont typeface="Wingdings" pitchFamily="2" charset="2"/>
              <a:buChar char="ü"/>
              <a:defRPr/>
            </a:pPr>
            <a:r>
              <a:rPr lang="uk-UA" sz="2400" dirty="0" smtClean="0">
                <a:solidFill>
                  <a:srgbClr val="002060"/>
                </a:solidFill>
              </a:rPr>
              <a:t>Благодійні акції</a:t>
            </a:r>
          </a:p>
          <a:p>
            <a:pPr marL="266700" indent="-266700" algn="just">
              <a:spcBef>
                <a:spcPts val="600"/>
              </a:spcBef>
              <a:spcAft>
                <a:spcPts val="600"/>
              </a:spcAft>
              <a:buClr>
                <a:srgbClr val="000000"/>
              </a:buClr>
              <a:buSzPct val="100000"/>
              <a:buFont typeface="Wingdings" pitchFamily="2" charset="2"/>
              <a:buChar char="ü"/>
              <a:defRPr/>
            </a:pPr>
            <a:r>
              <a:rPr lang="uk-UA" sz="2400" dirty="0" smtClean="0">
                <a:solidFill>
                  <a:srgbClr val="002060"/>
                </a:solidFill>
              </a:rPr>
              <a:t>Регулярні (циклічні) заходи/події</a:t>
            </a:r>
          </a:p>
          <a:p>
            <a:pPr marL="266700" indent="-266700" algn="just">
              <a:spcBef>
                <a:spcPts val="600"/>
              </a:spcBef>
              <a:spcAft>
                <a:spcPts val="600"/>
              </a:spcAft>
              <a:buClr>
                <a:srgbClr val="000000"/>
              </a:buClr>
              <a:buSzPct val="100000"/>
              <a:buFont typeface="Wingdings" pitchFamily="2" charset="2"/>
              <a:buChar char="ü"/>
              <a:defRPr/>
            </a:pPr>
            <a:r>
              <a:rPr lang="uk-UA" sz="2400" dirty="0" smtClean="0">
                <a:solidFill>
                  <a:srgbClr val="002060"/>
                </a:solidFill>
              </a:rPr>
              <a:t>Проекти, в яких бенефіціари діють як посередники</a:t>
            </a:r>
            <a:r>
              <a:rPr lang="en-US" sz="2400" dirty="0" smtClean="0">
                <a:solidFill>
                  <a:srgbClr val="002060"/>
                </a:solidFill>
              </a:rPr>
              <a:t> </a:t>
            </a:r>
            <a:endParaRPr lang="uk-UA" sz="2400" dirty="0" smtClean="0">
              <a:solidFill>
                <a:srgbClr val="002060"/>
              </a:solidFill>
            </a:endParaRPr>
          </a:p>
          <a:p>
            <a:pPr marL="266700" indent="-266700" algn="just">
              <a:spcBef>
                <a:spcPts val="600"/>
              </a:spcBef>
              <a:spcAft>
                <a:spcPts val="600"/>
              </a:spcAft>
              <a:buClr>
                <a:srgbClr val="000000"/>
              </a:buClr>
              <a:buSzPct val="100000"/>
              <a:buFont typeface="Wingdings" pitchFamily="2" charset="2"/>
              <a:buChar char="ü"/>
              <a:defRPr/>
            </a:pPr>
            <a:r>
              <a:rPr lang="uk-UA" sz="2400" dirty="0" smtClean="0">
                <a:solidFill>
                  <a:srgbClr val="002060"/>
                </a:solidFill>
              </a:rPr>
              <a:t>Проекти з негативним впливом на навколишнє середовище або що суперечать “горизонтальній” політиці ЄС</a:t>
            </a:r>
            <a:endParaRPr lang="en-US" sz="2400" dirty="0">
              <a:solidFill>
                <a:srgbClr val="002060"/>
              </a:solidFill>
            </a:endParaRPr>
          </a:p>
          <a:p>
            <a:pPr marL="266700" indent="-266700" algn="just">
              <a:spcBef>
                <a:spcPts val="600"/>
              </a:spcBef>
              <a:spcAft>
                <a:spcPts val="600"/>
              </a:spcAft>
              <a:buClr>
                <a:srgbClr val="000000"/>
              </a:buClr>
              <a:buSzPct val="100000"/>
              <a:buFont typeface="Wingdings" pitchFamily="2" charset="2"/>
              <a:buChar char="ü"/>
              <a:defRPr/>
            </a:pPr>
            <a:r>
              <a:rPr lang="uk-UA" sz="2400" dirty="0" smtClean="0">
                <a:solidFill>
                  <a:srgbClr val="002060"/>
                </a:solidFill>
              </a:rPr>
              <a:t>Проекти, що становлять державну допомогу</a:t>
            </a:r>
            <a:r>
              <a:rPr lang="en-US" sz="2400" dirty="0" smtClean="0">
                <a:solidFill>
                  <a:srgbClr val="002060"/>
                </a:solidFill>
              </a:rPr>
              <a:t> </a:t>
            </a:r>
            <a:endParaRPr lang="en-US" sz="2400" dirty="0">
              <a:solidFill>
                <a:srgbClr val="002060"/>
              </a:solidFill>
            </a:endParaRPr>
          </a:p>
          <a:p>
            <a:pPr marL="266700" indent="-266700" algn="just">
              <a:spcBef>
                <a:spcPts val="600"/>
              </a:spcBef>
              <a:spcAft>
                <a:spcPts val="600"/>
              </a:spcAft>
              <a:buClr>
                <a:srgbClr val="000000"/>
              </a:buClr>
              <a:buSzPct val="100000"/>
              <a:buFont typeface="Wingdings" pitchFamily="2" charset="2"/>
              <a:buChar char="ü"/>
              <a:defRPr/>
            </a:pPr>
            <a:endParaRPr lang="en-US" sz="2400" dirty="0">
              <a:solidFill>
                <a:srgbClr val="002060"/>
              </a:solidFill>
            </a:endParaRPr>
          </a:p>
          <a:p>
            <a:pPr marL="361950" indent="-361950" algn="just" eaLnBrk="0" hangingPunct="0">
              <a:spcBef>
                <a:spcPts val="600"/>
              </a:spcBef>
              <a:spcAft>
                <a:spcPts val="600"/>
              </a:spcAft>
              <a:buFont typeface="Wingdings" pitchFamily="2" charset="2"/>
              <a:buChar char="Ø"/>
              <a:defRPr/>
            </a:pPr>
            <a:endParaRPr lang="pl-PL" dirty="0" smtClean="0">
              <a:solidFill>
                <a:srgbClr val="FF0000"/>
              </a:solidFill>
            </a:endParaRPr>
          </a:p>
          <a:p>
            <a:pPr marL="361950" indent="-361950" algn="just" eaLnBrk="0" hangingPunct="0">
              <a:spcBef>
                <a:spcPts val="600"/>
              </a:spcBef>
              <a:buFont typeface="Wingdings" pitchFamily="2" charset="2"/>
              <a:buChar char="Ø"/>
              <a:defRPr/>
            </a:pPr>
            <a:endParaRPr lang="en-GB" dirty="0" smtClean="0">
              <a:solidFill>
                <a:srgbClr val="FF0000"/>
              </a:solidFill>
            </a:endParaRPr>
          </a:p>
          <a:p>
            <a:pPr marL="361950" indent="-361950" algn="just" eaLnBrk="0" hangingPunct="0">
              <a:spcBef>
                <a:spcPts val="600"/>
              </a:spcBef>
              <a:buFont typeface="Wingdings" pitchFamily="2" charset="2"/>
              <a:buChar char="Ø"/>
              <a:defRPr/>
            </a:pPr>
            <a:endParaRPr lang="en-GB" dirty="0" smtClean="0">
              <a:solidFill>
                <a:srgbClr val="FF0000"/>
              </a:solidFill>
            </a:endParaRPr>
          </a:p>
          <a:p>
            <a:pPr marL="623888" indent="-623888" algn="just" eaLnBrk="0" hangingPunct="0">
              <a:spcBef>
                <a:spcPts val="600"/>
              </a:spcBef>
              <a:defRPr/>
            </a:pPr>
            <a:endParaRPr lang="pl-PL" sz="1500" dirty="0">
              <a:latin typeface="+mn-lt"/>
            </a:endParaRPr>
          </a:p>
        </p:txBody>
      </p:sp>
    </p:spTree>
    <p:extLst>
      <p:ext uri="{BB962C8B-B14F-4D97-AF65-F5344CB8AC3E}">
        <p14:creationId xmlns:p14="http://schemas.microsoft.com/office/powerpoint/2010/main" val="17636471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descr="ppt-2st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Prostokąt 2"/>
          <p:cNvSpPr/>
          <p:nvPr/>
        </p:nvSpPr>
        <p:spPr>
          <a:xfrm>
            <a:off x="323850" y="1125538"/>
            <a:ext cx="8496622" cy="523220"/>
          </a:xfrm>
          <a:prstGeom prst="rect">
            <a:avLst/>
          </a:prstGeom>
        </p:spPr>
        <p:txBody>
          <a:bodyPr wrap="square">
            <a:spAutoFit/>
          </a:bodyPr>
          <a:lstStyle/>
          <a:p>
            <a:pPr algn="just" eaLnBrk="0" hangingPunct="0">
              <a:spcBef>
                <a:spcPts val="600"/>
              </a:spcBef>
              <a:defRPr/>
            </a:pPr>
            <a:r>
              <a:rPr lang="uk-UA" sz="2800" b="1" dirty="0" smtClean="0">
                <a:solidFill>
                  <a:srgbClr val="C00000"/>
                </a:solidFill>
              </a:rPr>
              <a:t>ПРИЙНЯТНІ ВИТРАТИ</a:t>
            </a:r>
            <a:endParaRPr lang="en-US" sz="2800" b="1" dirty="0">
              <a:solidFill>
                <a:srgbClr val="C00000"/>
              </a:solidFill>
            </a:endParaRPr>
          </a:p>
        </p:txBody>
      </p:sp>
      <p:sp>
        <p:nvSpPr>
          <p:cNvPr id="5" name="Symbol zastępczy zawartości 8"/>
          <p:cNvSpPr txBox="1">
            <a:spLocks/>
          </p:cNvSpPr>
          <p:nvPr/>
        </p:nvSpPr>
        <p:spPr bwMode="auto">
          <a:xfrm>
            <a:off x="323850" y="1850065"/>
            <a:ext cx="8388350" cy="3852650"/>
          </a:xfrm>
          <a:prstGeom prst="rect">
            <a:avLst/>
          </a:prstGeom>
          <a:noFill/>
          <a:ln w="9525">
            <a:noFill/>
            <a:miter lim="800000"/>
            <a:headEnd/>
            <a:tailEnd/>
          </a:ln>
        </p:spPr>
        <p:txBody>
          <a:bodyPr lIns="91420" tIns="45711" rIns="91420" bIns="45711"/>
          <a:lstStyle/>
          <a:p>
            <a:pPr marL="180975" indent="-180975" algn="just">
              <a:lnSpc>
                <a:spcPct val="150000"/>
              </a:lnSpc>
              <a:buFont typeface="Wingdings" pitchFamily="2" charset="2"/>
              <a:buChar char="§"/>
            </a:pPr>
            <a:r>
              <a:rPr lang="uk-UA" sz="2400" dirty="0" smtClean="0"/>
              <a:t>    вони були понесені під час періоду реалізації проекту </a:t>
            </a:r>
          </a:p>
          <a:p>
            <a:pPr marL="180975" indent="-180975" algn="just">
              <a:lnSpc>
                <a:spcPct val="150000"/>
              </a:lnSpc>
              <a:buFont typeface="Wingdings" pitchFamily="2" charset="2"/>
              <a:buChar char="§"/>
            </a:pPr>
            <a:r>
              <a:rPr lang="uk-UA" sz="2400" dirty="0" smtClean="0"/>
              <a:t>    вони включені в бюджет проекту</a:t>
            </a:r>
          </a:p>
          <a:p>
            <a:pPr>
              <a:lnSpc>
                <a:spcPct val="150000"/>
              </a:lnSpc>
              <a:buFont typeface="Wingdings" pitchFamily="2" charset="2"/>
              <a:buChar char="§"/>
            </a:pPr>
            <a:r>
              <a:rPr lang="uk-UA" sz="2400" dirty="0" smtClean="0">
                <a:solidFill>
                  <a:srgbClr val="002060"/>
                </a:solidFill>
              </a:rPr>
              <a:t>     </a:t>
            </a:r>
            <a:r>
              <a:rPr lang="uk-UA" sz="2400" dirty="0" smtClean="0"/>
              <a:t>вони необхідні для реалізації Проекту</a:t>
            </a:r>
            <a:endParaRPr lang="pl-PL" sz="2400" dirty="0" smtClean="0"/>
          </a:p>
          <a:p>
            <a:pPr>
              <a:lnSpc>
                <a:spcPct val="150000"/>
              </a:lnSpc>
              <a:buFont typeface="Wingdings" pitchFamily="2" charset="2"/>
              <a:buChar char="§"/>
            </a:pPr>
            <a:r>
              <a:rPr lang="uk-UA" sz="2400" dirty="0" smtClean="0"/>
              <a:t>	вони удокументовані та підлягають перевірці </a:t>
            </a:r>
            <a:endParaRPr lang="pl-PL" sz="2400" dirty="0" smtClean="0"/>
          </a:p>
          <a:p>
            <a:pPr>
              <a:lnSpc>
                <a:spcPct val="150000"/>
              </a:lnSpc>
              <a:buFont typeface="Wingdings" pitchFamily="2" charset="2"/>
              <a:buChar char="§"/>
            </a:pPr>
            <a:r>
              <a:rPr lang="uk-UA" sz="2400" dirty="0" smtClean="0"/>
              <a:t>	вони відповідають вимогам чинного законодавства</a:t>
            </a:r>
            <a:endParaRPr lang="pl-PL" sz="2400" dirty="0" smtClean="0"/>
          </a:p>
          <a:p>
            <a:pPr>
              <a:spcBef>
                <a:spcPts val="600"/>
              </a:spcBef>
              <a:buFont typeface="Wingdings" pitchFamily="2" charset="2"/>
              <a:buChar char="§"/>
            </a:pPr>
            <a:r>
              <a:rPr lang="uk-UA" sz="2400" dirty="0" smtClean="0"/>
              <a:t>	вони є раціональними, обґрунтованими і відповідають принципам раціонального фінансового менеджменту</a:t>
            </a:r>
            <a:endParaRPr lang="pl-PL" sz="2400" dirty="0" smtClean="0"/>
          </a:p>
          <a:p>
            <a:endParaRPr lang="pl-PL" sz="2400" dirty="0" smtClean="0"/>
          </a:p>
          <a:p>
            <a:pPr marL="180975" indent="-180975" algn="just">
              <a:buFont typeface="Wingdings" pitchFamily="2" charset="2"/>
              <a:buChar char="ü"/>
            </a:pPr>
            <a:endParaRPr lang="en-US" sz="2400" dirty="0">
              <a:solidFill>
                <a:srgbClr val="002060"/>
              </a:solidFill>
            </a:endParaRPr>
          </a:p>
          <a:p>
            <a:pPr marL="361950" indent="-361950" algn="just" eaLnBrk="0" hangingPunct="0">
              <a:spcBef>
                <a:spcPts val="600"/>
              </a:spcBef>
              <a:spcAft>
                <a:spcPts val="600"/>
              </a:spcAft>
              <a:buFont typeface="Wingdings" pitchFamily="2" charset="2"/>
              <a:buChar char="Ø"/>
              <a:defRPr/>
            </a:pPr>
            <a:endParaRPr lang="pl-PL" dirty="0" smtClean="0">
              <a:solidFill>
                <a:srgbClr val="FF0000"/>
              </a:solidFill>
            </a:endParaRPr>
          </a:p>
          <a:p>
            <a:pPr marL="361950" indent="-361950" algn="just" eaLnBrk="0" hangingPunct="0">
              <a:spcBef>
                <a:spcPts val="600"/>
              </a:spcBef>
              <a:buFont typeface="Wingdings" pitchFamily="2" charset="2"/>
              <a:buChar char="Ø"/>
              <a:defRPr/>
            </a:pPr>
            <a:endParaRPr lang="en-GB" dirty="0" smtClean="0">
              <a:solidFill>
                <a:srgbClr val="FF0000"/>
              </a:solidFill>
            </a:endParaRPr>
          </a:p>
          <a:p>
            <a:pPr marL="361950" indent="-361950" algn="just" eaLnBrk="0" hangingPunct="0">
              <a:spcBef>
                <a:spcPts val="600"/>
              </a:spcBef>
              <a:buFont typeface="Wingdings" pitchFamily="2" charset="2"/>
              <a:buChar char="Ø"/>
              <a:defRPr/>
            </a:pPr>
            <a:endParaRPr lang="en-GB" dirty="0" smtClean="0">
              <a:solidFill>
                <a:srgbClr val="FF0000"/>
              </a:solidFill>
            </a:endParaRPr>
          </a:p>
          <a:p>
            <a:pPr marL="623888" indent="-623888" algn="just" eaLnBrk="0" hangingPunct="0">
              <a:spcBef>
                <a:spcPts val="600"/>
              </a:spcBef>
              <a:defRPr/>
            </a:pPr>
            <a:endParaRPr lang="pl-PL" sz="1500" dirty="0">
              <a:latin typeface="+mn-lt"/>
            </a:endParaRPr>
          </a:p>
        </p:txBody>
      </p:sp>
    </p:spTree>
    <p:extLst>
      <p:ext uri="{BB962C8B-B14F-4D97-AF65-F5344CB8AC3E}">
        <p14:creationId xmlns:p14="http://schemas.microsoft.com/office/powerpoint/2010/main" val="1419983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descr="ppt-2st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Prostokąt 2"/>
          <p:cNvSpPr/>
          <p:nvPr/>
        </p:nvSpPr>
        <p:spPr>
          <a:xfrm>
            <a:off x="323850" y="1125538"/>
            <a:ext cx="8496622" cy="523220"/>
          </a:xfrm>
          <a:prstGeom prst="rect">
            <a:avLst/>
          </a:prstGeom>
        </p:spPr>
        <p:txBody>
          <a:bodyPr wrap="square">
            <a:spAutoFit/>
          </a:bodyPr>
          <a:lstStyle/>
          <a:p>
            <a:pPr algn="just" eaLnBrk="0" hangingPunct="0">
              <a:spcBef>
                <a:spcPts val="600"/>
              </a:spcBef>
              <a:defRPr/>
            </a:pPr>
            <a:r>
              <a:rPr lang="uk-UA" sz="2800" b="1" dirty="0" smtClean="0">
                <a:solidFill>
                  <a:srgbClr val="C00000"/>
                </a:solidFill>
              </a:rPr>
              <a:t>ПРИЙНЯТНІ ВИТРАТИ</a:t>
            </a:r>
            <a:endParaRPr lang="en-US" sz="2800" b="1" dirty="0">
              <a:solidFill>
                <a:srgbClr val="C00000"/>
              </a:solidFill>
            </a:endParaRPr>
          </a:p>
        </p:txBody>
      </p:sp>
      <p:sp>
        <p:nvSpPr>
          <p:cNvPr id="5" name="Symbol zastępczy zawartości 8"/>
          <p:cNvSpPr txBox="1">
            <a:spLocks/>
          </p:cNvSpPr>
          <p:nvPr/>
        </p:nvSpPr>
        <p:spPr bwMode="auto">
          <a:xfrm>
            <a:off x="432122" y="1828800"/>
            <a:ext cx="8254678" cy="4167251"/>
          </a:xfrm>
          <a:prstGeom prst="rect">
            <a:avLst/>
          </a:prstGeom>
          <a:noFill/>
          <a:ln w="9525">
            <a:noFill/>
            <a:miter lim="800000"/>
            <a:headEnd/>
            <a:tailEnd/>
          </a:ln>
        </p:spPr>
        <p:txBody>
          <a:bodyPr lIns="91420" tIns="45711" rIns="91420" bIns="45711"/>
          <a:lstStyle/>
          <a:p>
            <a:pPr>
              <a:spcBef>
                <a:spcPts val="600"/>
              </a:spcBef>
              <a:buFont typeface="Wingdings" pitchFamily="2" charset="2"/>
              <a:buChar char="§"/>
            </a:pPr>
            <a:r>
              <a:rPr lang="uk-UA" sz="2000" dirty="0" smtClean="0"/>
              <a:t>витрати на персонал, призначений для проекту, та відрядження;</a:t>
            </a:r>
            <a:endParaRPr lang="pl-PL" sz="2000" dirty="0" smtClean="0"/>
          </a:p>
          <a:p>
            <a:pPr>
              <a:spcBef>
                <a:spcPts val="600"/>
              </a:spcBef>
              <a:buFont typeface="Wingdings" pitchFamily="2" charset="2"/>
              <a:buChar char="§"/>
            </a:pPr>
            <a:r>
              <a:rPr lang="uk-UA" sz="2000" dirty="0" smtClean="0"/>
              <a:t>витрати на купівлю або оренду техніки та обладнання для потреб проекту;</a:t>
            </a:r>
            <a:endParaRPr lang="pl-PL" sz="2000" dirty="0" smtClean="0"/>
          </a:p>
          <a:p>
            <a:pPr>
              <a:spcBef>
                <a:spcPts val="600"/>
              </a:spcBef>
              <a:buFont typeface="Wingdings" pitchFamily="2" charset="2"/>
              <a:buChar char="§"/>
            </a:pPr>
            <a:r>
              <a:rPr lang="uk-UA" sz="2000" dirty="0" smtClean="0"/>
              <a:t>витрати на витратні матеріали, що купуються для цілей проекту;</a:t>
            </a:r>
            <a:endParaRPr lang="pl-PL" sz="2000" dirty="0" smtClean="0"/>
          </a:p>
          <a:p>
            <a:pPr>
              <a:spcBef>
                <a:spcPts val="600"/>
              </a:spcBef>
              <a:buFont typeface="Wingdings" pitchFamily="2" charset="2"/>
              <a:buChar char="§"/>
            </a:pPr>
            <a:r>
              <a:rPr lang="uk-UA" sz="2000" dirty="0" smtClean="0"/>
              <a:t>витрати, пов’язані з роботою підрядників за договорами, укладеними бенефіціарами для цілей проекту;</a:t>
            </a:r>
            <a:endParaRPr lang="pl-PL" sz="2000" dirty="0" smtClean="0"/>
          </a:p>
          <a:p>
            <a:pPr>
              <a:spcBef>
                <a:spcPts val="600"/>
              </a:spcBef>
              <a:buFont typeface="Wingdings" pitchFamily="2" charset="2"/>
              <a:buChar char="§"/>
            </a:pPr>
            <a:r>
              <a:rPr lang="uk-UA" sz="2000" dirty="0" smtClean="0"/>
              <a:t>витрати, які безпосередньо випливають з вимог програми (діяльність з поширення інформації та візуалізації, оцінка, зовнішній аудит, переклад) включно із витратами на фінансові послуги (зокрема бенківські перекази)</a:t>
            </a:r>
          </a:p>
          <a:p>
            <a:pPr>
              <a:spcBef>
                <a:spcPts val="600"/>
              </a:spcBef>
              <a:buFont typeface="Wingdings" pitchFamily="2" charset="2"/>
              <a:buChar char="§"/>
            </a:pPr>
            <a:r>
              <a:rPr lang="uk-UA" sz="2000" dirty="0" smtClean="0"/>
              <a:t>Непрямі кошти (до 7% прийнятних прямих витрат без інфраструктурного компоненту)</a:t>
            </a:r>
            <a:endParaRPr lang="en-GB" sz="2000" dirty="0" smtClean="0">
              <a:solidFill>
                <a:srgbClr val="FF0000"/>
              </a:solidFill>
            </a:endParaRPr>
          </a:p>
          <a:p>
            <a:pPr marL="361950" indent="-361950" algn="just" eaLnBrk="0" hangingPunct="0">
              <a:spcBef>
                <a:spcPts val="600"/>
              </a:spcBef>
              <a:buFont typeface="Wingdings" pitchFamily="2" charset="2"/>
              <a:buChar char="Ø"/>
              <a:defRPr/>
            </a:pPr>
            <a:endParaRPr lang="en-GB" sz="2000" dirty="0" smtClean="0">
              <a:solidFill>
                <a:srgbClr val="FF0000"/>
              </a:solidFill>
            </a:endParaRPr>
          </a:p>
          <a:p>
            <a:pPr marL="623888" indent="-623888" algn="just" eaLnBrk="0" hangingPunct="0">
              <a:spcBef>
                <a:spcPts val="600"/>
              </a:spcBef>
              <a:defRPr/>
            </a:pPr>
            <a:endParaRPr lang="pl-PL" sz="2000" dirty="0">
              <a:latin typeface="+mn-lt"/>
            </a:endParaRPr>
          </a:p>
        </p:txBody>
      </p:sp>
    </p:spTree>
    <p:extLst>
      <p:ext uri="{BB962C8B-B14F-4D97-AF65-F5344CB8AC3E}">
        <p14:creationId xmlns:p14="http://schemas.microsoft.com/office/powerpoint/2010/main" val="1419983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descr="ppt-2st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Prostokąt 2"/>
          <p:cNvSpPr/>
          <p:nvPr/>
        </p:nvSpPr>
        <p:spPr>
          <a:xfrm>
            <a:off x="323850" y="1125538"/>
            <a:ext cx="8496622" cy="523220"/>
          </a:xfrm>
          <a:prstGeom prst="rect">
            <a:avLst/>
          </a:prstGeom>
        </p:spPr>
        <p:txBody>
          <a:bodyPr wrap="square">
            <a:spAutoFit/>
          </a:bodyPr>
          <a:lstStyle/>
          <a:p>
            <a:pPr algn="just" eaLnBrk="0" hangingPunct="0">
              <a:spcBef>
                <a:spcPts val="600"/>
              </a:spcBef>
              <a:defRPr/>
            </a:pPr>
            <a:r>
              <a:rPr lang="uk-UA" sz="2800" b="1" dirty="0" smtClean="0">
                <a:solidFill>
                  <a:srgbClr val="C00000"/>
                </a:solidFill>
              </a:rPr>
              <a:t>НЕПРИЙНЯТНІ ВИТРАТИ</a:t>
            </a:r>
            <a:endParaRPr lang="en-US" sz="2800" b="1" dirty="0">
              <a:solidFill>
                <a:srgbClr val="C00000"/>
              </a:solidFill>
            </a:endParaRPr>
          </a:p>
        </p:txBody>
      </p:sp>
      <p:sp>
        <p:nvSpPr>
          <p:cNvPr id="5" name="Symbol zastępczy zawartości 8"/>
          <p:cNvSpPr txBox="1">
            <a:spLocks/>
          </p:cNvSpPr>
          <p:nvPr/>
        </p:nvSpPr>
        <p:spPr bwMode="auto">
          <a:xfrm>
            <a:off x="323850" y="1648758"/>
            <a:ext cx="8496622" cy="4518126"/>
          </a:xfrm>
          <a:prstGeom prst="rect">
            <a:avLst/>
          </a:prstGeom>
          <a:noFill/>
          <a:ln w="9525">
            <a:noFill/>
            <a:miter lim="800000"/>
            <a:headEnd/>
            <a:tailEnd/>
          </a:ln>
        </p:spPr>
        <p:txBody>
          <a:bodyPr lIns="91420" tIns="45711" rIns="91420" bIns="45711"/>
          <a:lstStyle/>
          <a:p>
            <a:pPr>
              <a:spcBef>
                <a:spcPts val="600"/>
              </a:spcBef>
              <a:buFont typeface="Wingdings" pitchFamily="2" charset="2"/>
              <a:buChar char="§"/>
              <a:tabLst>
                <a:tab pos="180975" algn="l"/>
                <a:tab pos="265113" algn="l"/>
              </a:tabLst>
            </a:pPr>
            <a:r>
              <a:rPr lang="uk-UA" sz="2000" dirty="0" smtClean="0"/>
              <a:t>борги та витрати на обслуговування боргів</a:t>
            </a:r>
            <a:endParaRPr lang="pl-PL" sz="2000" dirty="0" smtClean="0"/>
          </a:p>
          <a:p>
            <a:pPr>
              <a:spcBef>
                <a:spcPts val="600"/>
              </a:spcBef>
              <a:buFont typeface="Wingdings" pitchFamily="2" charset="2"/>
              <a:buChar char="§"/>
              <a:tabLst>
                <a:tab pos="180975" algn="l"/>
                <a:tab pos="265113" algn="l"/>
              </a:tabLst>
            </a:pPr>
            <a:r>
              <a:rPr lang="uk-UA" sz="2000" dirty="0" smtClean="0"/>
              <a:t>резерв для покриття збитків та майбутніх зобов’язань</a:t>
            </a:r>
          </a:p>
          <a:p>
            <a:pPr>
              <a:spcBef>
                <a:spcPts val="600"/>
              </a:spcBef>
              <a:buFont typeface="Wingdings" pitchFamily="2" charset="2"/>
              <a:buChar char="§"/>
              <a:tabLst>
                <a:tab pos="180975" algn="l"/>
                <a:tab pos="265113" algn="l"/>
              </a:tabLst>
            </a:pPr>
            <a:r>
              <a:rPr lang="uk-UA" sz="2000" dirty="0" smtClean="0"/>
              <a:t>витрати, заявлені бенефіціаром, які вже були профінансовані з бюджету ЄС</a:t>
            </a:r>
            <a:endParaRPr lang="pl-PL" sz="2000" dirty="0" smtClean="0"/>
          </a:p>
          <a:p>
            <a:pPr>
              <a:spcBef>
                <a:spcPts val="600"/>
              </a:spcBef>
              <a:buFont typeface="Wingdings" pitchFamily="2" charset="2"/>
              <a:buChar char="§"/>
              <a:tabLst>
                <a:tab pos="265113" algn="l"/>
                <a:tab pos="361950" algn="l"/>
              </a:tabLst>
            </a:pPr>
            <a:r>
              <a:rPr lang="uk-UA" sz="2000" dirty="0" smtClean="0"/>
              <a:t>купівля землі та будівель на суму, що перевищує 10% прийнятних витрат даного проекту</a:t>
            </a:r>
            <a:endParaRPr lang="pl-PL" sz="2000" dirty="0" smtClean="0"/>
          </a:p>
          <a:p>
            <a:pPr>
              <a:spcBef>
                <a:spcPts val="600"/>
              </a:spcBef>
              <a:buFont typeface="Wingdings" pitchFamily="2" charset="2"/>
              <a:buChar char="§"/>
              <a:tabLst>
                <a:tab pos="180975" algn="l"/>
                <a:tab pos="265113" algn="l"/>
              </a:tabLst>
            </a:pPr>
            <a:r>
              <a:rPr lang="uk-UA" sz="2000" dirty="0" smtClean="0"/>
              <a:t>втрати при обміні валют (курсові різниці);</a:t>
            </a:r>
            <a:endParaRPr lang="pl-PL" sz="2000" dirty="0" smtClean="0"/>
          </a:p>
          <a:p>
            <a:pPr>
              <a:spcBef>
                <a:spcPts val="600"/>
              </a:spcBef>
              <a:buFont typeface="Wingdings" pitchFamily="2" charset="2"/>
              <a:buChar char="§"/>
              <a:tabLst>
                <a:tab pos="180975" algn="l"/>
                <a:tab pos="265113" algn="l"/>
              </a:tabLst>
            </a:pPr>
            <a:r>
              <a:rPr lang="uk-UA" sz="2000" dirty="0" smtClean="0"/>
              <a:t>мита, податки і збори, в тому числі ПДВ, за винятком випадків, коли вони не повертаються у рамках відповідного національного податкового законодавства, якщо інше не передбачено у відповідних положеннях, узгоджених з країнами-партнерами ТКС;</a:t>
            </a:r>
            <a:endParaRPr lang="pl-PL" sz="2000" dirty="0" smtClean="0"/>
          </a:p>
          <a:p>
            <a:pPr>
              <a:spcBef>
                <a:spcPts val="600"/>
              </a:spcBef>
              <a:buFont typeface="Wingdings" pitchFamily="2" charset="2"/>
              <a:buChar char="§"/>
              <a:tabLst>
                <a:tab pos="180975" algn="l"/>
                <a:tab pos="265113" algn="l"/>
              </a:tabLst>
            </a:pPr>
            <a:r>
              <a:rPr lang="uk-UA" sz="2000" dirty="0" smtClean="0"/>
              <a:t>кредити третім сторонам</a:t>
            </a:r>
            <a:endParaRPr lang="pl-PL" sz="2000" dirty="0" smtClean="0"/>
          </a:p>
          <a:p>
            <a:pPr>
              <a:spcBef>
                <a:spcPts val="600"/>
              </a:spcBef>
              <a:buFont typeface="Wingdings" pitchFamily="2" charset="2"/>
              <a:buChar char="§"/>
              <a:tabLst>
                <a:tab pos="180975" algn="l"/>
                <a:tab pos="265113" algn="l"/>
              </a:tabLst>
            </a:pPr>
            <a:r>
              <a:rPr lang="uk-UA" sz="2000" dirty="0" smtClean="0"/>
              <a:t>внески у натуральній формі (відповідно до ст. 14(1) РР)</a:t>
            </a:r>
            <a:endParaRPr lang="pl-PL" sz="2000" dirty="0" smtClean="0"/>
          </a:p>
          <a:p>
            <a:pPr>
              <a:spcBef>
                <a:spcPts val="600"/>
              </a:spcBef>
              <a:buFont typeface="Wingdings" pitchFamily="2" charset="2"/>
              <a:buChar char="§"/>
              <a:tabLst>
                <a:tab pos="180975" algn="l"/>
                <a:tab pos="265113" algn="l"/>
              </a:tabLst>
            </a:pPr>
            <a:r>
              <a:rPr lang="uk-UA" sz="2000" dirty="0" smtClean="0"/>
              <a:t>інші витрати, визначені як неприйнятні для даного бюджетного розділу</a:t>
            </a:r>
            <a:endParaRPr lang="en-GB" sz="2000" dirty="0" smtClean="0">
              <a:solidFill>
                <a:srgbClr val="FF0000"/>
              </a:solidFill>
            </a:endParaRPr>
          </a:p>
          <a:p>
            <a:pPr marL="361950" indent="-361950" algn="just" eaLnBrk="0" hangingPunct="0">
              <a:spcBef>
                <a:spcPts val="600"/>
              </a:spcBef>
              <a:buFont typeface="Wingdings" pitchFamily="2" charset="2"/>
              <a:buChar char="Ø"/>
              <a:defRPr/>
            </a:pPr>
            <a:endParaRPr lang="en-GB" sz="2000" dirty="0" smtClean="0">
              <a:solidFill>
                <a:srgbClr val="FF0000"/>
              </a:solidFill>
            </a:endParaRPr>
          </a:p>
          <a:p>
            <a:pPr marL="623888" indent="-623888" algn="just" eaLnBrk="0" hangingPunct="0">
              <a:spcBef>
                <a:spcPts val="600"/>
              </a:spcBef>
              <a:defRPr/>
            </a:pPr>
            <a:endParaRPr lang="pl-PL" sz="2000" dirty="0">
              <a:latin typeface="+mn-lt"/>
            </a:endParaRPr>
          </a:p>
        </p:txBody>
      </p:sp>
    </p:spTree>
    <p:extLst>
      <p:ext uri="{BB962C8B-B14F-4D97-AF65-F5344CB8AC3E}">
        <p14:creationId xmlns:p14="http://schemas.microsoft.com/office/powerpoint/2010/main" val="14199832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descr="ppt-2st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66" y="0"/>
            <a:ext cx="9144000" cy="6858000"/>
          </a:xfrm>
          <a:prstGeom prst="rect">
            <a:avLst/>
          </a:prstGeom>
        </p:spPr>
      </p:pic>
      <p:sp>
        <p:nvSpPr>
          <p:cNvPr id="3" name="Symbol zastępczy zawartości 8"/>
          <p:cNvSpPr txBox="1">
            <a:spLocks/>
          </p:cNvSpPr>
          <p:nvPr/>
        </p:nvSpPr>
        <p:spPr bwMode="auto">
          <a:xfrm>
            <a:off x="323850" y="1871330"/>
            <a:ext cx="8496622" cy="4253022"/>
          </a:xfrm>
          <a:prstGeom prst="rect">
            <a:avLst/>
          </a:prstGeom>
          <a:noFill/>
          <a:ln w="9525">
            <a:noFill/>
            <a:miter lim="800000"/>
            <a:headEnd/>
            <a:tailEnd/>
          </a:ln>
        </p:spPr>
        <p:txBody>
          <a:bodyPr lIns="91420" tIns="45711" rIns="91420" bIns="45711"/>
          <a:lstStyle/>
          <a:p>
            <a:pPr marL="177800">
              <a:spcBef>
                <a:spcPts val="600"/>
              </a:spcBef>
              <a:spcAft>
                <a:spcPts val="600"/>
              </a:spcAft>
              <a:defRPr/>
            </a:pPr>
            <a:r>
              <a:rPr lang="uk-UA" sz="2400" dirty="0" smtClean="0"/>
              <a:t>- </a:t>
            </a:r>
            <a:r>
              <a:rPr lang="uk-UA" sz="2400" dirty="0" smtClean="0">
                <a:solidFill>
                  <a:srgbClr val="002060"/>
                </a:solidFill>
              </a:rPr>
              <a:t>Витрати на персонал проекту – загальна сума </a:t>
            </a:r>
            <a:r>
              <a:rPr lang="uk-UA" sz="2400" b="1" dirty="0" smtClean="0">
                <a:solidFill>
                  <a:srgbClr val="002060"/>
                </a:solidFill>
              </a:rPr>
              <a:t>до 13000 </a:t>
            </a:r>
            <a:r>
              <a:rPr lang="uk-UA" sz="2400" dirty="0" smtClean="0">
                <a:solidFill>
                  <a:srgbClr val="002060"/>
                </a:solidFill>
              </a:rPr>
              <a:t>євро</a:t>
            </a:r>
          </a:p>
          <a:p>
            <a:pPr marL="177800">
              <a:spcBef>
                <a:spcPts val="600"/>
              </a:spcBef>
              <a:spcAft>
                <a:spcPts val="600"/>
              </a:spcAft>
              <a:buFontTx/>
              <a:buChar char="-"/>
              <a:defRPr/>
            </a:pPr>
            <a:r>
              <a:rPr lang="uk-UA" sz="2400" dirty="0" smtClean="0">
                <a:solidFill>
                  <a:srgbClr val="002060"/>
                </a:solidFill>
              </a:rPr>
              <a:t> Відрядження – загальна сума </a:t>
            </a:r>
            <a:r>
              <a:rPr lang="uk-UA" sz="2400" b="1" dirty="0" smtClean="0">
                <a:solidFill>
                  <a:srgbClr val="002060"/>
                </a:solidFill>
              </a:rPr>
              <a:t>до 2000 </a:t>
            </a:r>
            <a:r>
              <a:rPr lang="uk-UA" sz="2400" dirty="0" smtClean="0">
                <a:solidFill>
                  <a:srgbClr val="002060"/>
                </a:solidFill>
              </a:rPr>
              <a:t>євро</a:t>
            </a:r>
          </a:p>
          <a:p>
            <a:pPr marL="177800">
              <a:spcBef>
                <a:spcPts val="600"/>
              </a:spcBef>
              <a:spcAft>
                <a:spcPts val="600"/>
              </a:spcAft>
              <a:buFontTx/>
              <a:buChar char="-"/>
              <a:defRPr/>
            </a:pPr>
            <a:r>
              <a:rPr lang="uk-UA" sz="2400" dirty="0" smtClean="0">
                <a:solidFill>
                  <a:srgbClr val="002060"/>
                </a:solidFill>
              </a:rPr>
              <a:t> Обладнання та матеріали</a:t>
            </a:r>
          </a:p>
          <a:p>
            <a:pPr marL="177800">
              <a:spcBef>
                <a:spcPts val="600"/>
              </a:spcBef>
              <a:spcAft>
                <a:spcPts val="600"/>
              </a:spcAft>
              <a:buFontTx/>
              <a:buChar char="-"/>
              <a:defRPr/>
            </a:pPr>
            <a:r>
              <a:rPr lang="uk-UA" sz="2400" dirty="0" smtClean="0">
                <a:solidFill>
                  <a:srgbClr val="002060"/>
                </a:solidFill>
              </a:rPr>
              <a:t> Послуги</a:t>
            </a:r>
          </a:p>
          <a:p>
            <a:pPr marL="177800">
              <a:spcBef>
                <a:spcPts val="600"/>
              </a:spcBef>
              <a:spcAft>
                <a:spcPts val="600"/>
              </a:spcAft>
              <a:buFontTx/>
              <a:buChar char="-"/>
              <a:defRPr/>
            </a:pPr>
            <a:r>
              <a:rPr lang="uk-UA" sz="2400" dirty="0" smtClean="0">
                <a:solidFill>
                  <a:srgbClr val="002060"/>
                </a:solidFill>
              </a:rPr>
              <a:t> Інфраструктурний компонент</a:t>
            </a:r>
          </a:p>
          <a:p>
            <a:pPr marL="177800">
              <a:spcBef>
                <a:spcPts val="600"/>
              </a:spcBef>
              <a:spcAft>
                <a:spcPts val="600"/>
              </a:spcAft>
              <a:buFontTx/>
              <a:buChar char="-"/>
              <a:defRPr/>
            </a:pPr>
            <a:r>
              <a:rPr lang="uk-UA" sz="2400" dirty="0" smtClean="0">
                <a:solidFill>
                  <a:srgbClr val="002060"/>
                </a:solidFill>
              </a:rPr>
              <a:t> Адміністраційні витрати – загальна ставка </a:t>
            </a:r>
            <a:r>
              <a:rPr lang="uk-UA" sz="2400" b="1" dirty="0" smtClean="0">
                <a:solidFill>
                  <a:srgbClr val="002060"/>
                </a:solidFill>
              </a:rPr>
              <a:t>до 7%</a:t>
            </a:r>
            <a:r>
              <a:rPr lang="uk-UA" sz="2400" dirty="0" smtClean="0">
                <a:solidFill>
                  <a:srgbClr val="002060"/>
                </a:solidFill>
              </a:rPr>
              <a:t> від суми прийнятних прямих витрат без інфраструктурного компоненту</a:t>
            </a:r>
            <a:endParaRPr lang="pl-PL" sz="2400" dirty="0" smtClean="0"/>
          </a:p>
          <a:p>
            <a:pPr marL="622300" indent="-622300" algn="just" eaLnBrk="0" hangingPunct="0">
              <a:defRPr/>
            </a:pPr>
            <a:r>
              <a:rPr lang="pl-PL" sz="2400" dirty="0" smtClean="0"/>
              <a:t> </a:t>
            </a:r>
          </a:p>
          <a:p>
            <a:pPr marL="622300" indent="-622300" algn="just" eaLnBrk="0" hangingPunct="0">
              <a:defRPr/>
            </a:pPr>
            <a:endParaRPr lang="pl-PL" sz="2400" dirty="0" smtClean="0">
              <a:latin typeface="+mn-lt"/>
            </a:endParaRPr>
          </a:p>
          <a:p>
            <a:pPr marL="622300" indent="-622300" algn="just" eaLnBrk="0" hangingPunct="0">
              <a:defRPr/>
            </a:pPr>
            <a:endParaRPr lang="en-US" sz="2400" dirty="0">
              <a:latin typeface="+mn-lt"/>
            </a:endParaRPr>
          </a:p>
        </p:txBody>
      </p:sp>
      <p:sp>
        <p:nvSpPr>
          <p:cNvPr id="6" name="Prostokąt 5"/>
          <p:cNvSpPr/>
          <p:nvPr/>
        </p:nvSpPr>
        <p:spPr>
          <a:xfrm>
            <a:off x="323850" y="678621"/>
            <a:ext cx="8496622" cy="893834"/>
          </a:xfrm>
          <a:prstGeom prst="rect">
            <a:avLst/>
          </a:prstGeom>
        </p:spPr>
        <p:txBody>
          <a:bodyPr wrap="square">
            <a:spAutoFit/>
          </a:bodyPr>
          <a:lstStyle/>
          <a:p>
            <a:pPr>
              <a:lnSpc>
                <a:spcPct val="93000"/>
              </a:lnSpc>
              <a:buClr>
                <a:srgbClr val="000000"/>
              </a:buClr>
              <a:buSzPct val="45000"/>
              <a:defRPr/>
            </a:pPr>
            <a:endParaRPr lang="pl-PL" sz="2800" b="1" dirty="0" smtClean="0">
              <a:solidFill>
                <a:srgbClr val="C00000"/>
              </a:solidFill>
            </a:endParaRPr>
          </a:p>
          <a:p>
            <a:pPr>
              <a:lnSpc>
                <a:spcPct val="93000"/>
              </a:lnSpc>
              <a:buClr>
                <a:srgbClr val="000000"/>
              </a:buClr>
              <a:buSzPct val="45000"/>
              <a:defRPr/>
            </a:pPr>
            <a:r>
              <a:rPr lang="uk-UA" sz="2800" b="1" dirty="0" smtClean="0">
                <a:solidFill>
                  <a:srgbClr val="C00000"/>
                </a:solidFill>
              </a:rPr>
              <a:t>БЮДЖЕТ ПРОЕКТУ</a:t>
            </a:r>
            <a:endParaRPr lang="en-US" sz="2800" b="1" dirty="0">
              <a:solidFill>
                <a:srgbClr val="C00000"/>
              </a:solidFill>
            </a:endParaRPr>
          </a:p>
        </p:txBody>
      </p:sp>
    </p:spTree>
    <p:extLst>
      <p:ext uri="{BB962C8B-B14F-4D97-AF65-F5344CB8AC3E}">
        <p14:creationId xmlns:p14="http://schemas.microsoft.com/office/powerpoint/2010/main" val="378473213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descr="ppt-2st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Symbol zastępczy zawartości 8"/>
          <p:cNvSpPr txBox="1">
            <a:spLocks/>
          </p:cNvSpPr>
          <p:nvPr/>
        </p:nvSpPr>
        <p:spPr bwMode="auto">
          <a:xfrm>
            <a:off x="323850" y="1572455"/>
            <a:ext cx="8320420" cy="4349880"/>
          </a:xfrm>
          <a:prstGeom prst="rect">
            <a:avLst/>
          </a:prstGeom>
          <a:noFill/>
          <a:ln w="9525">
            <a:noFill/>
            <a:miter lim="800000"/>
            <a:headEnd/>
            <a:tailEnd/>
          </a:ln>
        </p:spPr>
        <p:txBody>
          <a:bodyPr lIns="91420" tIns="45711" rIns="91420" bIns="45711"/>
          <a:lstStyle/>
          <a:p>
            <a:pPr marL="622300" indent="-622300" algn="just" eaLnBrk="0" hangingPunct="0">
              <a:defRPr/>
            </a:pPr>
            <a:endParaRPr lang="pl-PL" sz="2400" dirty="0" smtClean="0"/>
          </a:p>
          <a:p>
            <a:pPr marL="177800">
              <a:spcBef>
                <a:spcPts val="600"/>
              </a:spcBef>
              <a:spcAft>
                <a:spcPts val="600"/>
              </a:spcAft>
              <a:buFont typeface="Wingdings" pitchFamily="2" charset="2"/>
              <a:buChar char="§"/>
              <a:defRPr/>
            </a:pPr>
            <a:r>
              <a:rPr lang="uk-UA" sz="2400" dirty="0" smtClean="0">
                <a:solidFill>
                  <a:srgbClr val="002060"/>
                </a:solidFill>
              </a:rPr>
              <a:t> Витрати, що затверджуються </a:t>
            </a:r>
            <a:r>
              <a:rPr lang="uk-UA" sz="2400" b="1" dirty="0" smtClean="0">
                <a:solidFill>
                  <a:srgbClr val="002060"/>
                </a:solidFill>
              </a:rPr>
              <a:t>загальними сумами </a:t>
            </a:r>
            <a:endParaRPr lang="uk-UA" sz="2400" dirty="0" smtClean="0">
              <a:solidFill>
                <a:srgbClr val="002060"/>
              </a:solidFill>
            </a:endParaRPr>
          </a:p>
          <a:p>
            <a:pPr marL="442913">
              <a:spcAft>
                <a:spcPts val="600"/>
              </a:spcAft>
              <a:defRPr/>
            </a:pPr>
            <a:r>
              <a:rPr lang="uk-UA" sz="2400" dirty="0" smtClean="0">
                <a:solidFill>
                  <a:srgbClr val="002060"/>
                </a:solidFill>
              </a:rPr>
              <a:t>на етапі аплікування: обов</a:t>
            </a:r>
            <a:r>
              <a:rPr lang="pl-PL" sz="2400" dirty="0" smtClean="0">
                <a:solidFill>
                  <a:srgbClr val="002060"/>
                </a:solidFill>
              </a:rPr>
              <a:t>’</a:t>
            </a:r>
            <a:r>
              <a:rPr lang="uk-UA" sz="2400" dirty="0" smtClean="0">
                <a:solidFill>
                  <a:srgbClr val="002060"/>
                </a:solidFill>
              </a:rPr>
              <a:t>язково надається методологія (без підтверджуючих документів), </a:t>
            </a:r>
          </a:p>
          <a:p>
            <a:pPr marL="442913">
              <a:spcAft>
                <a:spcPts val="600"/>
              </a:spcAft>
              <a:defRPr/>
            </a:pPr>
            <a:r>
              <a:rPr lang="uk-UA" sz="2400" dirty="0" smtClean="0">
                <a:solidFill>
                  <a:srgbClr val="002060"/>
                </a:solidFill>
              </a:rPr>
              <a:t>на етапі звітності – відсутність верифікації підтверджуючих документів</a:t>
            </a:r>
          </a:p>
          <a:p>
            <a:pPr marL="177800">
              <a:spcBef>
                <a:spcPts val="600"/>
              </a:spcBef>
              <a:spcAft>
                <a:spcPts val="600"/>
              </a:spcAft>
              <a:buFont typeface="Wingdings" pitchFamily="2" charset="2"/>
              <a:buChar char="§"/>
              <a:defRPr/>
            </a:pPr>
            <a:r>
              <a:rPr lang="uk-UA" sz="2400" dirty="0" smtClean="0">
                <a:solidFill>
                  <a:srgbClr val="002060"/>
                </a:solidFill>
              </a:rPr>
              <a:t> </a:t>
            </a:r>
            <a:r>
              <a:rPr lang="uk-UA" sz="2400" b="1" dirty="0" smtClean="0">
                <a:solidFill>
                  <a:srgbClr val="002060"/>
                </a:solidFill>
              </a:rPr>
              <a:t>Інші витрати </a:t>
            </a:r>
            <a:r>
              <a:rPr lang="uk-UA" sz="2400" dirty="0" smtClean="0">
                <a:solidFill>
                  <a:srgbClr val="002060"/>
                </a:solidFill>
              </a:rPr>
              <a:t>– вимагатиметься документація процедури замовлення, договори, протоколи, акти, підтвердження платежів, тп.</a:t>
            </a:r>
            <a:endParaRPr lang="pl-PL" sz="2400" dirty="0" smtClean="0"/>
          </a:p>
          <a:p>
            <a:pPr marL="622300" indent="-622300" algn="just" eaLnBrk="0" hangingPunct="0">
              <a:defRPr/>
            </a:pPr>
            <a:r>
              <a:rPr lang="pl-PL" sz="2400" dirty="0" smtClean="0"/>
              <a:t> </a:t>
            </a:r>
          </a:p>
          <a:p>
            <a:pPr marL="622300" indent="-622300" algn="just" eaLnBrk="0" hangingPunct="0">
              <a:defRPr/>
            </a:pPr>
            <a:endParaRPr lang="pl-PL" sz="2400" dirty="0" smtClean="0">
              <a:latin typeface="+mn-lt"/>
            </a:endParaRPr>
          </a:p>
          <a:p>
            <a:pPr marL="622300" indent="-622300" algn="just" eaLnBrk="0" hangingPunct="0">
              <a:defRPr/>
            </a:pPr>
            <a:endParaRPr lang="en-US" sz="2400" dirty="0">
              <a:latin typeface="+mn-lt"/>
            </a:endParaRPr>
          </a:p>
        </p:txBody>
      </p:sp>
      <p:sp>
        <p:nvSpPr>
          <p:cNvPr id="6" name="Prostokąt 5"/>
          <p:cNvSpPr/>
          <p:nvPr/>
        </p:nvSpPr>
        <p:spPr>
          <a:xfrm>
            <a:off x="323850" y="678621"/>
            <a:ext cx="8496622" cy="893834"/>
          </a:xfrm>
          <a:prstGeom prst="rect">
            <a:avLst/>
          </a:prstGeom>
        </p:spPr>
        <p:txBody>
          <a:bodyPr wrap="square">
            <a:spAutoFit/>
          </a:bodyPr>
          <a:lstStyle/>
          <a:p>
            <a:pPr>
              <a:lnSpc>
                <a:spcPct val="93000"/>
              </a:lnSpc>
              <a:buClr>
                <a:srgbClr val="000000"/>
              </a:buClr>
              <a:buSzPct val="45000"/>
              <a:defRPr/>
            </a:pPr>
            <a:endParaRPr lang="pl-PL" sz="2800" b="1" dirty="0" smtClean="0">
              <a:solidFill>
                <a:srgbClr val="C00000"/>
              </a:solidFill>
            </a:endParaRPr>
          </a:p>
          <a:p>
            <a:pPr>
              <a:lnSpc>
                <a:spcPct val="93000"/>
              </a:lnSpc>
              <a:buClr>
                <a:srgbClr val="000000"/>
              </a:buClr>
              <a:buSzPct val="45000"/>
              <a:defRPr/>
            </a:pPr>
            <a:r>
              <a:rPr lang="uk-UA" sz="2800" b="1" dirty="0" smtClean="0">
                <a:solidFill>
                  <a:srgbClr val="C00000"/>
                </a:solidFill>
              </a:rPr>
              <a:t>БЮДЖЕТ ПРОЕКТУ</a:t>
            </a:r>
            <a:endParaRPr lang="en-US" sz="2800" b="1" dirty="0">
              <a:solidFill>
                <a:srgbClr val="C00000"/>
              </a:solidFill>
            </a:endParaRPr>
          </a:p>
        </p:txBody>
      </p:sp>
    </p:spTree>
    <p:extLst>
      <p:ext uri="{BB962C8B-B14F-4D97-AF65-F5344CB8AC3E}">
        <p14:creationId xmlns:p14="http://schemas.microsoft.com/office/powerpoint/2010/main" val="37847321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descr="ppt-2st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Symbol zastępczy zawartości 8"/>
          <p:cNvSpPr txBox="1">
            <a:spLocks/>
          </p:cNvSpPr>
          <p:nvPr/>
        </p:nvSpPr>
        <p:spPr bwMode="auto">
          <a:xfrm>
            <a:off x="323850" y="1572455"/>
            <a:ext cx="8320420" cy="4349880"/>
          </a:xfrm>
          <a:prstGeom prst="rect">
            <a:avLst/>
          </a:prstGeom>
          <a:noFill/>
          <a:ln w="9525">
            <a:noFill/>
            <a:miter lim="800000"/>
            <a:headEnd/>
            <a:tailEnd/>
          </a:ln>
        </p:spPr>
        <p:txBody>
          <a:bodyPr lIns="91420" tIns="45711" rIns="91420" bIns="45711"/>
          <a:lstStyle/>
          <a:p>
            <a:pPr marL="622300" indent="-622300" algn="just" eaLnBrk="0" hangingPunct="0">
              <a:defRPr/>
            </a:pPr>
            <a:endParaRPr lang="pl-PL" sz="2400" dirty="0" smtClean="0"/>
          </a:p>
          <a:p>
            <a:pPr algn="just">
              <a:spcAft>
                <a:spcPts val="600"/>
              </a:spcAft>
              <a:buFont typeface="Wingdings"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uk-UA" sz="2400" dirty="0" smtClean="0">
                <a:solidFill>
                  <a:srgbClr val="002060"/>
                </a:solidFill>
              </a:rPr>
              <a:t> </a:t>
            </a:r>
            <a:r>
              <a:rPr lang="ru-RU" sz="2400" b="1" i="1" dirty="0" smtClean="0">
                <a:solidFill>
                  <a:srgbClr val="000000"/>
                </a:solidFill>
              </a:rPr>
              <a:t>Бенефіціари</a:t>
            </a:r>
            <a:r>
              <a:rPr lang="pl-PL" sz="2400" b="1" i="1" dirty="0" smtClean="0">
                <a:solidFill>
                  <a:srgbClr val="000000"/>
                </a:solidFill>
              </a:rPr>
              <a:t> PL</a:t>
            </a:r>
            <a:r>
              <a:rPr lang="uk-UA" sz="2400" b="1" i="1" dirty="0" smtClean="0">
                <a:solidFill>
                  <a:srgbClr val="000000"/>
                </a:solidFill>
              </a:rPr>
              <a:t> </a:t>
            </a:r>
            <a:r>
              <a:rPr lang="uk-UA" sz="2400" dirty="0" smtClean="0">
                <a:solidFill>
                  <a:srgbClr val="000000"/>
                </a:solidFill>
              </a:rPr>
              <a:t>- </a:t>
            </a:r>
            <a:r>
              <a:rPr lang="pl-PL" sz="2400" dirty="0" smtClean="0">
                <a:solidFill>
                  <a:srgbClr val="000000"/>
                </a:solidFill>
              </a:rPr>
              <a:t> </a:t>
            </a:r>
            <a:r>
              <a:rPr lang="uk-UA" sz="2400" dirty="0" smtClean="0">
                <a:solidFill>
                  <a:srgbClr val="000000"/>
                </a:solidFill>
              </a:rPr>
              <a:t>згідно з польським законодавством щодо здійснення державних закупівель </a:t>
            </a:r>
            <a:r>
              <a:rPr lang="pl-PL" sz="2400" dirty="0" smtClean="0">
                <a:solidFill>
                  <a:srgbClr val="000000"/>
                </a:solidFill>
              </a:rPr>
              <a:t>i </a:t>
            </a:r>
            <a:r>
              <a:rPr lang="uk-UA" sz="2400" dirty="0" smtClean="0">
                <a:solidFill>
                  <a:srgbClr val="000000"/>
                </a:solidFill>
              </a:rPr>
              <a:t>правилами конкурентності </a:t>
            </a:r>
          </a:p>
          <a:p>
            <a:pPr algn="just">
              <a:spcAft>
                <a:spcPts val="60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uk-UA" sz="2400" dirty="0" smtClean="0">
                <a:solidFill>
                  <a:srgbClr val="000000"/>
                </a:solidFill>
              </a:rPr>
              <a:t>(див. Додаток </a:t>
            </a:r>
            <a:r>
              <a:rPr lang="pl-PL" sz="2400" dirty="0" smtClean="0">
                <a:solidFill>
                  <a:srgbClr val="000000"/>
                </a:solidFill>
              </a:rPr>
              <a:t>5 </a:t>
            </a:r>
            <a:r>
              <a:rPr lang="uk-UA" sz="2400" dirty="0" smtClean="0">
                <a:solidFill>
                  <a:srgbClr val="000000"/>
                </a:solidFill>
              </a:rPr>
              <a:t>до Програмного посібника для 2-го конкурсу)</a:t>
            </a:r>
          </a:p>
          <a:p>
            <a:pPr algn="just">
              <a:spcAft>
                <a:spcPts val="60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uk-UA" sz="2400" dirty="0" smtClean="0">
              <a:solidFill>
                <a:srgbClr val="000000"/>
              </a:solidFill>
            </a:endParaRPr>
          </a:p>
          <a:p>
            <a:pPr algn="just">
              <a:spcAft>
                <a:spcPts val="600"/>
              </a:spcAft>
              <a:buFont typeface="Wingdings"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pl-PL" sz="2400" dirty="0" smtClean="0">
                <a:solidFill>
                  <a:srgbClr val="000000"/>
                </a:solidFill>
              </a:rPr>
              <a:t> </a:t>
            </a:r>
            <a:r>
              <a:rPr lang="ru-RU" sz="2400" b="1" i="1" dirty="0" smtClean="0">
                <a:solidFill>
                  <a:srgbClr val="000000"/>
                </a:solidFill>
              </a:rPr>
              <a:t>Бенефіціари</a:t>
            </a:r>
            <a:r>
              <a:rPr lang="pl-PL" sz="2400" b="1" i="1" dirty="0" smtClean="0">
                <a:solidFill>
                  <a:srgbClr val="000000"/>
                </a:solidFill>
              </a:rPr>
              <a:t> BY, UA</a:t>
            </a:r>
            <a:r>
              <a:rPr lang="pl-PL" sz="2400" dirty="0" smtClean="0">
                <a:solidFill>
                  <a:srgbClr val="000000"/>
                </a:solidFill>
              </a:rPr>
              <a:t>: </a:t>
            </a:r>
            <a:r>
              <a:rPr lang="uk-UA" sz="2400" dirty="0" smtClean="0">
                <a:solidFill>
                  <a:srgbClr val="000000"/>
                </a:solidFill>
              </a:rPr>
              <a:t>відповідно до ст</a:t>
            </a:r>
            <a:r>
              <a:rPr lang="pl-PL" sz="2400" dirty="0" smtClean="0">
                <a:solidFill>
                  <a:srgbClr val="000000"/>
                </a:solidFill>
              </a:rPr>
              <a:t>. 52-56</a:t>
            </a:r>
            <a:r>
              <a:rPr lang="uk-UA" sz="2400" dirty="0" smtClean="0">
                <a:solidFill>
                  <a:srgbClr val="000000"/>
                </a:solidFill>
              </a:rPr>
              <a:t> </a:t>
            </a:r>
            <a:r>
              <a:rPr lang="uk-UA" sz="2400" smtClean="0">
                <a:solidFill>
                  <a:srgbClr val="000000"/>
                </a:solidFill>
              </a:rPr>
              <a:t>Виконавчого розпорядження + краща міжнародна практика + вимоги Програми</a:t>
            </a:r>
            <a:endParaRPr lang="uk-UA" sz="2400" dirty="0" smtClean="0">
              <a:solidFill>
                <a:srgbClr val="000000"/>
              </a:solidFill>
            </a:endParaRPr>
          </a:p>
          <a:p>
            <a:pPr marL="622300" indent="-622300" algn="just" eaLnBrk="0" hangingPunct="0">
              <a:defRPr/>
            </a:pPr>
            <a:r>
              <a:rPr lang="pl-PL" sz="2400" dirty="0" smtClean="0"/>
              <a:t> </a:t>
            </a:r>
          </a:p>
          <a:p>
            <a:pPr marL="622300" indent="-622300" algn="just" eaLnBrk="0" hangingPunct="0">
              <a:defRPr/>
            </a:pPr>
            <a:endParaRPr lang="pl-PL" sz="2400" dirty="0" smtClean="0">
              <a:latin typeface="+mn-lt"/>
            </a:endParaRPr>
          </a:p>
          <a:p>
            <a:pPr marL="622300" indent="-622300" algn="just" eaLnBrk="0" hangingPunct="0">
              <a:defRPr/>
            </a:pPr>
            <a:endParaRPr lang="en-US" sz="2400" dirty="0">
              <a:latin typeface="+mn-lt"/>
            </a:endParaRPr>
          </a:p>
        </p:txBody>
      </p:sp>
      <p:sp>
        <p:nvSpPr>
          <p:cNvPr id="6" name="Prostokąt 5"/>
          <p:cNvSpPr/>
          <p:nvPr/>
        </p:nvSpPr>
        <p:spPr>
          <a:xfrm>
            <a:off x="323850" y="678621"/>
            <a:ext cx="8496622" cy="893834"/>
          </a:xfrm>
          <a:prstGeom prst="rect">
            <a:avLst/>
          </a:prstGeom>
        </p:spPr>
        <p:txBody>
          <a:bodyPr wrap="square">
            <a:spAutoFit/>
          </a:bodyPr>
          <a:lstStyle/>
          <a:p>
            <a:pPr>
              <a:lnSpc>
                <a:spcPct val="93000"/>
              </a:lnSpc>
              <a:buClr>
                <a:srgbClr val="000000"/>
              </a:buClr>
              <a:buSzPct val="45000"/>
              <a:defRPr/>
            </a:pPr>
            <a:endParaRPr lang="pl-PL" sz="2800" b="1" dirty="0" smtClean="0">
              <a:solidFill>
                <a:srgbClr val="C00000"/>
              </a:solidFill>
            </a:endParaRPr>
          </a:p>
          <a:p>
            <a:pPr>
              <a:lnSpc>
                <a:spcPct val="93000"/>
              </a:lnSpc>
              <a:buClr>
                <a:srgbClr val="000000"/>
              </a:buClr>
              <a:buSzPct val="45000"/>
              <a:defRPr/>
            </a:pPr>
            <a:r>
              <a:rPr lang="uk-UA" sz="2800" b="1" dirty="0" smtClean="0">
                <a:solidFill>
                  <a:srgbClr val="C00000"/>
                </a:solidFill>
              </a:rPr>
              <a:t>ЗАКУПІВЛІ – ВИМОГИ ДЛЯ ВСІХ БЕНЕФІЦІАРІВ</a:t>
            </a:r>
            <a:endParaRPr lang="en-US" sz="2800" b="1" dirty="0">
              <a:solidFill>
                <a:srgbClr val="C00000"/>
              </a:solidFill>
            </a:endParaRPr>
          </a:p>
        </p:txBody>
      </p:sp>
    </p:spTree>
    <p:extLst>
      <p:ext uri="{BB962C8B-B14F-4D97-AF65-F5344CB8AC3E}">
        <p14:creationId xmlns:p14="http://schemas.microsoft.com/office/powerpoint/2010/main" val="378473213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descr="ppt-2st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Symbol zastępczy zawartości 8"/>
          <p:cNvSpPr txBox="1">
            <a:spLocks/>
          </p:cNvSpPr>
          <p:nvPr/>
        </p:nvSpPr>
        <p:spPr bwMode="auto">
          <a:xfrm>
            <a:off x="323850" y="1572455"/>
            <a:ext cx="8320420" cy="4349880"/>
          </a:xfrm>
          <a:prstGeom prst="rect">
            <a:avLst/>
          </a:prstGeom>
          <a:noFill/>
          <a:ln w="9525">
            <a:noFill/>
            <a:miter lim="800000"/>
            <a:headEnd/>
            <a:tailEnd/>
          </a:ln>
        </p:spPr>
        <p:txBody>
          <a:bodyPr lIns="91420" tIns="45711" rIns="91420" bIns="45711"/>
          <a:lstStyle/>
          <a:p>
            <a:pPr marL="622300" indent="-622300" algn="just" eaLnBrk="0" hangingPunct="0">
              <a:defRPr/>
            </a:pPr>
            <a:endParaRPr lang="pl-PL" sz="2400" dirty="0" smtClean="0"/>
          </a:p>
          <a:p>
            <a:pPr marL="177800">
              <a:spcBef>
                <a:spcPts val="600"/>
              </a:spcBef>
              <a:spcAft>
                <a:spcPts val="600"/>
              </a:spcAft>
              <a:buFont typeface="Wingdings" pitchFamily="2" charset="2"/>
              <a:buChar char="§"/>
              <a:defRPr/>
            </a:pPr>
            <a:r>
              <a:rPr lang="uk-UA" sz="2400" dirty="0" smtClean="0">
                <a:solidFill>
                  <a:srgbClr val="002060"/>
                </a:solidFill>
              </a:rPr>
              <a:t> дотримання принципу </a:t>
            </a:r>
            <a:r>
              <a:rPr lang="uk-UA" sz="2400" b="1" dirty="0" smtClean="0">
                <a:solidFill>
                  <a:srgbClr val="002060"/>
                </a:solidFill>
              </a:rPr>
              <a:t>чесної конкуренції </a:t>
            </a:r>
            <a:r>
              <a:rPr lang="uk-UA" sz="2400" dirty="0" smtClean="0">
                <a:solidFill>
                  <a:srgbClr val="002060"/>
                </a:solidFill>
              </a:rPr>
              <a:t>та рівного трактування виконавців</a:t>
            </a:r>
            <a:r>
              <a:rPr lang="uk-UA" sz="2400" b="1" dirty="0" smtClean="0">
                <a:solidFill>
                  <a:srgbClr val="002060"/>
                </a:solidFill>
              </a:rPr>
              <a:t> </a:t>
            </a:r>
          </a:p>
          <a:p>
            <a:pPr marL="177800">
              <a:spcBef>
                <a:spcPts val="600"/>
              </a:spcBef>
              <a:spcAft>
                <a:spcPts val="600"/>
              </a:spcAft>
              <a:buFont typeface="Wingdings" pitchFamily="2" charset="2"/>
              <a:buChar char="§"/>
              <a:defRPr/>
            </a:pPr>
            <a:r>
              <a:rPr lang="uk-UA" sz="2400" b="1" dirty="0" smtClean="0">
                <a:solidFill>
                  <a:srgbClr val="002060"/>
                </a:solidFill>
              </a:rPr>
              <a:t> </a:t>
            </a:r>
            <a:r>
              <a:rPr lang="uk-UA" sz="2400" dirty="0" smtClean="0">
                <a:solidFill>
                  <a:srgbClr val="002060"/>
                </a:solidFill>
              </a:rPr>
              <a:t>дотримання принципів </a:t>
            </a:r>
            <a:r>
              <a:rPr lang="uk-UA" sz="2400" b="1" dirty="0" smtClean="0">
                <a:solidFill>
                  <a:srgbClr val="002060"/>
                </a:solidFill>
              </a:rPr>
              <a:t>прозорості</a:t>
            </a:r>
          </a:p>
          <a:p>
            <a:pPr marL="177800">
              <a:spcBef>
                <a:spcPts val="600"/>
              </a:spcBef>
              <a:spcAft>
                <a:spcPts val="600"/>
              </a:spcAft>
              <a:buFont typeface="Wingdings" pitchFamily="2" charset="2"/>
              <a:buChar char="§"/>
              <a:defRPr/>
            </a:pPr>
            <a:r>
              <a:rPr lang="uk-UA" sz="2400" b="1" dirty="0" smtClean="0">
                <a:solidFill>
                  <a:srgbClr val="002060"/>
                </a:solidFill>
              </a:rPr>
              <a:t> </a:t>
            </a:r>
            <a:r>
              <a:rPr lang="uk-UA" sz="2400" dirty="0" smtClean="0">
                <a:solidFill>
                  <a:srgbClr val="002060"/>
                </a:solidFill>
              </a:rPr>
              <a:t>економне, ефективне та раціональне використання </a:t>
            </a:r>
            <a:r>
              <a:rPr lang="uk-UA" sz="2400" b="1" dirty="0" smtClean="0">
                <a:solidFill>
                  <a:srgbClr val="002060"/>
                </a:solidFill>
              </a:rPr>
              <a:t>публічних коштів</a:t>
            </a:r>
          </a:p>
          <a:p>
            <a:pPr marL="177800">
              <a:spcBef>
                <a:spcPts val="600"/>
              </a:spcBef>
              <a:spcAft>
                <a:spcPts val="600"/>
              </a:spcAft>
              <a:buFont typeface="Wingdings" pitchFamily="2" charset="2"/>
              <a:buChar char="§"/>
              <a:defRPr/>
            </a:pPr>
            <a:r>
              <a:rPr lang="uk-UA" sz="2400" b="1" dirty="0" smtClean="0">
                <a:solidFill>
                  <a:srgbClr val="002060"/>
                </a:solidFill>
              </a:rPr>
              <a:t> </a:t>
            </a:r>
            <a:r>
              <a:rPr lang="uk-UA" sz="2400" dirty="0" smtClean="0">
                <a:solidFill>
                  <a:srgbClr val="002060"/>
                </a:solidFill>
              </a:rPr>
              <a:t>уникнення </a:t>
            </a:r>
            <a:r>
              <a:rPr lang="uk-UA" sz="2400" b="1" dirty="0" smtClean="0">
                <a:solidFill>
                  <a:srgbClr val="002060"/>
                </a:solidFill>
              </a:rPr>
              <a:t>конфлікту інтересів</a:t>
            </a:r>
          </a:p>
          <a:p>
            <a:pPr marL="177800">
              <a:spcBef>
                <a:spcPts val="600"/>
              </a:spcBef>
              <a:spcAft>
                <a:spcPts val="600"/>
              </a:spcAft>
              <a:buFont typeface="Wingdings" pitchFamily="2" charset="2"/>
              <a:buChar char="§"/>
              <a:defRPr/>
            </a:pPr>
            <a:r>
              <a:rPr lang="uk-UA" sz="2400" b="1" dirty="0" smtClean="0">
                <a:solidFill>
                  <a:srgbClr val="002060"/>
                </a:solidFill>
              </a:rPr>
              <a:t> фінансові коригування  </a:t>
            </a:r>
            <a:r>
              <a:rPr lang="uk-UA" sz="2400" dirty="0" smtClean="0">
                <a:solidFill>
                  <a:srgbClr val="002060"/>
                </a:solidFill>
              </a:rPr>
              <a:t>- можливі часткові або на всю суму</a:t>
            </a:r>
          </a:p>
          <a:p>
            <a:pPr marL="622300" indent="-622300" algn="just" eaLnBrk="0" hangingPunct="0">
              <a:defRPr/>
            </a:pPr>
            <a:r>
              <a:rPr lang="pl-PL" sz="2400" dirty="0" smtClean="0"/>
              <a:t> </a:t>
            </a:r>
          </a:p>
          <a:p>
            <a:pPr marL="622300" indent="-622300" algn="just" eaLnBrk="0" hangingPunct="0">
              <a:defRPr/>
            </a:pPr>
            <a:endParaRPr lang="pl-PL" sz="2400" dirty="0" smtClean="0">
              <a:latin typeface="+mn-lt"/>
            </a:endParaRPr>
          </a:p>
          <a:p>
            <a:pPr marL="622300" indent="-622300" algn="just" eaLnBrk="0" hangingPunct="0">
              <a:defRPr/>
            </a:pPr>
            <a:endParaRPr lang="en-US" sz="2400" dirty="0">
              <a:latin typeface="+mn-lt"/>
            </a:endParaRPr>
          </a:p>
        </p:txBody>
      </p:sp>
      <p:sp>
        <p:nvSpPr>
          <p:cNvPr id="6" name="Prostokąt 5"/>
          <p:cNvSpPr/>
          <p:nvPr/>
        </p:nvSpPr>
        <p:spPr>
          <a:xfrm>
            <a:off x="323850" y="678621"/>
            <a:ext cx="8496622" cy="893834"/>
          </a:xfrm>
          <a:prstGeom prst="rect">
            <a:avLst/>
          </a:prstGeom>
        </p:spPr>
        <p:txBody>
          <a:bodyPr wrap="square">
            <a:spAutoFit/>
          </a:bodyPr>
          <a:lstStyle/>
          <a:p>
            <a:pPr>
              <a:lnSpc>
                <a:spcPct val="93000"/>
              </a:lnSpc>
              <a:buClr>
                <a:srgbClr val="000000"/>
              </a:buClr>
              <a:buSzPct val="45000"/>
              <a:defRPr/>
            </a:pPr>
            <a:endParaRPr lang="pl-PL" sz="2800" b="1" dirty="0" smtClean="0">
              <a:solidFill>
                <a:srgbClr val="C00000"/>
              </a:solidFill>
            </a:endParaRPr>
          </a:p>
          <a:p>
            <a:pPr>
              <a:lnSpc>
                <a:spcPct val="93000"/>
              </a:lnSpc>
              <a:buClr>
                <a:srgbClr val="000000"/>
              </a:buClr>
              <a:buSzPct val="45000"/>
              <a:defRPr/>
            </a:pPr>
            <a:r>
              <a:rPr lang="uk-UA" sz="2800" b="1" dirty="0" smtClean="0">
                <a:solidFill>
                  <a:srgbClr val="C00000"/>
                </a:solidFill>
              </a:rPr>
              <a:t>ЗАКУПІВЛІ – ВИМОГИ ДЛЯ ВСІХ БЕНЕФІЦІАРІВ</a:t>
            </a:r>
            <a:endParaRPr lang="en-US" sz="2800" b="1" dirty="0">
              <a:solidFill>
                <a:srgbClr val="C00000"/>
              </a:solidFill>
            </a:endParaRPr>
          </a:p>
        </p:txBody>
      </p:sp>
    </p:spTree>
    <p:extLst>
      <p:ext uri="{BB962C8B-B14F-4D97-AF65-F5344CB8AC3E}">
        <p14:creationId xmlns:p14="http://schemas.microsoft.com/office/powerpoint/2010/main" val="37847321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descr="ppt-2st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Symbol zastępczy zawartości 8"/>
          <p:cNvSpPr txBox="1">
            <a:spLocks/>
          </p:cNvSpPr>
          <p:nvPr/>
        </p:nvSpPr>
        <p:spPr bwMode="auto">
          <a:xfrm>
            <a:off x="323850" y="1360967"/>
            <a:ext cx="8323000" cy="4038600"/>
          </a:xfrm>
          <a:prstGeom prst="rect">
            <a:avLst/>
          </a:prstGeom>
          <a:noFill/>
          <a:ln w="9525">
            <a:noFill/>
            <a:miter lim="800000"/>
            <a:headEnd/>
            <a:tailEnd/>
          </a:ln>
        </p:spPr>
        <p:txBody>
          <a:bodyPr lIns="91420" tIns="45711" rIns="91420" bIns="45711"/>
          <a:lstStyle/>
          <a:p>
            <a:pPr marL="622300" indent="-622300" algn="just" eaLnBrk="0" hangingPunct="0">
              <a:defRPr/>
            </a:pPr>
            <a:endParaRPr lang="pl-PL" sz="1500" dirty="0" smtClean="0"/>
          </a:p>
          <a:p>
            <a:pPr marL="622300" indent="-622300" algn="just" eaLnBrk="0" hangingPunct="0">
              <a:defRPr/>
            </a:pPr>
            <a:endParaRPr lang="pl-PL" sz="2400" dirty="0" smtClean="0"/>
          </a:p>
          <a:p>
            <a:pPr marL="177800" algn="ctr">
              <a:spcBef>
                <a:spcPts val="600"/>
              </a:spcBef>
              <a:spcAft>
                <a:spcPts val="600"/>
              </a:spcAft>
              <a:defRPr/>
            </a:pPr>
            <a:r>
              <a:rPr lang="uk-UA" sz="2800" dirty="0" smtClean="0">
                <a:solidFill>
                  <a:srgbClr val="002060"/>
                </a:solidFill>
              </a:rPr>
              <a:t>Перенесення варстості продуктів інвестиційного та інфраструктурного характеру в проекті </a:t>
            </a:r>
          </a:p>
          <a:p>
            <a:pPr marL="177800" algn="ctr">
              <a:spcBef>
                <a:spcPts val="600"/>
              </a:spcBef>
              <a:spcAft>
                <a:spcPts val="600"/>
              </a:spcAft>
              <a:defRPr/>
            </a:pPr>
            <a:r>
              <a:rPr lang="uk-UA" sz="2800" u="sng" dirty="0" smtClean="0">
                <a:solidFill>
                  <a:srgbClr val="002060"/>
                </a:solidFill>
              </a:rPr>
              <a:t>не дозволяється </a:t>
            </a:r>
            <a:r>
              <a:rPr lang="uk-UA" sz="2800" dirty="0" smtClean="0">
                <a:solidFill>
                  <a:srgbClr val="002060"/>
                </a:solidFill>
              </a:rPr>
              <a:t>протягом </a:t>
            </a:r>
            <a:r>
              <a:rPr lang="uk-UA" sz="2800" b="1" dirty="0" smtClean="0">
                <a:solidFill>
                  <a:srgbClr val="002060"/>
                </a:solidFill>
              </a:rPr>
              <a:t>5 років </a:t>
            </a:r>
          </a:p>
          <a:p>
            <a:pPr marL="177800" algn="ctr">
              <a:spcBef>
                <a:spcPts val="600"/>
              </a:spcBef>
              <a:spcAft>
                <a:spcPts val="600"/>
              </a:spcAft>
              <a:defRPr/>
            </a:pPr>
            <a:r>
              <a:rPr lang="uk-UA" sz="2800" dirty="0" smtClean="0">
                <a:solidFill>
                  <a:srgbClr val="002060"/>
                </a:solidFill>
              </a:rPr>
              <a:t>від дати балансового платежу по проекту</a:t>
            </a:r>
            <a:endParaRPr lang="pl-PL" sz="2800" dirty="0" smtClean="0"/>
          </a:p>
          <a:p>
            <a:pPr marL="622300" indent="-622300" algn="just" eaLnBrk="0" hangingPunct="0">
              <a:defRPr/>
            </a:pPr>
            <a:r>
              <a:rPr lang="pl-PL" sz="1500" dirty="0" smtClean="0"/>
              <a:t> </a:t>
            </a:r>
          </a:p>
          <a:p>
            <a:pPr marL="622300" indent="-622300" algn="just" eaLnBrk="0" hangingPunct="0">
              <a:defRPr/>
            </a:pPr>
            <a:endParaRPr lang="pl-PL" sz="1500" dirty="0" smtClean="0">
              <a:latin typeface="+mn-lt"/>
            </a:endParaRPr>
          </a:p>
          <a:p>
            <a:pPr marL="622300" indent="-622300" algn="just" eaLnBrk="0" hangingPunct="0">
              <a:defRPr/>
            </a:pPr>
            <a:endParaRPr lang="en-US" sz="1500" dirty="0">
              <a:latin typeface="+mn-lt"/>
            </a:endParaRPr>
          </a:p>
        </p:txBody>
      </p:sp>
      <p:sp>
        <p:nvSpPr>
          <p:cNvPr id="6" name="Prostokąt 5"/>
          <p:cNvSpPr/>
          <p:nvPr/>
        </p:nvSpPr>
        <p:spPr>
          <a:xfrm>
            <a:off x="323850" y="678621"/>
            <a:ext cx="8496622" cy="893834"/>
          </a:xfrm>
          <a:prstGeom prst="rect">
            <a:avLst/>
          </a:prstGeom>
        </p:spPr>
        <p:txBody>
          <a:bodyPr wrap="square">
            <a:spAutoFit/>
          </a:bodyPr>
          <a:lstStyle/>
          <a:p>
            <a:pPr>
              <a:lnSpc>
                <a:spcPct val="93000"/>
              </a:lnSpc>
              <a:buClr>
                <a:srgbClr val="000000"/>
              </a:buClr>
              <a:buSzPct val="45000"/>
              <a:defRPr/>
            </a:pPr>
            <a:endParaRPr lang="pl-PL" sz="2800" b="1" dirty="0" smtClean="0">
              <a:solidFill>
                <a:srgbClr val="C00000"/>
              </a:solidFill>
            </a:endParaRPr>
          </a:p>
          <a:p>
            <a:pPr>
              <a:lnSpc>
                <a:spcPct val="93000"/>
              </a:lnSpc>
              <a:buClr>
                <a:srgbClr val="000000"/>
              </a:buClr>
              <a:buSzPct val="45000"/>
              <a:defRPr/>
            </a:pPr>
            <a:r>
              <a:rPr lang="uk-UA" sz="2800" b="1" dirty="0" smtClean="0">
                <a:solidFill>
                  <a:srgbClr val="C00000"/>
                </a:solidFill>
              </a:rPr>
              <a:t>СТІЙКІСТЬ ПРОЕКТУ</a:t>
            </a:r>
            <a:endParaRPr lang="en-US" sz="2800" b="1" dirty="0">
              <a:solidFill>
                <a:srgbClr val="C00000"/>
              </a:solidFill>
            </a:endParaRPr>
          </a:p>
        </p:txBody>
      </p:sp>
    </p:spTree>
    <p:extLst>
      <p:ext uri="{BB962C8B-B14F-4D97-AF65-F5344CB8AC3E}">
        <p14:creationId xmlns:p14="http://schemas.microsoft.com/office/powerpoint/2010/main" val="378473213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descr="ppt-2st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Symbol zastępczy zawartości 8"/>
          <p:cNvSpPr txBox="1">
            <a:spLocks/>
          </p:cNvSpPr>
          <p:nvPr/>
        </p:nvSpPr>
        <p:spPr bwMode="auto">
          <a:xfrm>
            <a:off x="323850" y="1091953"/>
            <a:ext cx="8323000" cy="4038600"/>
          </a:xfrm>
          <a:prstGeom prst="rect">
            <a:avLst/>
          </a:prstGeom>
          <a:noFill/>
          <a:ln w="9525">
            <a:noFill/>
            <a:miter lim="800000"/>
            <a:headEnd/>
            <a:tailEnd/>
          </a:ln>
        </p:spPr>
        <p:txBody>
          <a:bodyPr lIns="91420" tIns="45711" rIns="91420" bIns="45711"/>
          <a:lstStyle/>
          <a:p>
            <a:pPr marL="622300" indent="-622300" algn="just" eaLnBrk="0" hangingPunct="0">
              <a:defRPr/>
            </a:pPr>
            <a:endParaRPr lang="pl-PL" sz="1500" dirty="0" smtClean="0"/>
          </a:p>
          <a:p>
            <a:pPr marL="622300" indent="-622300" algn="just" eaLnBrk="0" hangingPunct="0">
              <a:defRPr/>
            </a:pPr>
            <a:endParaRPr lang="pl-PL" sz="2400" dirty="0" smtClean="0"/>
          </a:p>
          <a:p>
            <a:pPr marL="177800">
              <a:spcBef>
                <a:spcPts val="600"/>
              </a:spcBef>
              <a:spcAft>
                <a:spcPts val="600"/>
              </a:spcAft>
              <a:buFont typeface="Wingdings" pitchFamily="2" charset="2"/>
              <a:buChar char="ü"/>
              <a:defRPr/>
            </a:pPr>
            <a:r>
              <a:rPr lang="uk-UA" sz="2200" dirty="0" smtClean="0">
                <a:solidFill>
                  <a:srgbClr val="002060"/>
                </a:solidFill>
              </a:rPr>
              <a:t>Програмний посібник для 2-го конкурсу</a:t>
            </a:r>
            <a:endParaRPr lang="en-US" sz="2200" dirty="0" smtClean="0">
              <a:solidFill>
                <a:srgbClr val="002060"/>
              </a:solidFill>
            </a:endParaRPr>
          </a:p>
          <a:p>
            <a:pPr marL="177800">
              <a:spcBef>
                <a:spcPts val="600"/>
              </a:spcBef>
              <a:spcAft>
                <a:spcPts val="600"/>
              </a:spcAft>
              <a:buFont typeface="Wingdings" pitchFamily="2" charset="2"/>
              <a:buChar char="ü"/>
              <a:defRPr/>
            </a:pPr>
            <a:r>
              <a:rPr lang="uk-UA" sz="2200" dirty="0" smtClean="0">
                <a:solidFill>
                  <a:srgbClr val="002060"/>
                </a:solidFill>
              </a:rPr>
              <a:t>Форма проектної заявки</a:t>
            </a:r>
            <a:endParaRPr lang="en-US" sz="2200" dirty="0" smtClean="0">
              <a:solidFill>
                <a:srgbClr val="002060"/>
              </a:solidFill>
            </a:endParaRPr>
          </a:p>
          <a:p>
            <a:pPr marL="177800">
              <a:spcBef>
                <a:spcPts val="600"/>
              </a:spcBef>
              <a:spcAft>
                <a:spcPts val="600"/>
              </a:spcAft>
              <a:buFont typeface="Wingdings" pitchFamily="2" charset="2"/>
              <a:buChar char="ü"/>
              <a:defRPr/>
            </a:pPr>
            <a:r>
              <a:rPr lang="uk-UA" sz="2200" dirty="0" smtClean="0">
                <a:solidFill>
                  <a:srgbClr val="002060"/>
                </a:solidFill>
              </a:rPr>
              <a:t>Бюджет проекту</a:t>
            </a:r>
            <a:endParaRPr lang="en-US" sz="2200" dirty="0" smtClean="0">
              <a:solidFill>
                <a:srgbClr val="002060"/>
              </a:solidFill>
            </a:endParaRPr>
          </a:p>
          <a:p>
            <a:pPr marL="177800">
              <a:spcBef>
                <a:spcPts val="600"/>
              </a:spcBef>
              <a:spcAft>
                <a:spcPts val="600"/>
              </a:spcAft>
              <a:buFont typeface="Wingdings" pitchFamily="2" charset="2"/>
              <a:buChar char="ü"/>
              <a:defRPr/>
            </a:pPr>
            <a:r>
              <a:rPr lang="uk-UA" sz="2200" dirty="0" smtClean="0">
                <a:solidFill>
                  <a:srgbClr val="002060"/>
                </a:solidFill>
              </a:rPr>
              <a:t>Методика розрахунку адміністраційних коштів</a:t>
            </a:r>
            <a:endParaRPr lang="en-US" sz="2200" dirty="0" smtClean="0">
              <a:solidFill>
                <a:srgbClr val="002060"/>
              </a:solidFill>
            </a:endParaRPr>
          </a:p>
          <a:p>
            <a:pPr marL="177800">
              <a:spcBef>
                <a:spcPts val="600"/>
              </a:spcBef>
              <a:spcAft>
                <a:spcPts val="600"/>
              </a:spcAft>
              <a:buFont typeface="Wingdings" pitchFamily="2" charset="2"/>
              <a:buChar char="ü"/>
              <a:defRPr/>
            </a:pPr>
            <a:r>
              <a:rPr lang="uk-UA" sz="2200" dirty="0" smtClean="0">
                <a:solidFill>
                  <a:srgbClr val="002060"/>
                </a:solidFill>
              </a:rPr>
              <a:t>Таблиці оцінки</a:t>
            </a:r>
          </a:p>
          <a:p>
            <a:pPr marL="177800">
              <a:spcBef>
                <a:spcPts val="600"/>
              </a:spcBef>
              <a:spcAft>
                <a:spcPts val="600"/>
              </a:spcAft>
              <a:buFont typeface="Wingdings" pitchFamily="2" charset="2"/>
              <a:buChar char="ü"/>
              <a:defRPr/>
            </a:pPr>
            <a:r>
              <a:rPr lang="uk-UA" sz="2200" dirty="0" smtClean="0">
                <a:solidFill>
                  <a:srgbClr val="002060"/>
                </a:solidFill>
              </a:rPr>
              <a:t> Особливі вимоги до закупівель, що проводяться польськими бенефіціарами</a:t>
            </a:r>
            <a:r>
              <a:rPr lang="pl-PL" sz="1500" dirty="0" smtClean="0"/>
              <a:t> </a:t>
            </a:r>
          </a:p>
          <a:p>
            <a:pPr marL="622300" indent="-622300" algn="just" eaLnBrk="0" hangingPunct="0">
              <a:defRPr/>
            </a:pPr>
            <a:r>
              <a:rPr lang="pl-PL" sz="1500" dirty="0" smtClean="0"/>
              <a:t> </a:t>
            </a:r>
          </a:p>
          <a:p>
            <a:pPr marL="622300" indent="-622300" algn="just" eaLnBrk="0" hangingPunct="0">
              <a:defRPr/>
            </a:pPr>
            <a:endParaRPr lang="pl-PL" sz="1500" dirty="0" smtClean="0">
              <a:latin typeface="+mn-lt"/>
            </a:endParaRPr>
          </a:p>
          <a:p>
            <a:pPr marL="622300" indent="-622300" algn="just" eaLnBrk="0" hangingPunct="0">
              <a:defRPr/>
            </a:pPr>
            <a:endParaRPr lang="en-US" sz="1500" dirty="0">
              <a:latin typeface="+mn-lt"/>
            </a:endParaRPr>
          </a:p>
        </p:txBody>
      </p:sp>
      <p:sp>
        <p:nvSpPr>
          <p:cNvPr id="6" name="Prostokąt 5"/>
          <p:cNvSpPr/>
          <p:nvPr/>
        </p:nvSpPr>
        <p:spPr>
          <a:xfrm>
            <a:off x="323850" y="678621"/>
            <a:ext cx="8496622" cy="893834"/>
          </a:xfrm>
          <a:prstGeom prst="rect">
            <a:avLst/>
          </a:prstGeom>
        </p:spPr>
        <p:txBody>
          <a:bodyPr wrap="square">
            <a:spAutoFit/>
          </a:bodyPr>
          <a:lstStyle/>
          <a:p>
            <a:pPr>
              <a:lnSpc>
                <a:spcPct val="93000"/>
              </a:lnSpc>
              <a:buClr>
                <a:srgbClr val="000000"/>
              </a:buClr>
              <a:buSzPct val="45000"/>
              <a:defRPr/>
            </a:pPr>
            <a:endParaRPr lang="pl-PL" sz="2800" b="1" dirty="0" smtClean="0">
              <a:solidFill>
                <a:srgbClr val="C00000"/>
              </a:solidFill>
            </a:endParaRPr>
          </a:p>
          <a:p>
            <a:pPr>
              <a:lnSpc>
                <a:spcPct val="93000"/>
              </a:lnSpc>
              <a:buClr>
                <a:srgbClr val="000000"/>
              </a:buClr>
              <a:buSzPct val="45000"/>
              <a:defRPr/>
            </a:pPr>
            <a:r>
              <a:rPr lang="uk-UA" sz="2800" b="1" dirty="0" smtClean="0">
                <a:solidFill>
                  <a:srgbClr val="C00000"/>
                </a:solidFill>
              </a:rPr>
              <a:t>ПАКЕТ КОНКУРСНИХ ДОКУМЕНТІВ</a:t>
            </a:r>
            <a:endParaRPr lang="en-US" sz="2800" b="1" dirty="0">
              <a:solidFill>
                <a:srgbClr val="C00000"/>
              </a:solidFill>
            </a:endParaRPr>
          </a:p>
        </p:txBody>
      </p:sp>
    </p:spTree>
    <p:extLst>
      <p:ext uri="{BB962C8B-B14F-4D97-AF65-F5344CB8AC3E}">
        <p14:creationId xmlns:p14="http://schemas.microsoft.com/office/powerpoint/2010/main" val="37847321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descr="ppt-2st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Symbol zastępczy zawartości 8"/>
          <p:cNvSpPr txBox="1">
            <a:spLocks/>
          </p:cNvSpPr>
          <p:nvPr/>
        </p:nvSpPr>
        <p:spPr bwMode="auto">
          <a:xfrm>
            <a:off x="323850" y="1989139"/>
            <a:ext cx="8388350" cy="2036951"/>
          </a:xfrm>
          <a:prstGeom prst="rect">
            <a:avLst/>
          </a:prstGeom>
          <a:noFill/>
          <a:ln w="9525">
            <a:noFill/>
            <a:miter lim="800000"/>
            <a:headEnd/>
            <a:tailEnd/>
          </a:ln>
        </p:spPr>
        <p:txBody>
          <a:bodyPr lIns="91420" tIns="45711" rIns="91420" bIns="45711"/>
          <a:lstStyle/>
          <a:p>
            <a:pPr marL="361950" indent="-361950" algn="just" eaLnBrk="0" hangingPunct="0">
              <a:spcBef>
                <a:spcPts val="1200"/>
              </a:spcBef>
              <a:spcAft>
                <a:spcPts val="1200"/>
              </a:spcAft>
              <a:defRPr/>
            </a:pPr>
            <a:endParaRPr lang="pl-PL" sz="1500" smtClean="0"/>
          </a:p>
          <a:p>
            <a:pPr marL="539750" indent="-539750" algn="just" eaLnBrk="0" hangingPunct="0">
              <a:spcBef>
                <a:spcPts val="0"/>
              </a:spcBef>
              <a:defRPr/>
            </a:pPr>
            <a:r>
              <a:rPr lang="pl-PL" sz="1500" smtClean="0">
                <a:latin typeface="+mn-lt"/>
              </a:rPr>
              <a:t> </a:t>
            </a:r>
            <a:endParaRPr lang="en-AU" sz="1500" dirty="0" smtClean="0">
              <a:latin typeface="+mn-lt"/>
            </a:endParaRPr>
          </a:p>
        </p:txBody>
      </p:sp>
      <p:sp>
        <p:nvSpPr>
          <p:cNvPr id="2" name="pole tekstowe 1"/>
          <p:cNvSpPr txBox="1"/>
          <p:nvPr/>
        </p:nvSpPr>
        <p:spPr>
          <a:xfrm>
            <a:off x="696035" y="1639874"/>
            <a:ext cx="7981239" cy="2554545"/>
          </a:xfrm>
          <a:prstGeom prst="rect">
            <a:avLst/>
          </a:prstGeom>
          <a:noFill/>
        </p:spPr>
        <p:txBody>
          <a:bodyPr wrap="square" rtlCol="0">
            <a:spAutoFit/>
          </a:bodyPr>
          <a:lstStyle/>
          <a:p>
            <a:pPr algn="ctr"/>
            <a:endParaRPr lang="pl-PL" sz="2800" b="1" dirty="0" smtClean="0">
              <a:solidFill>
                <a:srgbClr val="C00000"/>
              </a:solidFill>
            </a:endParaRPr>
          </a:p>
          <a:p>
            <a:pPr algn="ctr"/>
            <a:r>
              <a:rPr lang="en-GB" sz="2800" b="1" dirty="0" smtClean="0">
                <a:solidFill>
                  <a:srgbClr val="C00000"/>
                </a:solidFill>
              </a:rPr>
              <a:t>2</a:t>
            </a:r>
            <a:r>
              <a:rPr lang="uk-UA" sz="2800" b="1" dirty="0" smtClean="0">
                <a:solidFill>
                  <a:srgbClr val="C00000"/>
                </a:solidFill>
              </a:rPr>
              <a:t>-й КОНКУРС ПРОЕКТІВ: </a:t>
            </a:r>
            <a:r>
              <a:rPr lang="pl-PL" sz="2800" b="1" dirty="0" smtClean="0">
                <a:solidFill>
                  <a:srgbClr val="C00000"/>
                </a:solidFill>
              </a:rPr>
              <a:t> </a:t>
            </a:r>
            <a:r>
              <a:rPr lang="uk-UA" sz="2800" b="1" dirty="0" smtClean="0">
                <a:solidFill>
                  <a:srgbClr val="C00000"/>
                </a:solidFill>
              </a:rPr>
              <a:t> </a:t>
            </a:r>
          </a:p>
          <a:p>
            <a:pPr algn="ctr"/>
            <a:endParaRPr lang="uk-UA" sz="2800" b="1" dirty="0" smtClean="0">
              <a:solidFill>
                <a:srgbClr val="C00000"/>
              </a:solidFill>
            </a:endParaRPr>
          </a:p>
          <a:p>
            <a:pPr algn="ctr"/>
            <a:r>
              <a:rPr lang="uk-UA" sz="2800" b="1" dirty="0" smtClean="0">
                <a:solidFill>
                  <a:srgbClr val="C00000"/>
                </a:solidFill>
              </a:rPr>
              <a:t>1 СЕРПНЯ – 31 ЖОВТНЯ </a:t>
            </a:r>
            <a:r>
              <a:rPr lang="pl-PL" sz="2800" b="1" dirty="0" smtClean="0">
                <a:solidFill>
                  <a:srgbClr val="C00000"/>
                </a:solidFill>
              </a:rPr>
              <a:t>2018</a:t>
            </a:r>
            <a:r>
              <a:rPr lang="uk-UA" sz="2800" b="1" dirty="0" smtClean="0">
                <a:solidFill>
                  <a:srgbClr val="C00000"/>
                </a:solidFill>
              </a:rPr>
              <a:t> р.</a:t>
            </a:r>
            <a:endParaRPr lang="pl-PL" sz="2800" b="1" dirty="0">
              <a:solidFill>
                <a:srgbClr val="C00000"/>
              </a:solidFill>
            </a:endParaRPr>
          </a:p>
          <a:p>
            <a:endParaRPr lang="pl-PL" sz="2400" dirty="0" smtClean="0">
              <a:solidFill>
                <a:srgbClr val="002060"/>
              </a:solidFill>
            </a:endParaRPr>
          </a:p>
          <a:p>
            <a:r>
              <a:rPr lang="uk-UA" sz="2400" dirty="0" smtClean="0">
                <a:solidFill>
                  <a:srgbClr val="002060"/>
                </a:solidFill>
              </a:rPr>
              <a:t>  </a:t>
            </a:r>
            <a:endParaRPr lang="pl-PL" dirty="0">
              <a:solidFill>
                <a:srgbClr val="002060"/>
              </a:solidFill>
            </a:endParaRPr>
          </a:p>
        </p:txBody>
      </p:sp>
    </p:spTree>
    <p:extLst>
      <p:ext uri="{BB962C8B-B14F-4D97-AF65-F5344CB8AC3E}">
        <p14:creationId xmlns:p14="http://schemas.microsoft.com/office/powerpoint/2010/main" val="378473213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az 1" descr="ppt-1st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Prostokąt 5"/>
          <p:cNvSpPr/>
          <p:nvPr/>
        </p:nvSpPr>
        <p:spPr>
          <a:xfrm>
            <a:off x="769257" y="2551837"/>
            <a:ext cx="6088743" cy="1477328"/>
          </a:xfrm>
          <a:prstGeom prst="rect">
            <a:avLst/>
          </a:prstGeom>
        </p:spPr>
        <p:txBody>
          <a:bodyPr wrap="square">
            <a:spAutoFit/>
          </a:bodyPr>
          <a:lstStyle/>
          <a:p>
            <a:pPr marL="457200" indent="-457200">
              <a:buNone/>
            </a:pPr>
            <a:r>
              <a:rPr lang="uk-UA" dirty="0" smtClean="0">
                <a:solidFill>
                  <a:schemeClr val="bg1"/>
                </a:solidFill>
              </a:rPr>
              <a:t>ДЯКУЮ</a:t>
            </a:r>
            <a:r>
              <a:rPr lang="pl-PL" dirty="0" smtClean="0">
                <a:solidFill>
                  <a:schemeClr val="bg1"/>
                </a:solidFill>
              </a:rPr>
              <a:t>!</a:t>
            </a:r>
          </a:p>
          <a:p>
            <a:pPr marL="457200" indent="-457200">
              <a:buNone/>
            </a:pPr>
            <a:endParaRPr lang="pl-PL" dirty="0" smtClean="0">
              <a:solidFill>
                <a:schemeClr val="bg1"/>
              </a:solidFill>
            </a:endParaRPr>
          </a:p>
          <a:p>
            <a:pPr marL="457200" indent="-457200">
              <a:buNone/>
            </a:pPr>
            <a:r>
              <a:rPr lang="uk-UA" b="1" dirty="0" smtClean="0">
                <a:solidFill>
                  <a:schemeClr val="bg1"/>
                </a:solidFill>
              </a:rPr>
              <a:t>СПІЛЬНИЙ ТЕХНІЧНИЙ СЕКРЕТАРІАТ</a:t>
            </a:r>
            <a:endParaRPr lang="pl-PL" b="1" dirty="0" smtClean="0">
              <a:solidFill>
                <a:schemeClr val="bg1"/>
              </a:solidFill>
            </a:endParaRPr>
          </a:p>
          <a:p>
            <a:pPr marL="457200" indent="-457200">
              <a:buNone/>
            </a:pPr>
            <a:r>
              <a:rPr lang="pl-PL" dirty="0" smtClean="0">
                <a:solidFill>
                  <a:schemeClr val="bg1"/>
                </a:solidFill>
              </a:rPr>
              <a:t>Tel. +48 22 378 31 00</a:t>
            </a:r>
          </a:p>
          <a:p>
            <a:pPr marL="457200" indent="-457200">
              <a:buNone/>
            </a:pPr>
            <a:r>
              <a:rPr lang="pl-PL" dirty="0" smtClean="0">
                <a:solidFill>
                  <a:schemeClr val="bg1"/>
                </a:solidFill>
              </a:rPr>
              <a:t>Email: pbu@pbu2020.eu</a:t>
            </a:r>
          </a:p>
        </p:txBody>
      </p:sp>
    </p:spTree>
    <p:extLst>
      <p:ext uri="{BB962C8B-B14F-4D97-AF65-F5344CB8AC3E}">
        <p14:creationId xmlns:p14="http://schemas.microsoft.com/office/powerpoint/2010/main" val="34947412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descr="ppt-2st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Symbol zastępczy zawartości 8"/>
          <p:cNvSpPr txBox="1">
            <a:spLocks/>
          </p:cNvSpPr>
          <p:nvPr/>
        </p:nvSpPr>
        <p:spPr>
          <a:xfrm>
            <a:off x="323528" y="2009553"/>
            <a:ext cx="8246314" cy="3930554"/>
          </a:xfrm>
          <a:prstGeom prst="rect">
            <a:avLst/>
          </a:prstGeom>
        </p:spPr>
        <p:txBody>
          <a:bodyPr>
            <a:normAutofit fontScale="92500"/>
          </a:bodyPr>
          <a:lstStyle/>
          <a:p>
            <a:pPr marL="0" lvl="1" algn="just">
              <a:spcBef>
                <a:spcPts val="600"/>
              </a:spcBef>
              <a:spcAft>
                <a:spcPts val="600"/>
              </a:spcAft>
              <a:defRPr/>
            </a:pPr>
            <a:r>
              <a:rPr lang="pl-PL" sz="1700" dirty="0" smtClean="0"/>
              <a:t>	</a:t>
            </a:r>
            <a:endParaRPr lang="pl-PL" sz="2400" dirty="0" smtClean="0">
              <a:solidFill>
                <a:srgbClr val="002060"/>
              </a:solidFill>
            </a:endParaRPr>
          </a:p>
          <a:p>
            <a:pPr marL="0" lvl="1" algn="just">
              <a:spcBef>
                <a:spcPts val="1200"/>
              </a:spcBef>
              <a:spcAft>
                <a:spcPts val="600"/>
              </a:spcAft>
              <a:defRPr/>
            </a:pPr>
            <a:r>
              <a:rPr lang="pl-PL" sz="2400" dirty="0" smtClean="0">
                <a:solidFill>
                  <a:srgbClr val="002060"/>
                </a:solidFill>
              </a:rPr>
              <a:t>	</a:t>
            </a:r>
            <a:r>
              <a:rPr lang="uk-UA" sz="2400" dirty="0" smtClean="0">
                <a:solidFill>
                  <a:srgbClr val="002060"/>
                </a:solidFill>
              </a:rPr>
              <a:t>ТІЛЬКИ  </a:t>
            </a:r>
            <a:r>
              <a:rPr lang="en-GB" sz="2400" b="1" dirty="0" smtClean="0">
                <a:solidFill>
                  <a:srgbClr val="002060"/>
                </a:solidFill>
              </a:rPr>
              <a:t>T</a:t>
            </a:r>
            <a:r>
              <a:rPr lang="uk-UA" sz="2400" b="1" dirty="0" smtClean="0">
                <a:solidFill>
                  <a:srgbClr val="002060"/>
                </a:solidFill>
              </a:rPr>
              <a:t>ематична Ціль</a:t>
            </a:r>
            <a:r>
              <a:rPr lang="en-GB" sz="2400" b="1" dirty="0" smtClean="0">
                <a:solidFill>
                  <a:srgbClr val="002060"/>
                </a:solidFill>
              </a:rPr>
              <a:t> </a:t>
            </a:r>
            <a:r>
              <a:rPr lang="uk-UA" sz="2400" b="1" dirty="0" smtClean="0">
                <a:solidFill>
                  <a:srgbClr val="002060"/>
                </a:solidFill>
              </a:rPr>
              <a:t>СПАДЩИНА</a:t>
            </a:r>
            <a:r>
              <a:rPr lang="en-GB" sz="2400" b="1" dirty="0" smtClean="0">
                <a:solidFill>
                  <a:srgbClr val="002060"/>
                </a:solidFill>
              </a:rPr>
              <a:t>:</a:t>
            </a:r>
          </a:p>
          <a:p>
            <a:pPr marL="180975" lvl="1" indent="85725" algn="just">
              <a:defRPr/>
            </a:pPr>
            <a:r>
              <a:rPr lang="pl-PL" sz="2400" dirty="0" smtClean="0">
                <a:solidFill>
                  <a:srgbClr val="002060"/>
                </a:solidFill>
              </a:rPr>
              <a:t>	</a:t>
            </a:r>
            <a:r>
              <a:rPr lang="uk-UA" sz="2400" dirty="0" smtClean="0">
                <a:solidFill>
                  <a:srgbClr val="002060"/>
                </a:solidFill>
              </a:rPr>
              <a:t>Пріоритет </a:t>
            </a:r>
            <a:r>
              <a:rPr lang="en-GB" sz="2400" dirty="0" smtClean="0">
                <a:solidFill>
                  <a:srgbClr val="002060"/>
                </a:solidFill>
              </a:rPr>
              <a:t>1.1 – </a:t>
            </a:r>
            <a:r>
              <a:rPr lang="uk-UA" sz="2400" dirty="0" smtClean="0">
                <a:solidFill>
                  <a:srgbClr val="002060"/>
                </a:solidFill>
              </a:rPr>
              <a:t>Промоція місцевої культури та історії</a:t>
            </a:r>
            <a:endParaRPr lang="en-GB" sz="2400" dirty="0" smtClean="0">
              <a:solidFill>
                <a:srgbClr val="002060"/>
              </a:solidFill>
            </a:endParaRPr>
          </a:p>
          <a:p>
            <a:pPr marL="180975" indent="85725" algn="just"/>
            <a:r>
              <a:rPr lang="pl-PL" sz="2400" dirty="0" smtClean="0">
                <a:solidFill>
                  <a:srgbClr val="002060"/>
                </a:solidFill>
              </a:rPr>
              <a:t>	</a:t>
            </a:r>
            <a:r>
              <a:rPr lang="uk-UA" sz="2400" dirty="0" smtClean="0">
                <a:solidFill>
                  <a:srgbClr val="002060"/>
                </a:solidFill>
              </a:rPr>
              <a:t>Пріоритет </a:t>
            </a:r>
            <a:r>
              <a:rPr lang="en-GB" sz="2400" dirty="0" smtClean="0">
                <a:solidFill>
                  <a:srgbClr val="002060"/>
                </a:solidFill>
              </a:rPr>
              <a:t>1.2 – </a:t>
            </a:r>
            <a:r>
              <a:rPr lang="uk-UA" sz="2400" dirty="0" smtClean="0">
                <a:solidFill>
                  <a:srgbClr val="002060"/>
                </a:solidFill>
              </a:rPr>
              <a:t>Промоція та збереження природної спадщини</a:t>
            </a:r>
            <a:endParaRPr lang="pl-PL" sz="2400" dirty="0" smtClean="0">
              <a:solidFill>
                <a:srgbClr val="002060"/>
              </a:solidFill>
            </a:endParaRPr>
          </a:p>
          <a:p>
            <a:pPr marL="180975" indent="85725" algn="just">
              <a:spcBef>
                <a:spcPts val="1800"/>
              </a:spcBef>
              <a:spcAft>
                <a:spcPts val="1200"/>
              </a:spcAft>
              <a:tabLst>
                <a:tab pos="444500" algn="l"/>
              </a:tabLst>
            </a:pPr>
            <a:r>
              <a:rPr lang="pl-PL" sz="2400" dirty="0" smtClean="0">
                <a:solidFill>
                  <a:srgbClr val="002060"/>
                </a:solidFill>
              </a:rPr>
              <a:t>		</a:t>
            </a:r>
            <a:r>
              <a:rPr lang="uk-UA" sz="2400" dirty="0" smtClean="0">
                <a:solidFill>
                  <a:srgbClr val="002060"/>
                </a:solidFill>
              </a:rPr>
              <a:t>БЮДЖЕТ КОНКУРСУ – </a:t>
            </a:r>
            <a:r>
              <a:rPr lang="uk-UA" sz="2400" b="1" dirty="0" smtClean="0">
                <a:solidFill>
                  <a:srgbClr val="002060"/>
                </a:solidFill>
              </a:rPr>
              <a:t>5,2 МЛН.ЄВРО</a:t>
            </a:r>
            <a:endParaRPr lang="pl-PL" sz="2400" b="1" dirty="0" smtClean="0">
              <a:solidFill>
                <a:srgbClr val="002060"/>
              </a:solidFill>
            </a:endParaRPr>
          </a:p>
          <a:p>
            <a:pPr marL="180975" indent="85725" algn="just">
              <a:lnSpc>
                <a:spcPct val="120000"/>
              </a:lnSpc>
              <a:spcBef>
                <a:spcPts val="600"/>
              </a:spcBef>
              <a:spcAft>
                <a:spcPts val="600"/>
              </a:spcAft>
            </a:pPr>
            <a:r>
              <a:rPr lang="pl-PL" sz="2400" dirty="0">
                <a:solidFill>
                  <a:srgbClr val="002060"/>
                </a:solidFill>
              </a:rPr>
              <a:t>	</a:t>
            </a:r>
            <a:r>
              <a:rPr lang="uk-UA" sz="2400" b="1" dirty="0" smtClean="0">
                <a:solidFill>
                  <a:srgbClr val="002060"/>
                </a:solidFill>
              </a:rPr>
              <a:t>Визначення</a:t>
            </a:r>
            <a:r>
              <a:rPr lang="uk-UA" sz="2400" dirty="0" smtClean="0">
                <a:solidFill>
                  <a:srgbClr val="002060"/>
                </a:solidFill>
              </a:rPr>
              <a:t> мікропроекту, </a:t>
            </a:r>
            <a:r>
              <a:rPr lang="uk-UA" sz="2400" b="1" dirty="0" smtClean="0">
                <a:solidFill>
                  <a:srgbClr val="002060"/>
                </a:solidFill>
              </a:rPr>
              <a:t>приклади</a:t>
            </a:r>
            <a:r>
              <a:rPr lang="uk-UA" sz="2400" dirty="0" smtClean="0">
                <a:solidFill>
                  <a:srgbClr val="002060"/>
                </a:solidFill>
              </a:rPr>
              <a:t> заходів, інформація </a:t>
            </a:r>
            <a:r>
              <a:rPr lang="pl-PL" sz="2400" dirty="0" smtClean="0">
                <a:solidFill>
                  <a:srgbClr val="002060"/>
                </a:solidFill>
              </a:rPr>
              <a:t/>
            </a:r>
            <a:br>
              <a:rPr lang="pl-PL" sz="2400" dirty="0" smtClean="0">
                <a:solidFill>
                  <a:srgbClr val="002060"/>
                </a:solidFill>
              </a:rPr>
            </a:br>
            <a:r>
              <a:rPr lang="pl-PL" sz="2400" dirty="0" smtClean="0">
                <a:solidFill>
                  <a:srgbClr val="002060"/>
                </a:solidFill>
              </a:rPr>
              <a:t>    </a:t>
            </a:r>
            <a:r>
              <a:rPr lang="uk-UA" sz="2400" dirty="0" smtClean="0">
                <a:solidFill>
                  <a:srgbClr val="002060"/>
                </a:solidFill>
              </a:rPr>
              <a:t>про </a:t>
            </a:r>
            <a:r>
              <a:rPr lang="pl-PL" sz="2400" dirty="0" smtClean="0">
                <a:solidFill>
                  <a:srgbClr val="002060"/>
                </a:solidFill>
              </a:rPr>
              <a:t>  </a:t>
            </a:r>
            <a:r>
              <a:rPr lang="uk-UA" sz="2400" b="1" dirty="0" smtClean="0">
                <a:solidFill>
                  <a:srgbClr val="002060"/>
                </a:solidFill>
              </a:rPr>
              <a:t>показники</a:t>
            </a:r>
            <a:r>
              <a:rPr lang="uk-UA" sz="2400" dirty="0" smtClean="0">
                <a:solidFill>
                  <a:srgbClr val="002060"/>
                </a:solidFill>
              </a:rPr>
              <a:t> – у Програмному посібнику для 2-го конкурсу</a:t>
            </a:r>
          </a:p>
          <a:p>
            <a:pPr marL="180975" indent="85725" algn="ctr">
              <a:lnSpc>
                <a:spcPct val="120000"/>
              </a:lnSpc>
              <a:spcBef>
                <a:spcPts val="600"/>
              </a:spcBef>
              <a:spcAft>
                <a:spcPts val="600"/>
              </a:spcAft>
            </a:pPr>
            <a:r>
              <a:rPr lang="pl-PL" sz="2400" dirty="0" smtClean="0">
                <a:solidFill>
                  <a:srgbClr val="002060"/>
                </a:solidFill>
              </a:rPr>
              <a:t>www.pbu2020.eu</a:t>
            </a:r>
            <a:endParaRPr lang="en-GB" sz="2400" dirty="0">
              <a:solidFill>
                <a:srgbClr val="002060"/>
              </a:solidFill>
            </a:endParaRPr>
          </a:p>
          <a:p>
            <a:pPr marL="457200" marR="0" lvl="0" indent="-457200" algn="l" defTabSz="457200" rtl="0" eaLnBrk="1" fontAlgn="auto" latinLnBrk="0" hangingPunct="1">
              <a:lnSpc>
                <a:spcPct val="100000"/>
              </a:lnSpc>
              <a:spcBef>
                <a:spcPts val="600"/>
              </a:spcBef>
              <a:spcAft>
                <a:spcPts val="600"/>
              </a:spcAft>
              <a:buClr>
                <a:srgbClr val="000000"/>
              </a:buClr>
              <a:buSzPct val="45000"/>
              <a:buFont typeface="Arial"/>
              <a:buNone/>
              <a:tabLst/>
              <a:defRPr/>
            </a:pPr>
            <a:endParaRPr kumimoji="0" lang="pl-PL" sz="2000" b="0" i="0" u="none" strike="noStrike" kern="1200" cap="none" spc="0" normalizeH="0" baseline="0" noProof="0" dirty="0" smtClean="0">
              <a:ln>
                <a:noFill/>
              </a:ln>
              <a:solidFill>
                <a:schemeClr val="tx1"/>
              </a:solidFill>
              <a:effectLst/>
              <a:uLnTx/>
              <a:uFillTx/>
            </a:endParaRPr>
          </a:p>
          <a:p>
            <a:pPr marL="457200" marR="0" lvl="0" indent="-457200" algn="just" defTabSz="457200" rtl="0" eaLnBrk="1" fontAlgn="auto" latinLnBrk="0" hangingPunct="1">
              <a:lnSpc>
                <a:spcPct val="93000"/>
              </a:lnSpc>
              <a:spcBef>
                <a:spcPct val="20000"/>
              </a:spcBef>
              <a:spcAft>
                <a:spcPts val="0"/>
              </a:spcAft>
              <a:buClr>
                <a:srgbClr val="000000"/>
              </a:buClr>
              <a:buSzPct val="45000"/>
              <a:buFont typeface="Arial"/>
              <a:buNone/>
              <a:tabLst/>
              <a:defRPr/>
            </a:pPr>
            <a:endParaRPr kumimoji="0" lang="pl-PL" sz="3200" b="1" i="0" u="none" strike="noStrike" kern="1200" cap="none" spc="0" normalizeH="0" baseline="0" noProof="0" dirty="0" smtClean="0">
              <a:ln>
                <a:noFill/>
              </a:ln>
              <a:solidFill>
                <a:schemeClr val="accent6">
                  <a:lumMod val="75000"/>
                </a:schemeClr>
              </a:solidFill>
              <a:effectLst/>
              <a:uLnTx/>
              <a:uFillTx/>
              <a:latin typeface="+mn-lt"/>
              <a:ea typeface="+mn-ea"/>
              <a:cs typeface="+mn-cs"/>
            </a:endParaRPr>
          </a:p>
          <a:p>
            <a:pPr marL="342900" marR="0" lvl="0" indent="-342900" algn="ctr" defTabSz="457200" rtl="0" eaLnBrk="1" fontAlgn="auto" latinLnBrk="0" hangingPunct="0">
              <a:lnSpc>
                <a:spcPct val="93000"/>
              </a:lnSpc>
              <a:spcBef>
                <a:spcPct val="20000"/>
              </a:spcBef>
              <a:spcAft>
                <a:spcPts val="0"/>
              </a:spcAft>
              <a:buClr>
                <a:srgbClr val="000000"/>
              </a:buClr>
              <a:buSzPct val="45000"/>
              <a:buFont typeface="Wingdings" pitchFamily="2" charset="2"/>
              <a:buNone/>
              <a:tabLst/>
              <a:defRPr/>
            </a:pPr>
            <a:endParaRPr kumimoji="0" lang="pl-PL" sz="1600" b="1" i="0" u="none" strike="noStrike" kern="1200" cap="none" spc="0" normalizeH="0" baseline="0" noProof="0" dirty="0" smtClean="0">
              <a:ln>
                <a:noFill/>
              </a:ln>
              <a:solidFill>
                <a:schemeClr val="tx2"/>
              </a:solidFill>
              <a:effectLst/>
              <a:uLnTx/>
              <a:uFillTx/>
              <a:latin typeface="+mn-lt"/>
              <a:ea typeface="+mn-ea"/>
              <a:cs typeface="+mn-cs"/>
            </a:endParaRPr>
          </a:p>
          <a:p>
            <a:pPr marL="457200" marR="0" lvl="0" indent="-457200" algn="ctr" defTabSz="457200" rtl="0" eaLnBrk="1" fontAlgn="auto" latinLnBrk="0" hangingPunct="1">
              <a:lnSpc>
                <a:spcPct val="100000"/>
              </a:lnSpc>
              <a:spcBef>
                <a:spcPct val="0"/>
              </a:spcBef>
              <a:spcAft>
                <a:spcPts val="0"/>
              </a:spcAft>
              <a:buClrTx/>
              <a:buSzTx/>
              <a:buFont typeface="Arial" charset="0"/>
              <a:buNone/>
              <a:tabLst/>
              <a:defRPr/>
            </a:pPr>
            <a:endParaRPr kumimoji="0" lang="pl-PL" sz="2800" b="1"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3" name="pole tekstowe 2"/>
          <p:cNvSpPr txBox="1"/>
          <p:nvPr/>
        </p:nvSpPr>
        <p:spPr>
          <a:xfrm>
            <a:off x="434777" y="1775533"/>
            <a:ext cx="5078917" cy="800219"/>
          </a:xfrm>
          <a:prstGeom prst="rect">
            <a:avLst/>
          </a:prstGeom>
          <a:noFill/>
        </p:spPr>
        <p:txBody>
          <a:bodyPr wrap="square" rtlCol="0">
            <a:spAutoFit/>
          </a:bodyPr>
          <a:lstStyle/>
          <a:p>
            <a:endParaRPr lang="pl-PL" sz="2800" b="1" dirty="0" smtClean="0">
              <a:solidFill>
                <a:srgbClr val="C00000"/>
              </a:solidFill>
            </a:endParaRPr>
          </a:p>
          <a:p>
            <a:endParaRPr lang="pl-PL" dirty="0"/>
          </a:p>
        </p:txBody>
      </p:sp>
      <p:sp>
        <p:nvSpPr>
          <p:cNvPr id="5" name="Prostokąt 4"/>
          <p:cNvSpPr/>
          <p:nvPr/>
        </p:nvSpPr>
        <p:spPr>
          <a:xfrm>
            <a:off x="581891" y="1184301"/>
            <a:ext cx="8238581" cy="1040285"/>
          </a:xfrm>
          <a:prstGeom prst="rect">
            <a:avLst/>
          </a:prstGeom>
        </p:spPr>
        <p:txBody>
          <a:bodyPr wrap="square">
            <a:spAutoFit/>
          </a:bodyPr>
          <a:lstStyle/>
          <a:p>
            <a:pPr marL="342900" indent="-342900" algn="ctr">
              <a:spcBef>
                <a:spcPct val="20000"/>
              </a:spcBef>
              <a:defRPr/>
            </a:pPr>
            <a:r>
              <a:rPr lang="pl-PL" sz="2800" b="1" dirty="0" smtClean="0">
                <a:solidFill>
                  <a:srgbClr val="C00000"/>
                </a:solidFill>
              </a:rPr>
              <a:t>2</a:t>
            </a:r>
            <a:r>
              <a:rPr lang="uk-UA" sz="2800" b="1" dirty="0" smtClean="0">
                <a:solidFill>
                  <a:srgbClr val="C00000"/>
                </a:solidFill>
              </a:rPr>
              <a:t>-й КОНКУРС ПРОЕКТІВ - </a:t>
            </a:r>
            <a:r>
              <a:rPr lang="uk-UA" sz="2800" b="1" dirty="0" smtClean="0">
                <a:solidFill>
                  <a:schemeClr val="tx2">
                    <a:lumMod val="75000"/>
                  </a:schemeClr>
                </a:solidFill>
              </a:rPr>
              <a:t>ОСНОВНІ УМОВИ</a:t>
            </a:r>
            <a:endParaRPr lang="pl-PL" sz="2800" b="1" dirty="0" smtClean="0">
              <a:solidFill>
                <a:schemeClr val="tx2">
                  <a:lumMod val="75000"/>
                </a:schemeClr>
              </a:solidFill>
            </a:endParaRPr>
          </a:p>
          <a:p>
            <a:pPr marL="342900" indent="-342900" algn="ctr">
              <a:spcBef>
                <a:spcPct val="20000"/>
              </a:spcBef>
              <a:defRPr/>
            </a:pPr>
            <a:endParaRPr lang="pl-PL" sz="2800" b="1" dirty="0" smtClean="0">
              <a:solidFill>
                <a:schemeClr val="tx2">
                  <a:lumMod val="75000"/>
                </a:schemeClr>
              </a:solidFill>
            </a:endParaRPr>
          </a:p>
        </p:txBody>
      </p:sp>
    </p:spTree>
    <p:extLst>
      <p:ext uri="{BB962C8B-B14F-4D97-AF65-F5344CB8AC3E}">
        <p14:creationId xmlns:p14="http://schemas.microsoft.com/office/powerpoint/2010/main" val="37847321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descr="ppt-2st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Prostokąt 2"/>
          <p:cNvSpPr/>
          <p:nvPr/>
        </p:nvSpPr>
        <p:spPr>
          <a:xfrm>
            <a:off x="323850" y="1125538"/>
            <a:ext cx="8496622" cy="523220"/>
          </a:xfrm>
          <a:prstGeom prst="rect">
            <a:avLst/>
          </a:prstGeom>
        </p:spPr>
        <p:txBody>
          <a:bodyPr wrap="square">
            <a:spAutoFit/>
          </a:bodyPr>
          <a:lstStyle/>
          <a:p>
            <a:pPr algn="just" eaLnBrk="0" hangingPunct="0">
              <a:spcBef>
                <a:spcPts val="600"/>
              </a:spcBef>
              <a:defRPr/>
            </a:pPr>
            <a:r>
              <a:rPr lang="uk-UA" sz="2800" b="1" dirty="0" smtClean="0">
                <a:solidFill>
                  <a:srgbClr val="C00000"/>
                </a:solidFill>
              </a:rPr>
              <a:t>МІКРОПРОЕКТИ</a:t>
            </a:r>
            <a:endParaRPr lang="en-US" sz="2800" b="1" dirty="0">
              <a:solidFill>
                <a:srgbClr val="C00000"/>
              </a:solidFill>
            </a:endParaRPr>
          </a:p>
        </p:txBody>
      </p:sp>
      <p:sp>
        <p:nvSpPr>
          <p:cNvPr id="5" name="Symbol zastępczy zawartości 8"/>
          <p:cNvSpPr txBox="1">
            <a:spLocks/>
          </p:cNvSpPr>
          <p:nvPr/>
        </p:nvSpPr>
        <p:spPr bwMode="auto">
          <a:xfrm>
            <a:off x="323850" y="1873188"/>
            <a:ext cx="8388350" cy="3852650"/>
          </a:xfrm>
          <a:prstGeom prst="rect">
            <a:avLst/>
          </a:prstGeom>
          <a:noFill/>
          <a:ln w="9525">
            <a:noFill/>
            <a:miter lim="800000"/>
            <a:headEnd/>
            <a:tailEnd/>
          </a:ln>
        </p:spPr>
        <p:txBody>
          <a:bodyPr lIns="91420" tIns="45711" rIns="91420" bIns="45711"/>
          <a:lstStyle/>
          <a:p>
            <a:pPr marL="361950" indent="-361950" algn="just" eaLnBrk="0" hangingPunct="0">
              <a:spcBef>
                <a:spcPts val="600"/>
              </a:spcBef>
              <a:spcAft>
                <a:spcPts val="600"/>
              </a:spcAft>
              <a:buFont typeface="Wingdings" pitchFamily="2" charset="2"/>
              <a:buChar char="§"/>
              <a:defRPr/>
            </a:pPr>
            <a:r>
              <a:rPr lang="uk-UA" sz="2400" dirty="0" smtClean="0">
                <a:solidFill>
                  <a:srgbClr val="002060"/>
                </a:solidFill>
              </a:rPr>
              <a:t>Період реалізації</a:t>
            </a:r>
            <a:r>
              <a:rPr lang="en-GB" sz="2400" dirty="0" smtClean="0">
                <a:solidFill>
                  <a:srgbClr val="002060"/>
                </a:solidFill>
              </a:rPr>
              <a:t>: </a:t>
            </a:r>
            <a:r>
              <a:rPr lang="uk-UA" sz="2400" dirty="0" smtClean="0">
                <a:solidFill>
                  <a:srgbClr val="002060"/>
                </a:solidFill>
              </a:rPr>
              <a:t>макс</a:t>
            </a:r>
            <a:r>
              <a:rPr lang="pl-PL" sz="2400" dirty="0" smtClean="0">
                <a:solidFill>
                  <a:srgbClr val="002060"/>
                </a:solidFill>
              </a:rPr>
              <a:t>. </a:t>
            </a:r>
            <a:r>
              <a:rPr lang="en-GB" sz="2400" b="1" dirty="0" smtClean="0">
                <a:solidFill>
                  <a:srgbClr val="002060"/>
                </a:solidFill>
              </a:rPr>
              <a:t>12 </a:t>
            </a:r>
            <a:r>
              <a:rPr lang="uk-UA" sz="2400" b="1" dirty="0" smtClean="0">
                <a:solidFill>
                  <a:srgbClr val="002060"/>
                </a:solidFill>
              </a:rPr>
              <a:t>місяців</a:t>
            </a:r>
          </a:p>
          <a:p>
            <a:pPr marL="361950" indent="-361950" eaLnBrk="0" hangingPunct="0">
              <a:spcBef>
                <a:spcPts val="600"/>
              </a:spcBef>
              <a:spcAft>
                <a:spcPts val="600"/>
              </a:spcAft>
              <a:buFont typeface="Wingdings" pitchFamily="2" charset="2"/>
              <a:buChar char="§"/>
              <a:defRPr/>
            </a:pPr>
            <a:r>
              <a:rPr lang="uk-UA" sz="2400" b="1" dirty="0" smtClean="0">
                <a:solidFill>
                  <a:srgbClr val="002060"/>
                </a:solidFill>
              </a:rPr>
              <a:t>Зінтегровані</a:t>
            </a:r>
            <a:r>
              <a:rPr lang="uk-UA" sz="2400" dirty="0" smtClean="0">
                <a:solidFill>
                  <a:srgbClr val="002060"/>
                </a:solidFill>
              </a:rPr>
              <a:t> проекти</a:t>
            </a:r>
          </a:p>
          <a:p>
            <a:pPr marL="361950" indent="-361950" eaLnBrk="0" hangingPunct="0">
              <a:spcBef>
                <a:spcPts val="600"/>
              </a:spcBef>
              <a:spcAft>
                <a:spcPts val="600"/>
              </a:spcAft>
              <a:buFont typeface="Wingdings" pitchFamily="2" charset="2"/>
              <a:buChar char="§"/>
              <a:defRPr/>
            </a:pPr>
            <a:r>
              <a:rPr lang="uk-UA" sz="2400" b="1" dirty="0" smtClean="0">
                <a:solidFill>
                  <a:srgbClr val="002060"/>
                </a:solidFill>
              </a:rPr>
              <a:t>М</a:t>
            </a:r>
            <a:r>
              <a:rPr lang="pl-PL" sz="2400" b="1" dirty="0" smtClean="0">
                <a:solidFill>
                  <a:srgbClr val="002060"/>
                </a:solidFill>
              </a:rPr>
              <a:t>’</a:t>
            </a:r>
            <a:r>
              <a:rPr lang="uk-UA" sz="2400" b="1" dirty="0" smtClean="0">
                <a:solidFill>
                  <a:srgbClr val="002060"/>
                </a:solidFill>
              </a:rPr>
              <a:t>які </a:t>
            </a:r>
            <a:r>
              <a:rPr lang="uk-UA" sz="2400" dirty="0" smtClean="0">
                <a:solidFill>
                  <a:srgbClr val="002060"/>
                </a:solidFill>
              </a:rPr>
              <a:t>проекти </a:t>
            </a:r>
            <a:br>
              <a:rPr lang="uk-UA" sz="2400" dirty="0" smtClean="0">
                <a:solidFill>
                  <a:srgbClr val="002060"/>
                </a:solidFill>
              </a:rPr>
            </a:br>
            <a:r>
              <a:rPr lang="pl-PL" sz="2400" dirty="0" smtClean="0">
                <a:solidFill>
                  <a:srgbClr val="002060"/>
                </a:solidFill>
              </a:rPr>
              <a:t>-  </a:t>
            </a:r>
            <a:r>
              <a:rPr lang="uk-UA" sz="2400" dirty="0" smtClean="0">
                <a:solidFill>
                  <a:srgbClr val="002060"/>
                </a:solidFill>
              </a:rPr>
              <a:t>інвестиції та інфраструктура</a:t>
            </a:r>
            <a:r>
              <a:rPr lang="pl-PL" sz="2400" dirty="0" smtClean="0">
                <a:solidFill>
                  <a:srgbClr val="002060"/>
                </a:solidFill>
              </a:rPr>
              <a:t> </a:t>
            </a:r>
            <a:r>
              <a:rPr lang="uk-UA" sz="2400" dirty="0" smtClean="0">
                <a:solidFill>
                  <a:srgbClr val="002060"/>
                </a:solidFill>
              </a:rPr>
              <a:t>до </a:t>
            </a:r>
            <a:r>
              <a:rPr lang="pl-PL" sz="2400" dirty="0" smtClean="0">
                <a:solidFill>
                  <a:srgbClr val="002060"/>
                </a:solidFill>
              </a:rPr>
              <a:t>20% </a:t>
            </a:r>
            <a:r>
              <a:rPr lang="uk-UA" sz="2400" dirty="0" smtClean="0">
                <a:solidFill>
                  <a:srgbClr val="002060"/>
                </a:solidFill>
              </a:rPr>
              <a:t>суми гранту</a:t>
            </a:r>
            <a:endParaRPr lang="en-GB" sz="2400" dirty="0" smtClean="0">
              <a:solidFill>
                <a:srgbClr val="002060"/>
              </a:solidFill>
            </a:endParaRPr>
          </a:p>
          <a:p>
            <a:pPr marL="361950" indent="-361950" algn="just" eaLnBrk="0" hangingPunct="0">
              <a:spcBef>
                <a:spcPts val="600"/>
              </a:spcBef>
              <a:spcAft>
                <a:spcPts val="600"/>
              </a:spcAft>
              <a:buFont typeface="Wingdings" pitchFamily="2" charset="2"/>
              <a:buChar char="§"/>
              <a:defRPr/>
            </a:pPr>
            <a:r>
              <a:rPr lang="uk-UA" sz="2400" dirty="0" smtClean="0">
                <a:solidFill>
                  <a:srgbClr val="002060"/>
                </a:solidFill>
              </a:rPr>
              <a:t>Грант  у розмірі </a:t>
            </a:r>
            <a:r>
              <a:rPr lang="uk-UA" sz="2400" b="1" dirty="0" smtClean="0">
                <a:solidFill>
                  <a:srgbClr val="002060"/>
                </a:solidFill>
              </a:rPr>
              <a:t>20 000 - 60 000 </a:t>
            </a:r>
            <a:r>
              <a:rPr lang="uk-UA" sz="2400" dirty="0" smtClean="0">
                <a:solidFill>
                  <a:srgbClr val="002060"/>
                </a:solidFill>
              </a:rPr>
              <a:t>євро</a:t>
            </a:r>
            <a:endParaRPr lang="pl-PL" sz="2400" dirty="0" smtClean="0">
              <a:solidFill>
                <a:srgbClr val="002060"/>
              </a:solidFill>
            </a:endParaRPr>
          </a:p>
          <a:p>
            <a:pPr marL="361950" indent="-361950" algn="just" eaLnBrk="0" hangingPunct="0">
              <a:spcBef>
                <a:spcPts val="600"/>
              </a:spcBef>
              <a:spcAft>
                <a:spcPts val="600"/>
              </a:spcAft>
              <a:buFont typeface="Wingdings" pitchFamily="2" charset="2"/>
              <a:buChar char="§"/>
              <a:defRPr/>
            </a:pPr>
            <a:r>
              <a:rPr lang="uk-UA" sz="2400" dirty="0" smtClean="0">
                <a:solidFill>
                  <a:srgbClr val="002060"/>
                </a:solidFill>
              </a:rPr>
              <a:t>Грант – макс. </a:t>
            </a:r>
            <a:r>
              <a:rPr lang="uk-UA" sz="2400" b="1" dirty="0" smtClean="0">
                <a:solidFill>
                  <a:srgbClr val="002060"/>
                </a:solidFill>
              </a:rPr>
              <a:t>90%</a:t>
            </a:r>
            <a:r>
              <a:rPr lang="uk-UA" sz="2400" dirty="0" smtClean="0">
                <a:solidFill>
                  <a:srgbClr val="002060"/>
                </a:solidFill>
              </a:rPr>
              <a:t> бюджету проекту</a:t>
            </a:r>
            <a:endParaRPr lang="en-GB" sz="2400" b="1" dirty="0">
              <a:solidFill>
                <a:srgbClr val="002060"/>
              </a:solidFill>
            </a:endParaRPr>
          </a:p>
          <a:p>
            <a:pPr marL="361950" indent="-361950" algn="just" eaLnBrk="0" hangingPunct="0">
              <a:spcBef>
                <a:spcPts val="600"/>
              </a:spcBef>
              <a:spcAft>
                <a:spcPts val="600"/>
              </a:spcAft>
              <a:buFont typeface="Wingdings" pitchFamily="2" charset="2"/>
              <a:buChar char="Ø"/>
              <a:defRPr/>
            </a:pPr>
            <a:endParaRPr lang="en-GB" dirty="0" smtClean="0">
              <a:solidFill>
                <a:srgbClr val="FF0000"/>
              </a:solidFill>
            </a:endParaRPr>
          </a:p>
          <a:p>
            <a:pPr marL="361950" indent="-361950" algn="just" eaLnBrk="0" hangingPunct="0">
              <a:spcBef>
                <a:spcPts val="600"/>
              </a:spcBef>
              <a:spcAft>
                <a:spcPts val="600"/>
              </a:spcAft>
              <a:buFont typeface="Wingdings" pitchFamily="2" charset="2"/>
              <a:buChar char="Ø"/>
              <a:defRPr/>
            </a:pPr>
            <a:endParaRPr lang="pl-PL" dirty="0" smtClean="0">
              <a:solidFill>
                <a:srgbClr val="FF0000"/>
              </a:solidFill>
            </a:endParaRPr>
          </a:p>
          <a:p>
            <a:pPr marL="361950" indent="-361950" algn="just" eaLnBrk="0" hangingPunct="0">
              <a:spcBef>
                <a:spcPts val="600"/>
              </a:spcBef>
              <a:buFont typeface="Wingdings" pitchFamily="2" charset="2"/>
              <a:buChar char="Ø"/>
              <a:defRPr/>
            </a:pPr>
            <a:endParaRPr lang="en-GB" dirty="0" smtClean="0">
              <a:solidFill>
                <a:srgbClr val="FF0000"/>
              </a:solidFill>
            </a:endParaRPr>
          </a:p>
          <a:p>
            <a:pPr marL="361950" indent="-361950" algn="just" eaLnBrk="0" hangingPunct="0">
              <a:spcBef>
                <a:spcPts val="600"/>
              </a:spcBef>
              <a:buFont typeface="Wingdings" pitchFamily="2" charset="2"/>
              <a:buChar char="Ø"/>
              <a:defRPr/>
            </a:pPr>
            <a:endParaRPr lang="en-GB" dirty="0" smtClean="0">
              <a:solidFill>
                <a:srgbClr val="FF0000"/>
              </a:solidFill>
            </a:endParaRPr>
          </a:p>
          <a:p>
            <a:pPr marL="623888" indent="-623888" algn="just" eaLnBrk="0" hangingPunct="0">
              <a:spcBef>
                <a:spcPts val="600"/>
              </a:spcBef>
              <a:defRPr/>
            </a:pPr>
            <a:endParaRPr lang="pl-PL" sz="1500" dirty="0">
              <a:latin typeface="+mn-lt"/>
            </a:endParaRPr>
          </a:p>
        </p:txBody>
      </p:sp>
    </p:spTree>
    <p:extLst>
      <p:ext uri="{BB962C8B-B14F-4D97-AF65-F5344CB8AC3E}">
        <p14:creationId xmlns:p14="http://schemas.microsoft.com/office/powerpoint/2010/main" val="37847321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descr="ppt-2st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Prostokąt 2"/>
          <p:cNvSpPr/>
          <p:nvPr/>
        </p:nvSpPr>
        <p:spPr>
          <a:xfrm>
            <a:off x="323850" y="1125538"/>
            <a:ext cx="8496622" cy="523220"/>
          </a:xfrm>
          <a:prstGeom prst="rect">
            <a:avLst/>
          </a:prstGeom>
        </p:spPr>
        <p:txBody>
          <a:bodyPr wrap="square">
            <a:spAutoFit/>
          </a:bodyPr>
          <a:lstStyle/>
          <a:p>
            <a:pPr algn="just" eaLnBrk="0" hangingPunct="0">
              <a:spcBef>
                <a:spcPts val="600"/>
              </a:spcBef>
              <a:defRPr/>
            </a:pPr>
            <a:r>
              <a:rPr lang="uk-UA" sz="2800" b="1" dirty="0" smtClean="0">
                <a:solidFill>
                  <a:srgbClr val="C00000"/>
                </a:solidFill>
              </a:rPr>
              <a:t>МІКРОПРОЕКТИ</a:t>
            </a:r>
            <a:endParaRPr lang="en-US" sz="2800" b="1" dirty="0">
              <a:solidFill>
                <a:srgbClr val="C00000"/>
              </a:solidFill>
            </a:endParaRPr>
          </a:p>
        </p:txBody>
      </p:sp>
      <p:sp>
        <p:nvSpPr>
          <p:cNvPr id="5" name="Symbol zastępczy zawartości 8"/>
          <p:cNvSpPr txBox="1">
            <a:spLocks/>
          </p:cNvSpPr>
          <p:nvPr/>
        </p:nvSpPr>
        <p:spPr bwMode="auto">
          <a:xfrm>
            <a:off x="323850" y="1873188"/>
            <a:ext cx="8388350" cy="3852650"/>
          </a:xfrm>
          <a:prstGeom prst="rect">
            <a:avLst/>
          </a:prstGeom>
          <a:noFill/>
          <a:ln w="9525">
            <a:noFill/>
            <a:miter lim="800000"/>
            <a:headEnd/>
            <a:tailEnd/>
          </a:ln>
        </p:spPr>
        <p:txBody>
          <a:bodyPr lIns="91420" tIns="45711" rIns="91420" bIns="45711"/>
          <a:lstStyle/>
          <a:p>
            <a:pPr marL="361950" indent="-361950" algn="just" eaLnBrk="0" hangingPunct="0">
              <a:spcBef>
                <a:spcPts val="600"/>
              </a:spcBef>
              <a:spcAft>
                <a:spcPts val="600"/>
              </a:spcAft>
              <a:buFont typeface="Wingdings" pitchFamily="2" charset="2"/>
              <a:buChar char="§"/>
              <a:defRPr/>
            </a:pPr>
            <a:r>
              <a:rPr lang="uk-UA" sz="2800" dirty="0" smtClean="0">
                <a:solidFill>
                  <a:srgbClr val="002060"/>
                </a:solidFill>
              </a:rPr>
              <a:t>Обов</a:t>
            </a:r>
            <a:r>
              <a:rPr lang="pl-PL" sz="2800" dirty="0" smtClean="0">
                <a:solidFill>
                  <a:srgbClr val="002060"/>
                </a:solidFill>
              </a:rPr>
              <a:t>’</a:t>
            </a:r>
            <a:r>
              <a:rPr lang="uk-UA" sz="2800" dirty="0" smtClean="0">
                <a:solidFill>
                  <a:srgbClr val="002060"/>
                </a:solidFill>
              </a:rPr>
              <a:t>язковий вплив на Програмні показники продукту та результату</a:t>
            </a:r>
            <a:r>
              <a:rPr lang="pl-PL" sz="2800" dirty="0" smtClean="0">
                <a:solidFill>
                  <a:srgbClr val="002060"/>
                </a:solidFill>
              </a:rPr>
              <a:t>. </a:t>
            </a:r>
            <a:r>
              <a:rPr lang="uk-UA" sz="2800" dirty="0" smtClean="0">
                <a:solidFill>
                  <a:srgbClr val="002060"/>
                </a:solidFill>
              </a:rPr>
              <a:t>Можливі додаткові показники проекту</a:t>
            </a:r>
            <a:endParaRPr lang="uk-UA" sz="2800" b="1" dirty="0" smtClean="0">
              <a:solidFill>
                <a:srgbClr val="002060"/>
              </a:solidFill>
            </a:endParaRPr>
          </a:p>
          <a:p>
            <a:pPr marL="361950" indent="-361950" eaLnBrk="0" hangingPunct="0">
              <a:spcBef>
                <a:spcPts val="600"/>
              </a:spcBef>
              <a:spcAft>
                <a:spcPts val="600"/>
              </a:spcAft>
              <a:buFont typeface="Wingdings" pitchFamily="2" charset="2"/>
              <a:buChar char="§"/>
              <a:defRPr/>
            </a:pPr>
            <a:r>
              <a:rPr lang="uk-UA" sz="2800" dirty="0" smtClean="0">
                <a:solidFill>
                  <a:srgbClr val="002060"/>
                </a:solidFill>
              </a:rPr>
              <a:t>Головний бенефіціар може подати максимально </a:t>
            </a:r>
            <a:r>
              <a:rPr lang="pl-PL" sz="2800" dirty="0" smtClean="0">
                <a:solidFill>
                  <a:srgbClr val="002060"/>
                </a:solidFill>
              </a:rPr>
              <a:t/>
            </a:r>
            <a:br>
              <a:rPr lang="pl-PL" sz="2800" dirty="0" smtClean="0">
                <a:solidFill>
                  <a:srgbClr val="002060"/>
                </a:solidFill>
              </a:rPr>
            </a:br>
            <a:r>
              <a:rPr lang="uk-UA" sz="2800" b="1" dirty="0" smtClean="0">
                <a:solidFill>
                  <a:srgbClr val="002060"/>
                </a:solidFill>
              </a:rPr>
              <a:t>3 проектні заявки</a:t>
            </a:r>
            <a:endParaRPr lang="uk-UA" sz="2800" dirty="0" smtClean="0">
              <a:solidFill>
                <a:srgbClr val="002060"/>
              </a:solidFill>
            </a:endParaRPr>
          </a:p>
          <a:p>
            <a:pPr marL="623888" indent="-623888" algn="just" eaLnBrk="0" hangingPunct="0">
              <a:spcBef>
                <a:spcPts val="600"/>
              </a:spcBef>
              <a:defRPr/>
            </a:pPr>
            <a:endParaRPr lang="pl-PL" sz="2800" dirty="0">
              <a:latin typeface="+mn-lt"/>
            </a:endParaRPr>
          </a:p>
        </p:txBody>
      </p:sp>
    </p:spTree>
    <p:extLst>
      <p:ext uri="{BB962C8B-B14F-4D97-AF65-F5344CB8AC3E}">
        <p14:creationId xmlns:p14="http://schemas.microsoft.com/office/powerpoint/2010/main" val="37847321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descr="ppt-2st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aphicFrame>
        <p:nvGraphicFramePr>
          <p:cNvPr id="6" name="Tabela 5"/>
          <p:cNvGraphicFramePr>
            <a:graphicFrameLocks noGrp="1"/>
          </p:cNvGraphicFramePr>
          <p:nvPr/>
        </p:nvGraphicFramePr>
        <p:xfrm>
          <a:off x="606056" y="1137686"/>
          <a:ext cx="7846828" cy="4732492"/>
        </p:xfrm>
        <a:graphic>
          <a:graphicData uri="http://schemas.openxmlformats.org/drawingml/2006/table">
            <a:tbl>
              <a:tblPr/>
              <a:tblGrid>
                <a:gridCol w="2482816"/>
                <a:gridCol w="2740355"/>
                <a:gridCol w="2623657"/>
              </a:tblGrid>
              <a:tr h="528993">
                <a:tc>
                  <a:txBody>
                    <a:bodyPr/>
                    <a:lstStyle/>
                    <a:p>
                      <a:pPr algn="ctr">
                        <a:lnSpc>
                          <a:spcPct val="115000"/>
                        </a:lnSpc>
                        <a:spcBef>
                          <a:spcPts val="600"/>
                        </a:spcBef>
                        <a:spcAft>
                          <a:spcPts val="0"/>
                        </a:spcAft>
                      </a:pPr>
                      <a:r>
                        <a:rPr lang="uk-UA" sz="1400" b="1" kern="1200" dirty="0">
                          <a:solidFill>
                            <a:srgbClr val="111212"/>
                          </a:solidFill>
                          <a:latin typeface="Calibri"/>
                          <a:ea typeface="Calibri Light"/>
                          <a:cs typeface="Calibri Light"/>
                        </a:rPr>
                        <a:t>Заходи, що підтримуються</a:t>
                      </a:r>
                      <a:endParaRPr lang="pl-PL" sz="1400" dirty="0">
                        <a:latin typeface="Calibri"/>
                        <a:ea typeface="Calibri"/>
                        <a:cs typeface="Times New Roman"/>
                      </a:endParaRPr>
                    </a:p>
                  </a:txBody>
                  <a:tcPr marL="67546" marR="67546" marT="0" marB="0" anchor="ctr">
                    <a:lnL w="12700" cap="flat" cmpd="sng" algn="ctr">
                      <a:solidFill>
                        <a:srgbClr val="B3CC82"/>
                      </a:solidFill>
                      <a:prstDash val="solid"/>
                      <a:round/>
                      <a:headEnd type="none" w="med" len="med"/>
                      <a:tailEnd type="none" w="med" len="med"/>
                    </a:lnL>
                    <a:lnR>
                      <a:noFill/>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9BBB59"/>
                    </a:solidFill>
                  </a:tcPr>
                </a:tc>
                <a:tc>
                  <a:txBody>
                    <a:bodyPr/>
                    <a:lstStyle/>
                    <a:p>
                      <a:pPr algn="ctr">
                        <a:lnSpc>
                          <a:spcPct val="115000"/>
                        </a:lnSpc>
                        <a:spcBef>
                          <a:spcPts val="600"/>
                        </a:spcBef>
                        <a:spcAft>
                          <a:spcPts val="0"/>
                        </a:spcAft>
                      </a:pPr>
                      <a:r>
                        <a:rPr lang="uk-UA" sz="1400" b="1" kern="1200">
                          <a:solidFill>
                            <a:srgbClr val="111212"/>
                          </a:solidFill>
                          <a:latin typeface="Calibri"/>
                          <a:ea typeface="Calibri Light"/>
                          <a:cs typeface="Calibri Light"/>
                        </a:rPr>
                        <a:t>Промоція місцевої культури та історії</a:t>
                      </a:r>
                      <a:endParaRPr lang="pl-PL" sz="1400">
                        <a:latin typeface="Calibri"/>
                        <a:ea typeface="Calibri"/>
                        <a:cs typeface="Times New Roman"/>
                      </a:endParaRPr>
                    </a:p>
                  </a:txBody>
                  <a:tcPr marL="67546" marR="67546" marT="0" marB="0" anchor="ctr">
                    <a:lnL>
                      <a:noFill/>
                    </a:lnL>
                    <a:lnR>
                      <a:noFill/>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9BBB59"/>
                    </a:solidFill>
                  </a:tcPr>
                </a:tc>
                <a:tc>
                  <a:txBody>
                    <a:bodyPr/>
                    <a:lstStyle/>
                    <a:p>
                      <a:pPr algn="ctr">
                        <a:lnSpc>
                          <a:spcPct val="115000"/>
                        </a:lnSpc>
                        <a:spcBef>
                          <a:spcPts val="600"/>
                        </a:spcBef>
                        <a:spcAft>
                          <a:spcPts val="0"/>
                        </a:spcAft>
                      </a:pPr>
                      <a:r>
                        <a:rPr lang="uk-UA" sz="1400" b="1" kern="1200">
                          <a:solidFill>
                            <a:srgbClr val="111212"/>
                          </a:solidFill>
                          <a:latin typeface="Calibri"/>
                          <a:ea typeface="Calibri Light"/>
                          <a:cs typeface="Calibri Light"/>
                        </a:rPr>
                        <a:t>Промоція і збереження природної спадщини </a:t>
                      </a:r>
                      <a:endParaRPr lang="pl-PL" sz="1400">
                        <a:latin typeface="Calibri"/>
                        <a:ea typeface="Calibri"/>
                        <a:cs typeface="Times New Roman"/>
                      </a:endParaRPr>
                    </a:p>
                  </a:txBody>
                  <a:tcPr marL="67546" marR="67546" marT="0" marB="0" anchor="ctr">
                    <a:lnL>
                      <a:noFill/>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9BBB59"/>
                    </a:solidFill>
                  </a:tcPr>
                </a:tc>
              </a:tr>
              <a:tr h="787394">
                <a:tc>
                  <a:txBody>
                    <a:bodyPr/>
                    <a:lstStyle/>
                    <a:p>
                      <a:pPr>
                        <a:lnSpc>
                          <a:spcPct val="115000"/>
                        </a:lnSpc>
                        <a:spcBef>
                          <a:spcPts val="600"/>
                        </a:spcBef>
                        <a:spcAft>
                          <a:spcPts val="0"/>
                        </a:spcAft>
                      </a:pPr>
                      <a:r>
                        <a:rPr lang="uk-UA" sz="1400" b="1" kern="1200" dirty="0">
                          <a:solidFill>
                            <a:srgbClr val="111212"/>
                          </a:solidFill>
                          <a:latin typeface="Calibri"/>
                          <a:ea typeface="Calibri Light"/>
                          <a:cs typeface="Calibri Light"/>
                        </a:rPr>
                        <a:t>Спільні заходи</a:t>
                      </a:r>
                      <a:endParaRPr lang="pl-PL" sz="1400" dirty="0">
                        <a:latin typeface="Calibri"/>
                        <a:ea typeface="Calibri"/>
                        <a:cs typeface="Times New Roman"/>
                      </a:endParaRPr>
                    </a:p>
                  </a:txBody>
                  <a:tcPr marL="67546" marR="67546" marT="0" marB="0">
                    <a:lnL w="12700" cap="flat" cmpd="sng" algn="ctr">
                      <a:solidFill>
                        <a:srgbClr val="B3CC82"/>
                      </a:solidFill>
                      <a:prstDash val="solid"/>
                      <a:round/>
                      <a:headEnd type="none" w="med" len="med"/>
                      <a:tailEnd type="none" w="med" len="med"/>
                    </a:lnL>
                    <a:lnR>
                      <a:noFill/>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a:lnSpc>
                          <a:spcPct val="115000"/>
                        </a:lnSpc>
                        <a:spcBef>
                          <a:spcPts val="600"/>
                        </a:spcBef>
                        <a:spcAft>
                          <a:spcPts val="0"/>
                        </a:spcAft>
                      </a:pPr>
                      <a:r>
                        <a:rPr lang="uk-UA" sz="1400" kern="1200" dirty="0">
                          <a:solidFill>
                            <a:srgbClr val="111212"/>
                          </a:solidFill>
                          <a:latin typeface="Calibri"/>
                          <a:ea typeface="Calibri Light"/>
                          <a:cs typeface="Calibri Light"/>
                        </a:rPr>
                        <a:t>З  популяризації, розвитку та збереження об’єктів місцевої культури та історії</a:t>
                      </a:r>
                      <a:endParaRPr lang="pl-PL" sz="1400" dirty="0">
                        <a:latin typeface="Calibri"/>
                        <a:ea typeface="Calibri"/>
                        <a:cs typeface="Times New Roman"/>
                      </a:endParaRPr>
                    </a:p>
                  </a:txBody>
                  <a:tcPr marL="67546" marR="67546" marT="0" marB="0">
                    <a:lnL>
                      <a:noFill/>
                    </a:lnL>
                    <a:lnR>
                      <a:noFill/>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a:lnSpc>
                          <a:spcPct val="115000"/>
                        </a:lnSpc>
                        <a:spcBef>
                          <a:spcPts val="600"/>
                        </a:spcBef>
                        <a:spcAft>
                          <a:spcPts val="0"/>
                        </a:spcAft>
                      </a:pPr>
                      <a:r>
                        <a:rPr lang="uk-UA" sz="1400" kern="1200">
                          <a:solidFill>
                            <a:srgbClr val="111212"/>
                          </a:solidFill>
                          <a:latin typeface="Calibri"/>
                          <a:ea typeface="Calibri Light"/>
                          <a:cs typeface="Calibri Light"/>
                        </a:rPr>
                        <a:t>З  популяризації та збереження природної спадщини</a:t>
                      </a:r>
                      <a:endParaRPr lang="pl-PL" sz="1400">
                        <a:latin typeface="Calibri"/>
                        <a:ea typeface="Calibri"/>
                        <a:cs typeface="Times New Roman"/>
                      </a:endParaRPr>
                    </a:p>
                  </a:txBody>
                  <a:tcPr marL="67546" marR="67546" marT="0" marB="0">
                    <a:lnL>
                      <a:noFill/>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r h="787394">
                <a:tc>
                  <a:txBody>
                    <a:bodyPr/>
                    <a:lstStyle/>
                    <a:p>
                      <a:pPr>
                        <a:lnSpc>
                          <a:spcPct val="115000"/>
                        </a:lnSpc>
                        <a:spcBef>
                          <a:spcPts val="600"/>
                        </a:spcBef>
                        <a:spcAft>
                          <a:spcPts val="0"/>
                        </a:spcAft>
                      </a:pPr>
                      <a:r>
                        <a:rPr lang="uk-UA" sz="1400" b="1" kern="1200">
                          <a:solidFill>
                            <a:srgbClr val="111212"/>
                          </a:solidFill>
                          <a:latin typeface="Calibri"/>
                          <a:ea typeface="Calibri Light"/>
                          <a:cs typeface="Calibri Light"/>
                        </a:rPr>
                        <a:t>Спільні дії</a:t>
                      </a:r>
                      <a:endParaRPr lang="pl-PL" sz="1400">
                        <a:latin typeface="Calibri"/>
                        <a:ea typeface="Calibri"/>
                        <a:cs typeface="Times New Roman"/>
                      </a:endParaRPr>
                    </a:p>
                  </a:txBody>
                  <a:tcPr marL="67546" marR="67546" marT="0" marB="0">
                    <a:lnL w="12700" cap="flat" cmpd="sng" algn="ctr">
                      <a:solidFill>
                        <a:srgbClr val="B3CC82"/>
                      </a:solidFill>
                      <a:prstDash val="solid"/>
                      <a:round/>
                      <a:headEnd type="none" w="med" len="med"/>
                      <a:tailEnd type="none" w="med" len="med"/>
                    </a:lnL>
                    <a:lnR>
                      <a:noFill/>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tcPr>
                </a:tc>
                <a:tc>
                  <a:txBody>
                    <a:bodyPr/>
                    <a:lstStyle/>
                    <a:p>
                      <a:pPr>
                        <a:lnSpc>
                          <a:spcPct val="115000"/>
                        </a:lnSpc>
                        <a:spcBef>
                          <a:spcPts val="600"/>
                        </a:spcBef>
                        <a:spcAft>
                          <a:spcPts val="0"/>
                        </a:spcAft>
                      </a:pPr>
                      <a:r>
                        <a:rPr lang="uk-UA" sz="1400" kern="1200" dirty="0">
                          <a:solidFill>
                            <a:srgbClr val="111212"/>
                          </a:solidFill>
                          <a:latin typeface="Calibri"/>
                          <a:ea typeface="Calibri Light"/>
                          <a:cs typeface="Calibri Light"/>
                        </a:rPr>
                        <a:t>З популяризації та збереження традиційних ремесл і майстерності</a:t>
                      </a:r>
                      <a:endParaRPr lang="pl-PL" sz="1400" dirty="0">
                        <a:latin typeface="Calibri"/>
                        <a:ea typeface="Calibri"/>
                        <a:cs typeface="Times New Roman"/>
                      </a:endParaRPr>
                    </a:p>
                  </a:txBody>
                  <a:tcPr marL="67546" marR="67546" marT="0" marB="0">
                    <a:lnL>
                      <a:noFill/>
                    </a:lnL>
                    <a:lnR>
                      <a:noFill/>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tcPr>
                </a:tc>
                <a:tc>
                  <a:txBody>
                    <a:bodyPr/>
                    <a:lstStyle/>
                    <a:p>
                      <a:pPr>
                        <a:lnSpc>
                          <a:spcPct val="115000"/>
                        </a:lnSpc>
                        <a:spcBef>
                          <a:spcPts val="600"/>
                        </a:spcBef>
                        <a:spcAft>
                          <a:spcPts val="0"/>
                        </a:spcAft>
                      </a:pPr>
                      <a:endParaRPr lang="ru-RU" sz="1400">
                        <a:solidFill>
                          <a:srgbClr val="111212"/>
                        </a:solidFill>
                        <a:latin typeface="Calibri"/>
                        <a:ea typeface="Calibri Light"/>
                        <a:cs typeface="Calibri Light"/>
                      </a:endParaRPr>
                    </a:p>
                  </a:txBody>
                  <a:tcPr marL="67546" marR="67546" marT="0" marB="0">
                    <a:lnL>
                      <a:noFill/>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tcPr>
                </a:tc>
              </a:tr>
              <a:tr h="787394">
                <a:tc>
                  <a:txBody>
                    <a:bodyPr/>
                    <a:lstStyle/>
                    <a:p>
                      <a:pPr>
                        <a:lnSpc>
                          <a:spcPct val="115000"/>
                        </a:lnSpc>
                        <a:spcBef>
                          <a:spcPts val="600"/>
                        </a:spcBef>
                        <a:spcAft>
                          <a:spcPts val="0"/>
                        </a:spcAft>
                      </a:pPr>
                      <a:r>
                        <a:rPr lang="uk-UA" sz="1400" b="1" kern="1200">
                          <a:solidFill>
                            <a:srgbClr val="111212"/>
                          </a:solidFill>
                          <a:latin typeface="Calibri"/>
                          <a:ea typeface="Calibri Light"/>
                          <a:cs typeface="Calibri Light"/>
                        </a:rPr>
                        <a:t>Спільна промоція</a:t>
                      </a:r>
                      <a:endParaRPr lang="pl-PL" sz="1400">
                        <a:latin typeface="Calibri"/>
                        <a:ea typeface="Calibri"/>
                        <a:cs typeface="Times New Roman"/>
                      </a:endParaRPr>
                    </a:p>
                  </a:txBody>
                  <a:tcPr marL="67546" marR="67546" marT="0" marB="0">
                    <a:lnL w="12700" cap="flat" cmpd="sng" algn="ctr">
                      <a:solidFill>
                        <a:srgbClr val="B3CC82"/>
                      </a:solidFill>
                      <a:prstDash val="solid"/>
                      <a:round/>
                      <a:headEnd type="none" w="med" len="med"/>
                      <a:tailEnd type="none" w="med" len="med"/>
                    </a:lnL>
                    <a:lnR>
                      <a:noFill/>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a:lnSpc>
                          <a:spcPct val="115000"/>
                        </a:lnSpc>
                        <a:spcBef>
                          <a:spcPts val="600"/>
                        </a:spcBef>
                        <a:spcAft>
                          <a:spcPts val="0"/>
                        </a:spcAft>
                      </a:pPr>
                      <a:r>
                        <a:rPr lang="uk-UA" sz="1400" kern="1200" dirty="0">
                          <a:solidFill>
                            <a:srgbClr val="111212"/>
                          </a:solidFill>
                          <a:latin typeface="Calibri"/>
                          <a:ea typeface="Calibri Light"/>
                          <a:cs typeface="Calibri Light"/>
                        </a:rPr>
                        <a:t>культурних та історичних особливостей регіонів з метою збільшення туризму</a:t>
                      </a:r>
                      <a:endParaRPr lang="pl-PL" sz="1400" dirty="0">
                        <a:latin typeface="Calibri"/>
                        <a:ea typeface="Calibri"/>
                        <a:cs typeface="Times New Roman"/>
                      </a:endParaRPr>
                    </a:p>
                  </a:txBody>
                  <a:tcPr marL="67546" marR="67546" marT="0" marB="0">
                    <a:lnL>
                      <a:noFill/>
                    </a:lnL>
                    <a:lnR>
                      <a:noFill/>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a:lnSpc>
                          <a:spcPct val="115000"/>
                        </a:lnSpc>
                        <a:spcBef>
                          <a:spcPts val="600"/>
                        </a:spcBef>
                        <a:spcAft>
                          <a:spcPts val="0"/>
                        </a:spcAft>
                      </a:pPr>
                      <a:r>
                        <a:rPr lang="uk-UA" sz="1400" kern="1200" dirty="0">
                          <a:solidFill>
                            <a:srgbClr val="111212"/>
                          </a:solidFill>
                          <a:latin typeface="Calibri"/>
                          <a:ea typeface="Calibri Light"/>
                          <a:cs typeface="Calibri Light"/>
                        </a:rPr>
                        <a:t>природних особливостей регіонів з метою збільшення туризму</a:t>
                      </a:r>
                      <a:endParaRPr lang="pl-PL" sz="1400" dirty="0">
                        <a:latin typeface="Calibri"/>
                        <a:ea typeface="Calibri"/>
                        <a:cs typeface="Times New Roman"/>
                      </a:endParaRPr>
                    </a:p>
                  </a:txBody>
                  <a:tcPr marL="67546" marR="67546" marT="0" marB="0">
                    <a:lnL>
                      <a:noFill/>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r h="528993">
                <a:tc>
                  <a:txBody>
                    <a:bodyPr/>
                    <a:lstStyle/>
                    <a:p>
                      <a:pPr>
                        <a:lnSpc>
                          <a:spcPct val="115000"/>
                        </a:lnSpc>
                        <a:spcBef>
                          <a:spcPts val="600"/>
                        </a:spcBef>
                        <a:spcAft>
                          <a:spcPts val="0"/>
                        </a:spcAft>
                      </a:pPr>
                      <a:r>
                        <a:rPr lang="uk-UA" sz="1400" b="1" kern="1200">
                          <a:solidFill>
                            <a:srgbClr val="111212"/>
                          </a:solidFill>
                          <a:latin typeface="Calibri"/>
                          <a:ea typeface="Calibri Light"/>
                          <a:cs typeface="Calibri Light"/>
                        </a:rPr>
                        <a:t>Спільне створення туристичних продуктів</a:t>
                      </a:r>
                      <a:endParaRPr lang="pl-PL" sz="1400">
                        <a:latin typeface="Calibri"/>
                        <a:ea typeface="Calibri"/>
                        <a:cs typeface="Times New Roman"/>
                      </a:endParaRPr>
                    </a:p>
                  </a:txBody>
                  <a:tcPr marL="67546" marR="67546" marT="0" marB="0">
                    <a:lnL w="12700" cap="flat" cmpd="sng" algn="ctr">
                      <a:solidFill>
                        <a:srgbClr val="B3CC82"/>
                      </a:solidFill>
                      <a:prstDash val="solid"/>
                      <a:round/>
                      <a:headEnd type="none" w="med" len="med"/>
                      <a:tailEnd type="none" w="med" len="med"/>
                    </a:lnL>
                    <a:lnR>
                      <a:noFill/>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tcPr>
                </a:tc>
                <a:tc>
                  <a:txBody>
                    <a:bodyPr/>
                    <a:lstStyle/>
                    <a:p>
                      <a:pPr>
                        <a:lnSpc>
                          <a:spcPct val="115000"/>
                        </a:lnSpc>
                        <a:spcBef>
                          <a:spcPts val="600"/>
                        </a:spcBef>
                        <a:spcAft>
                          <a:spcPts val="0"/>
                        </a:spcAft>
                      </a:pPr>
                      <a:r>
                        <a:rPr lang="uk-UA" sz="1400" kern="1200">
                          <a:solidFill>
                            <a:srgbClr val="111212"/>
                          </a:solidFill>
                          <a:latin typeface="Calibri"/>
                          <a:ea typeface="Calibri Light"/>
                          <a:cs typeface="Calibri Light"/>
                        </a:rPr>
                        <a:t>з урахуванням необхідності захисту культурної спадщини</a:t>
                      </a:r>
                      <a:endParaRPr lang="pl-PL" sz="1400">
                        <a:latin typeface="Calibri"/>
                        <a:ea typeface="Calibri"/>
                        <a:cs typeface="Times New Roman"/>
                      </a:endParaRPr>
                    </a:p>
                  </a:txBody>
                  <a:tcPr marL="67546" marR="67546" marT="0" marB="0">
                    <a:lnL>
                      <a:noFill/>
                    </a:lnL>
                    <a:lnR>
                      <a:noFill/>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tcPr>
                </a:tc>
                <a:tc>
                  <a:txBody>
                    <a:bodyPr/>
                    <a:lstStyle/>
                    <a:p>
                      <a:pPr>
                        <a:lnSpc>
                          <a:spcPct val="115000"/>
                        </a:lnSpc>
                        <a:spcBef>
                          <a:spcPts val="600"/>
                        </a:spcBef>
                        <a:spcAft>
                          <a:spcPts val="0"/>
                        </a:spcAft>
                      </a:pPr>
                      <a:r>
                        <a:rPr lang="uk-UA" sz="1400" kern="1200" dirty="0">
                          <a:solidFill>
                            <a:srgbClr val="111212"/>
                          </a:solidFill>
                          <a:latin typeface="Calibri"/>
                          <a:ea typeface="Calibri Light"/>
                          <a:cs typeface="Calibri Light"/>
                        </a:rPr>
                        <a:t>пов’язаних з популяризацією та захистом природної спадщини</a:t>
                      </a:r>
                      <a:endParaRPr lang="pl-PL" sz="1400" dirty="0">
                        <a:latin typeface="Calibri"/>
                        <a:ea typeface="Calibri"/>
                        <a:cs typeface="Times New Roman"/>
                      </a:endParaRPr>
                    </a:p>
                  </a:txBody>
                  <a:tcPr marL="67546" marR="67546" marT="0" marB="0">
                    <a:lnL>
                      <a:noFill/>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tcPr>
                </a:tc>
              </a:tr>
              <a:tr h="1312324">
                <a:tc>
                  <a:txBody>
                    <a:bodyPr/>
                    <a:lstStyle/>
                    <a:p>
                      <a:pPr>
                        <a:lnSpc>
                          <a:spcPct val="115000"/>
                        </a:lnSpc>
                        <a:spcBef>
                          <a:spcPts val="600"/>
                        </a:spcBef>
                        <a:spcAft>
                          <a:spcPts val="0"/>
                        </a:spcAft>
                      </a:pPr>
                      <a:r>
                        <a:rPr lang="uk-UA" sz="1400" b="1" kern="1200" dirty="0">
                          <a:solidFill>
                            <a:srgbClr val="000000"/>
                          </a:solidFill>
                          <a:latin typeface="Calibri"/>
                          <a:ea typeface="Times New Roman"/>
                          <a:cs typeface="Times New Roman"/>
                        </a:rPr>
                        <a:t>Розробка спільних транскордонних стратегій, планів, 2020+ концепцій проектів транскордонного співробітництва</a:t>
                      </a:r>
                      <a:endParaRPr lang="pl-PL" sz="1400" dirty="0">
                        <a:latin typeface="Calibri"/>
                        <a:ea typeface="Calibri"/>
                        <a:cs typeface="Times New Roman"/>
                      </a:endParaRPr>
                    </a:p>
                  </a:txBody>
                  <a:tcPr marL="67546" marR="67546" marT="0" marB="0">
                    <a:lnL w="12700" cap="flat" cmpd="sng" algn="ctr">
                      <a:solidFill>
                        <a:srgbClr val="B3CC82"/>
                      </a:solidFill>
                      <a:prstDash val="solid"/>
                      <a:round/>
                      <a:headEnd type="none" w="med" len="med"/>
                      <a:tailEnd type="none" w="med" len="med"/>
                    </a:lnL>
                    <a:lnR>
                      <a:noFill/>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a:lnSpc>
                          <a:spcPct val="115000"/>
                        </a:lnSpc>
                        <a:spcBef>
                          <a:spcPts val="600"/>
                        </a:spcBef>
                        <a:spcAft>
                          <a:spcPts val="0"/>
                        </a:spcAft>
                      </a:pPr>
                      <a:r>
                        <a:rPr lang="uk-UA" sz="1400" kern="1200">
                          <a:solidFill>
                            <a:srgbClr val="111212"/>
                          </a:solidFill>
                          <a:latin typeface="Calibri"/>
                          <a:ea typeface="Calibri Light"/>
                          <a:cs typeface="Calibri Light"/>
                        </a:rPr>
                        <a:t>щодо популяризації, розвитку та збереження об’єктів місцевої культури та історії</a:t>
                      </a:r>
                      <a:endParaRPr lang="pl-PL" sz="1400">
                        <a:latin typeface="Calibri"/>
                        <a:ea typeface="Calibri"/>
                        <a:cs typeface="Times New Roman"/>
                      </a:endParaRPr>
                    </a:p>
                  </a:txBody>
                  <a:tcPr marL="67546" marR="67546" marT="0" marB="0">
                    <a:lnL>
                      <a:noFill/>
                    </a:lnL>
                    <a:lnR>
                      <a:noFill/>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a:lnSpc>
                          <a:spcPct val="115000"/>
                        </a:lnSpc>
                        <a:spcBef>
                          <a:spcPts val="600"/>
                        </a:spcBef>
                        <a:spcAft>
                          <a:spcPts val="0"/>
                        </a:spcAft>
                      </a:pPr>
                      <a:r>
                        <a:rPr lang="uk-UA" sz="1400" kern="1200" dirty="0">
                          <a:solidFill>
                            <a:srgbClr val="111212"/>
                          </a:solidFill>
                          <a:latin typeface="Calibri"/>
                          <a:ea typeface="Calibri Light"/>
                          <a:cs typeface="Calibri Light"/>
                        </a:rPr>
                        <a:t>для збереження та використання природних об'єктів, територій і ландшафтів</a:t>
                      </a:r>
                      <a:endParaRPr lang="pl-PL" sz="1400" dirty="0">
                        <a:latin typeface="Calibri"/>
                        <a:ea typeface="Calibri"/>
                        <a:cs typeface="Times New Roman"/>
                      </a:endParaRPr>
                    </a:p>
                  </a:txBody>
                  <a:tcPr marL="67546" marR="67546" marT="0" marB="0">
                    <a:lnL>
                      <a:noFill/>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bl>
          </a:graphicData>
        </a:graphic>
      </p:graphicFrame>
    </p:spTree>
    <p:extLst>
      <p:ext uri="{BB962C8B-B14F-4D97-AF65-F5344CB8AC3E}">
        <p14:creationId xmlns:p14="http://schemas.microsoft.com/office/powerpoint/2010/main" val="37847321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descr="ppt-2st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aphicFrame>
        <p:nvGraphicFramePr>
          <p:cNvPr id="6" name="Tabela 5"/>
          <p:cNvGraphicFramePr>
            <a:graphicFrameLocks noGrp="1"/>
          </p:cNvGraphicFramePr>
          <p:nvPr/>
        </p:nvGraphicFramePr>
        <p:xfrm>
          <a:off x="478465" y="1190848"/>
          <a:ext cx="8016949" cy="4296672"/>
        </p:xfrm>
        <a:graphic>
          <a:graphicData uri="http://schemas.openxmlformats.org/drawingml/2006/table">
            <a:tbl>
              <a:tblPr/>
              <a:tblGrid>
                <a:gridCol w="2536645"/>
                <a:gridCol w="2799766"/>
                <a:gridCol w="2680538"/>
              </a:tblGrid>
              <a:tr h="712380">
                <a:tc>
                  <a:txBody>
                    <a:bodyPr/>
                    <a:lstStyle/>
                    <a:p>
                      <a:pPr algn="ctr">
                        <a:lnSpc>
                          <a:spcPct val="115000"/>
                        </a:lnSpc>
                        <a:spcBef>
                          <a:spcPts val="600"/>
                        </a:spcBef>
                        <a:spcAft>
                          <a:spcPts val="0"/>
                        </a:spcAft>
                      </a:pPr>
                      <a:r>
                        <a:rPr lang="uk-UA" sz="1400" b="1" kern="1200" dirty="0">
                          <a:solidFill>
                            <a:srgbClr val="111212"/>
                          </a:solidFill>
                          <a:latin typeface="Calibri"/>
                          <a:ea typeface="Calibri Light"/>
                          <a:cs typeface="Calibri Light"/>
                        </a:rPr>
                        <a:t>Заходи, що підтримуються</a:t>
                      </a:r>
                      <a:endParaRPr lang="pl-PL" sz="1400" dirty="0">
                        <a:latin typeface="Calibri"/>
                        <a:ea typeface="Calibri"/>
                        <a:cs typeface="Times New Roman"/>
                      </a:endParaRPr>
                    </a:p>
                  </a:txBody>
                  <a:tcPr marL="67546" marR="67546" marT="0" marB="0" anchor="ctr">
                    <a:lnL w="12700" cap="flat" cmpd="sng" algn="ctr">
                      <a:solidFill>
                        <a:srgbClr val="B3CC82"/>
                      </a:solidFill>
                      <a:prstDash val="solid"/>
                      <a:round/>
                      <a:headEnd type="none" w="med" len="med"/>
                      <a:tailEnd type="none" w="med" len="med"/>
                    </a:lnL>
                    <a:lnR>
                      <a:noFill/>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9BBB59"/>
                    </a:solidFill>
                  </a:tcPr>
                </a:tc>
                <a:tc>
                  <a:txBody>
                    <a:bodyPr/>
                    <a:lstStyle/>
                    <a:p>
                      <a:pPr algn="ctr">
                        <a:lnSpc>
                          <a:spcPct val="115000"/>
                        </a:lnSpc>
                        <a:spcBef>
                          <a:spcPts val="600"/>
                        </a:spcBef>
                        <a:spcAft>
                          <a:spcPts val="0"/>
                        </a:spcAft>
                      </a:pPr>
                      <a:r>
                        <a:rPr lang="uk-UA" sz="1400" b="1" kern="1200">
                          <a:solidFill>
                            <a:srgbClr val="111212"/>
                          </a:solidFill>
                          <a:latin typeface="Calibri"/>
                          <a:ea typeface="Calibri Light"/>
                          <a:cs typeface="Calibri Light"/>
                        </a:rPr>
                        <a:t>Промоція місцевої культури та історії</a:t>
                      </a:r>
                      <a:endParaRPr lang="pl-PL" sz="1400">
                        <a:latin typeface="Calibri"/>
                        <a:ea typeface="Calibri"/>
                        <a:cs typeface="Times New Roman"/>
                      </a:endParaRPr>
                    </a:p>
                  </a:txBody>
                  <a:tcPr marL="67546" marR="67546" marT="0" marB="0" anchor="ctr">
                    <a:lnL>
                      <a:noFill/>
                    </a:lnL>
                    <a:lnR>
                      <a:noFill/>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9BBB59"/>
                    </a:solidFill>
                  </a:tcPr>
                </a:tc>
                <a:tc>
                  <a:txBody>
                    <a:bodyPr/>
                    <a:lstStyle/>
                    <a:p>
                      <a:pPr algn="ctr">
                        <a:lnSpc>
                          <a:spcPct val="115000"/>
                        </a:lnSpc>
                        <a:spcBef>
                          <a:spcPts val="600"/>
                        </a:spcBef>
                        <a:spcAft>
                          <a:spcPts val="0"/>
                        </a:spcAft>
                      </a:pPr>
                      <a:r>
                        <a:rPr lang="uk-UA" sz="1400" b="1" kern="1200">
                          <a:solidFill>
                            <a:srgbClr val="111212"/>
                          </a:solidFill>
                          <a:latin typeface="Calibri"/>
                          <a:ea typeface="Calibri Light"/>
                          <a:cs typeface="Calibri Light"/>
                        </a:rPr>
                        <a:t>Промоція і збереження природної спадщини </a:t>
                      </a:r>
                      <a:endParaRPr lang="pl-PL" sz="1400">
                        <a:latin typeface="Calibri"/>
                        <a:ea typeface="Calibri"/>
                        <a:cs typeface="Times New Roman"/>
                      </a:endParaRPr>
                    </a:p>
                  </a:txBody>
                  <a:tcPr marL="67546" marR="67546" marT="0" marB="0" anchor="ctr">
                    <a:lnL>
                      <a:noFill/>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9BBB59"/>
                    </a:solidFill>
                  </a:tcPr>
                </a:tc>
              </a:tr>
              <a:tr h="631688">
                <a:tc>
                  <a:txBody>
                    <a:bodyPr/>
                    <a:lstStyle/>
                    <a:p>
                      <a:pPr>
                        <a:lnSpc>
                          <a:spcPct val="115000"/>
                        </a:lnSpc>
                        <a:spcBef>
                          <a:spcPts val="600"/>
                        </a:spcBef>
                        <a:spcAft>
                          <a:spcPts val="0"/>
                        </a:spcAft>
                      </a:pPr>
                      <a:r>
                        <a:rPr lang="uk-UA" sz="1400" b="1" kern="1200">
                          <a:solidFill>
                            <a:srgbClr val="111212"/>
                          </a:solidFill>
                          <a:latin typeface="Calibri"/>
                          <a:ea typeface="Calibri Light"/>
                          <a:cs typeface="Calibri Light"/>
                        </a:rPr>
                        <a:t>Збереження спадщини</a:t>
                      </a:r>
                      <a:endParaRPr lang="pl-PL" sz="1400">
                        <a:latin typeface="Calibri"/>
                        <a:ea typeface="Calibri"/>
                        <a:cs typeface="Times New Roman"/>
                      </a:endParaRPr>
                    </a:p>
                  </a:txBody>
                  <a:tcPr marL="67546" marR="67546" marT="0" marB="0">
                    <a:lnL w="12700" cap="flat" cmpd="sng" algn="ctr">
                      <a:solidFill>
                        <a:srgbClr val="B3CC82"/>
                      </a:solidFill>
                      <a:prstDash val="solid"/>
                      <a:round/>
                      <a:headEnd type="none" w="med" len="med"/>
                      <a:tailEnd type="none" w="med" len="med"/>
                    </a:lnL>
                    <a:lnR>
                      <a:noFill/>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a:lnSpc>
                          <a:spcPct val="115000"/>
                        </a:lnSpc>
                        <a:spcBef>
                          <a:spcPts val="600"/>
                        </a:spcBef>
                        <a:spcAft>
                          <a:spcPts val="0"/>
                        </a:spcAft>
                      </a:pPr>
                      <a:r>
                        <a:rPr lang="uk-UA" sz="1400" kern="1200" dirty="0" smtClean="0">
                          <a:solidFill>
                            <a:srgbClr val="111212"/>
                          </a:solidFill>
                          <a:latin typeface="Calibri"/>
                          <a:ea typeface="Calibri Light"/>
                          <a:cs typeface="Calibri Light"/>
                        </a:rPr>
                        <a:t>культурної </a:t>
                      </a:r>
                      <a:r>
                        <a:rPr lang="uk-UA" sz="1400" kern="1200" dirty="0">
                          <a:solidFill>
                            <a:srgbClr val="111212"/>
                          </a:solidFill>
                          <a:latin typeface="Calibri"/>
                          <a:ea typeface="Calibri Light"/>
                          <a:cs typeface="Calibri Light"/>
                        </a:rPr>
                        <a:t>та історичної</a:t>
                      </a:r>
                      <a:endParaRPr lang="pl-PL" sz="1400" dirty="0">
                        <a:latin typeface="Calibri"/>
                        <a:ea typeface="Calibri"/>
                        <a:cs typeface="Times New Roman"/>
                      </a:endParaRPr>
                    </a:p>
                  </a:txBody>
                  <a:tcPr marL="67546" marR="67546" marT="0" marB="0">
                    <a:lnL>
                      <a:noFill/>
                    </a:lnL>
                    <a:lnR>
                      <a:noFill/>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a:lnSpc>
                          <a:spcPct val="115000"/>
                        </a:lnSpc>
                        <a:spcBef>
                          <a:spcPts val="600"/>
                        </a:spcBef>
                        <a:spcAft>
                          <a:spcPts val="0"/>
                        </a:spcAft>
                      </a:pPr>
                      <a:r>
                        <a:rPr lang="uk-UA" sz="1400" kern="1200">
                          <a:solidFill>
                            <a:srgbClr val="111212"/>
                          </a:solidFill>
                          <a:latin typeface="Calibri"/>
                          <a:ea typeface="Calibri Light"/>
                          <a:cs typeface="Calibri Light"/>
                        </a:rPr>
                        <a:t>природної</a:t>
                      </a:r>
                      <a:endParaRPr lang="pl-PL" sz="1400">
                        <a:latin typeface="Calibri"/>
                        <a:ea typeface="Calibri"/>
                        <a:cs typeface="Times New Roman"/>
                      </a:endParaRPr>
                    </a:p>
                  </a:txBody>
                  <a:tcPr marL="67546" marR="67546" marT="0" marB="0">
                    <a:lnL>
                      <a:noFill/>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r h="1243236">
                <a:tc>
                  <a:txBody>
                    <a:bodyPr/>
                    <a:lstStyle/>
                    <a:p>
                      <a:pPr>
                        <a:lnSpc>
                          <a:spcPct val="115000"/>
                        </a:lnSpc>
                        <a:spcBef>
                          <a:spcPts val="600"/>
                        </a:spcBef>
                        <a:spcAft>
                          <a:spcPts val="0"/>
                        </a:spcAft>
                      </a:pPr>
                      <a:r>
                        <a:rPr lang="uk-UA" sz="1400" b="1" kern="1200" dirty="0">
                          <a:solidFill>
                            <a:srgbClr val="111212"/>
                          </a:solidFill>
                          <a:latin typeface="Calibri"/>
                          <a:ea typeface="Calibri Light"/>
                          <a:cs typeface="Calibri Light"/>
                        </a:rPr>
                        <a:t>Співпраця між установами та розбудова інституційного потенціалу (обмін передовим досвідом, спільні навчання)</a:t>
                      </a:r>
                      <a:endParaRPr lang="pl-PL" sz="1400" dirty="0">
                        <a:latin typeface="Calibri"/>
                        <a:ea typeface="Calibri"/>
                        <a:cs typeface="Times New Roman"/>
                      </a:endParaRPr>
                    </a:p>
                  </a:txBody>
                  <a:tcPr marL="67546" marR="67546" marT="0" marB="0">
                    <a:lnL w="12700" cap="flat" cmpd="sng" algn="ctr">
                      <a:solidFill>
                        <a:srgbClr val="B3CC82"/>
                      </a:solidFill>
                      <a:prstDash val="solid"/>
                      <a:round/>
                      <a:headEnd type="none" w="med" len="med"/>
                      <a:tailEnd type="none" w="med" len="med"/>
                    </a:lnL>
                    <a:lnR>
                      <a:noFill/>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tcPr>
                </a:tc>
                <a:tc>
                  <a:txBody>
                    <a:bodyPr/>
                    <a:lstStyle/>
                    <a:p>
                      <a:pPr>
                        <a:lnSpc>
                          <a:spcPct val="115000"/>
                        </a:lnSpc>
                        <a:spcBef>
                          <a:spcPts val="600"/>
                        </a:spcBef>
                        <a:spcAft>
                          <a:spcPts val="0"/>
                        </a:spcAft>
                      </a:pPr>
                      <a:r>
                        <a:rPr lang="uk-UA" sz="1400" kern="1200" dirty="0">
                          <a:solidFill>
                            <a:srgbClr val="111212"/>
                          </a:solidFill>
                          <a:latin typeface="Calibri"/>
                          <a:ea typeface="Calibri Light"/>
                          <a:cs typeface="Calibri Light"/>
                        </a:rPr>
                        <a:t>у сфері історико-культурної спадщини</a:t>
                      </a:r>
                      <a:endParaRPr lang="pl-PL" sz="1400" dirty="0">
                        <a:latin typeface="Calibri"/>
                        <a:ea typeface="Calibri"/>
                        <a:cs typeface="Times New Roman"/>
                      </a:endParaRPr>
                    </a:p>
                  </a:txBody>
                  <a:tcPr marL="67546" marR="67546" marT="0" marB="0">
                    <a:lnL>
                      <a:noFill/>
                    </a:lnL>
                    <a:lnR>
                      <a:noFill/>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tcPr>
                </a:tc>
                <a:tc>
                  <a:txBody>
                    <a:bodyPr/>
                    <a:lstStyle/>
                    <a:p>
                      <a:pPr>
                        <a:lnSpc>
                          <a:spcPct val="115000"/>
                        </a:lnSpc>
                        <a:spcBef>
                          <a:spcPts val="600"/>
                        </a:spcBef>
                        <a:spcAft>
                          <a:spcPts val="0"/>
                        </a:spcAft>
                      </a:pPr>
                      <a:r>
                        <a:rPr lang="uk-UA" sz="1400" kern="1200" dirty="0">
                          <a:solidFill>
                            <a:srgbClr val="111212"/>
                          </a:solidFill>
                          <a:latin typeface="Calibri"/>
                          <a:ea typeface="Calibri Light"/>
                          <a:cs typeface="Calibri Light"/>
                        </a:rPr>
                        <a:t>у сфері охорони природної спадщини</a:t>
                      </a:r>
                      <a:endParaRPr lang="pl-PL" sz="1400" dirty="0">
                        <a:latin typeface="Calibri"/>
                        <a:ea typeface="Calibri"/>
                        <a:cs typeface="Times New Roman"/>
                      </a:endParaRPr>
                    </a:p>
                  </a:txBody>
                  <a:tcPr marL="67546" marR="67546" marT="0" marB="0">
                    <a:lnL>
                      <a:noFill/>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tcPr>
                </a:tc>
              </a:tr>
              <a:tr h="1709368">
                <a:tc>
                  <a:txBody>
                    <a:bodyPr/>
                    <a:lstStyle/>
                    <a:p>
                      <a:pPr>
                        <a:lnSpc>
                          <a:spcPct val="115000"/>
                        </a:lnSpc>
                        <a:spcBef>
                          <a:spcPts val="600"/>
                        </a:spcBef>
                        <a:spcAft>
                          <a:spcPts val="0"/>
                        </a:spcAft>
                      </a:pPr>
                      <a:r>
                        <a:rPr lang="uk-UA" sz="1400" b="1" kern="1200" dirty="0">
                          <a:solidFill>
                            <a:srgbClr val="111212"/>
                          </a:solidFill>
                          <a:latin typeface="Calibri"/>
                          <a:ea typeface="Calibri Light"/>
                          <a:cs typeface="Calibri Light"/>
                        </a:rPr>
                        <a:t>Поліпшення людського потенціалу (спільні навчання персоналу, обмін персоналом з метою збільшення потенціалу, шкільні обміни)</a:t>
                      </a:r>
                      <a:endParaRPr lang="pl-PL" sz="1400" dirty="0">
                        <a:latin typeface="Calibri"/>
                        <a:ea typeface="Calibri"/>
                        <a:cs typeface="Times New Roman"/>
                      </a:endParaRPr>
                    </a:p>
                  </a:txBody>
                  <a:tcPr marL="67546" marR="67546" marT="0" marB="0">
                    <a:lnL w="12700" cap="flat" cmpd="sng" algn="ctr">
                      <a:solidFill>
                        <a:srgbClr val="B3CC82"/>
                      </a:solidFill>
                      <a:prstDash val="solid"/>
                      <a:round/>
                      <a:headEnd type="none" w="med" len="med"/>
                      <a:tailEnd type="none" w="med" len="med"/>
                    </a:lnL>
                    <a:lnR>
                      <a:noFill/>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a:lnSpc>
                          <a:spcPct val="115000"/>
                        </a:lnSpc>
                        <a:spcBef>
                          <a:spcPts val="600"/>
                        </a:spcBef>
                        <a:spcAft>
                          <a:spcPts val="0"/>
                        </a:spcAft>
                      </a:pPr>
                      <a:r>
                        <a:rPr lang="uk-UA" sz="1400" kern="1200">
                          <a:solidFill>
                            <a:srgbClr val="111212"/>
                          </a:solidFill>
                          <a:latin typeface="Calibri"/>
                          <a:ea typeface="Calibri Light"/>
                          <a:cs typeface="Calibri Light"/>
                        </a:rPr>
                        <a:t>у сфері управління історико-культурною спадщиною, розвитку спільних туристичних продуктів і послуг, маркетингу ресурсів спадщини</a:t>
                      </a:r>
                      <a:endParaRPr lang="pl-PL" sz="1400">
                        <a:latin typeface="Calibri"/>
                        <a:ea typeface="Calibri"/>
                        <a:cs typeface="Times New Roman"/>
                      </a:endParaRPr>
                    </a:p>
                  </a:txBody>
                  <a:tcPr marL="67546" marR="67546" marT="0" marB="0">
                    <a:lnL>
                      <a:noFill/>
                    </a:lnL>
                    <a:lnR>
                      <a:noFill/>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a:lnSpc>
                          <a:spcPct val="115000"/>
                        </a:lnSpc>
                        <a:spcBef>
                          <a:spcPts val="600"/>
                        </a:spcBef>
                        <a:spcAft>
                          <a:spcPts val="0"/>
                        </a:spcAft>
                      </a:pPr>
                      <a:r>
                        <a:rPr lang="uk-UA" sz="1400" kern="1200" dirty="0">
                          <a:solidFill>
                            <a:srgbClr val="111212"/>
                          </a:solidFill>
                          <a:latin typeface="Calibri"/>
                          <a:ea typeface="Calibri Light"/>
                          <a:cs typeface="Calibri Light"/>
                        </a:rPr>
                        <a:t>у сфері управління охороною природної спадщини, розвитку спільних туристичних продуктів і послуг, маркетингу ресурсів спадщини території Програми</a:t>
                      </a:r>
                      <a:endParaRPr lang="pl-PL" sz="1400" dirty="0">
                        <a:latin typeface="Calibri"/>
                        <a:ea typeface="Calibri"/>
                        <a:cs typeface="Times New Roman"/>
                      </a:endParaRPr>
                    </a:p>
                  </a:txBody>
                  <a:tcPr marL="67546" marR="67546" marT="0" marB="0">
                    <a:lnL>
                      <a:noFill/>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bl>
          </a:graphicData>
        </a:graphic>
      </p:graphicFrame>
    </p:spTree>
    <p:extLst>
      <p:ext uri="{BB962C8B-B14F-4D97-AF65-F5344CB8AC3E}">
        <p14:creationId xmlns:p14="http://schemas.microsoft.com/office/powerpoint/2010/main" val="37847321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descr="ppt-2st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aphicFrame>
        <p:nvGraphicFramePr>
          <p:cNvPr id="3" name="Tabela 2"/>
          <p:cNvGraphicFramePr>
            <a:graphicFrameLocks noGrp="1"/>
          </p:cNvGraphicFramePr>
          <p:nvPr/>
        </p:nvGraphicFramePr>
        <p:xfrm>
          <a:off x="574159" y="1531088"/>
          <a:ext cx="8048847" cy="4482616"/>
        </p:xfrm>
        <a:graphic>
          <a:graphicData uri="http://schemas.openxmlformats.org/drawingml/2006/table">
            <a:tbl>
              <a:tblPr/>
              <a:tblGrid>
                <a:gridCol w="66378"/>
                <a:gridCol w="1592300"/>
                <a:gridCol w="4118317"/>
                <a:gridCol w="2271852"/>
              </a:tblGrid>
              <a:tr h="687160">
                <a:tc>
                  <a:txBody>
                    <a:bodyPr/>
                    <a:lstStyle/>
                    <a:p>
                      <a:pPr marL="457200" algn="ctr">
                        <a:lnSpc>
                          <a:spcPct val="115000"/>
                        </a:lnSpc>
                        <a:spcAft>
                          <a:spcPts val="0"/>
                        </a:spcAft>
                      </a:pPr>
                      <a:endParaRPr lang="pl-PL" sz="1200" b="1" dirty="0">
                        <a:latin typeface="Calibri"/>
                        <a:ea typeface="Calibri"/>
                        <a:cs typeface="Times New Roman"/>
                      </a:endParaRPr>
                    </a:p>
                  </a:txBody>
                  <a:tcPr marL="19919" marR="19919"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28575" cap="flat" cmpd="sng" algn="ctr">
                      <a:solidFill>
                        <a:srgbClr val="9BBB59"/>
                      </a:solidFill>
                      <a:prstDash val="solid"/>
                      <a:round/>
                      <a:headEnd type="none" w="med" len="med"/>
                      <a:tailEnd type="none" w="med" len="med"/>
                    </a:lnB>
                  </a:tcPr>
                </a:tc>
                <a:tc>
                  <a:txBody>
                    <a:bodyPr/>
                    <a:lstStyle/>
                    <a:p>
                      <a:pPr marL="457200" algn="ctr">
                        <a:lnSpc>
                          <a:spcPct val="115000"/>
                        </a:lnSpc>
                        <a:spcAft>
                          <a:spcPts val="0"/>
                        </a:spcAft>
                      </a:pPr>
                      <a:endParaRPr lang="uk-UA" sz="1600" b="1" dirty="0" smtClean="0">
                        <a:latin typeface="Cambria"/>
                        <a:ea typeface="Times New Roman"/>
                        <a:cs typeface="Times New Roman"/>
                      </a:endParaRPr>
                    </a:p>
                    <a:p>
                      <a:pPr marL="457200" algn="ctr">
                        <a:lnSpc>
                          <a:spcPct val="115000"/>
                        </a:lnSpc>
                        <a:spcAft>
                          <a:spcPts val="0"/>
                        </a:spcAft>
                      </a:pPr>
                      <a:r>
                        <a:rPr lang="uk-UA" sz="1600" b="1" dirty="0" smtClean="0">
                          <a:latin typeface="Cambria"/>
                          <a:ea typeface="Times New Roman"/>
                          <a:cs typeface="Times New Roman"/>
                        </a:rPr>
                        <a:t>Пріоритет</a:t>
                      </a:r>
                      <a:endParaRPr lang="pl-PL" sz="1600" b="1" dirty="0">
                        <a:latin typeface="Calibri"/>
                        <a:ea typeface="Calibri"/>
                        <a:cs typeface="Times New Roman"/>
                      </a:endParaRPr>
                    </a:p>
                  </a:txBody>
                  <a:tcPr marL="19919" marR="19919"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28575" cap="flat" cmpd="sng" algn="ctr">
                      <a:solidFill>
                        <a:srgbClr val="9BBB59"/>
                      </a:solidFill>
                      <a:prstDash val="solid"/>
                      <a:round/>
                      <a:headEnd type="none" w="med" len="med"/>
                      <a:tailEnd type="none" w="med" len="med"/>
                    </a:lnB>
                  </a:tcPr>
                </a:tc>
                <a:tc>
                  <a:txBody>
                    <a:bodyPr/>
                    <a:lstStyle/>
                    <a:p>
                      <a:pPr marL="457200" algn="ctr">
                        <a:lnSpc>
                          <a:spcPct val="115000"/>
                        </a:lnSpc>
                        <a:spcAft>
                          <a:spcPts val="0"/>
                        </a:spcAft>
                      </a:pPr>
                      <a:r>
                        <a:rPr lang="uk-UA" sz="1600" b="1" dirty="0" smtClean="0">
                          <a:latin typeface="Cambria"/>
                          <a:ea typeface="Times New Roman"/>
                          <a:cs typeface="Times New Roman"/>
                        </a:rPr>
                        <a:t>Індикатори </a:t>
                      </a:r>
                    </a:p>
                    <a:p>
                      <a:pPr marL="457200" algn="ctr">
                        <a:lnSpc>
                          <a:spcPct val="115000"/>
                        </a:lnSpc>
                        <a:spcAft>
                          <a:spcPts val="0"/>
                        </a:spcAft>
                      </a:pPr>
                      <a:r>
                        <a:rPr lang="uk-UA" sz="1600" b="1" dirty="0" smtClean="0">
                          <a:latin typeface="Cambria"/>
                          <a:ea typeface="Times New Roman"/>
                          <a:cs typeface="Times New Roman"/>
                        </a:rPr>
                        <a:t>продуктів</a:t>
                      </a:r>
                      <a:endParaRPr lang="pl-PL" sz="1600" b="1" dirty="0">
                        <a:latin typeface="Calibri"/>
                        <a:ea typeface="Calibri"/>
                        <a:cs typeface="Times New Roman"/>
                      </a:endParaRPr>
                    </a:p>
                  </a:txBody>
                  <a:tcPr marL="19919" marR="19919"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28575" cap="flat" cmpd="sng" algn="ctr">
                      <a:solidFill>
                        <a:srgbClr val="9BBB59"/>
                      </a:solidFill>
                      <a:prstDash val="solid"/>
                      <a:round/>
                      <a:headEnd type="none" w="med" len="med"/>
                      <a:tailEnd type="none" w="med" len="med"/>
                    </a:lnB>
                  </a:tcPr>
                </a:tc>
                <a:tc>
                  <a:txBody>
                    <a:bodyPr/>
                    <a:lstStyle/>
                    <a:p>
                      <a:pPr marL="457200" algn="ctr">
                        <a:lnSpc>
                          <a:spcPct val="115000"/>
                        </a:lnSpc>
                        <a:spcAft>
                          <a:spcPts val="0"/>
                        </a:spcAft>
                      </a:pPr>
                      <a:r>
                        <a:rPr lang="uk-UA" sz="1600" b="1" dirty="0" smtClean="0">
                          <a:latin typeface="Cambria"/>
                          <a:ea typeface="Times New Roman"/>
                          <a:cs typeface="Times New Roman"/>
                        </a:rPr>
                        <a:t>Індикатори </a:t>
                      </a:r>
                      <a:r>
                        <a:rPr lang="uk-UA" sz="1600" b="1" dirty="0">
                          <a:latin typeface="Cambria"/>
                          <a:ea typeface="Times New Roman"/>
                          <a:cs typeface="Times New Roman"/>
                        </a:rPr>
                        <a:t>результату</a:t>
                      </a:r>
                      <a:endParaRPr lang="pl-PL" sz="1600" b="1" dirty="0">
                        <a:latin typeface="Calibri"/>
                        <a:ea typeface="Calibri"/>
                        <a:cs typeface="Times New Roman"/>
                      </a:endParaRPr>
                    </a:p>
                  </a:txBody>
                  <a:tcPr marL="19919" marR="19919"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28575" cap="flat" cmpd="sng" algn="ctr">
                      <a:solidFill>
                        <a:srgbClr val="9BBB59"/>
                      </a:solidFill>
                      <a:prstDash val="solid"/>
                      <a:round/>
                      <a:headEnd type="none" w="med" len="med"/>
                      <a:tailEnd type="none" w="med" len="med"/>
                    </a:lnB>
                  </a:tcPr>
                </a:tc>
              </a:tr>
              <a:tr h="1290900">
                <a:tc rowSpan="2">
                  <a:txBody>
                    <a:bodyPr/>
                    <a:lstStyle/>
                    <a:p>
                      <a:pPr marL="457200" algn="ctr">
                        <a:lnSpc>
                          <a:spcPct val="115000"/>
                        </a:lnSpc>
                        <a:spcBef>
                          <a:spcPts val="600"/>
                        </a:spcBef>
                        <a:spcAft>
                          <a:spcPts val="0"/>
                        </a:spcAft>
                      </a:pPr>
                      <a:endParaRPr lang="pl-PL" sz="1200" dirty="0">
                        <a:latin typeface="Calibri"/>
                        <a:ea typeface="Calibri"/>
                        <a:cs typeface="Times New Roman"/>
                      </a:endParaRPr>
                    </a:p>
                  </a:txBody>
                  <a:tcPr marL="19919" marR="19919"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28575"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E6EED5"/>
                    </a:solidFill>
                  </a:tcPr>
                </a:tc>
                <a:tc>
                  <a:txBody>
                    <a:bodyPr/>
                    <a:lstStyle/>
                    <a:p>
                      <a:pPr marL="457200" algn="ctr">
                        <a:lnSpc>
                          <a:spcPct val="115000"/>
                        </a:lnSpc>
                        <a:spcBef>
                          <a:spcPts val="600"/>
                        </a:spcBef>
                        <a:spcAft>
                          <a:spcPts val="0"/>
                        </a:spcAft>
                      </a:pPr>
                      <a:r>
                        <a:rPr lang="uk-UA" sz="1600" b="1" kern="1200" dirty="0">
                          <a:solidFill>
                            <a:srgbClr val="000000"/>
                          </a:solidFill>
                          <a:latin typeface="Calibri"/>
                          <a:ea typeface="Calibri"/>
                          <a:cs typeface="Times New Roman"/>
                        </a:rPr>
                        <a:t>Промоція місцевої культури та історії</a:t>
                      </a:r>
                      <a:endParaRPr lang="pl-PL" sz="1600" dirty="0">
                        <a:latin typeface="Calibri"/>
                        <a:ea typeface="Calibri"/>
                        <a:cs typeface="Times New Roman"/>
                      </a:endParaRPr>
                    </a:p>
                  </a:txBody>
                  <a:tcPr marL="19919" marR="19919"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28575"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E6EED5"/>
                    </a:solidFill>
                  </a:tcPr>
                </a:tc>
                <a:tc>
                  <a:txBody>
                    <a:bodyPr/>
                    <a:lstStyle/>
                    <a:p>
                      <a:pPr marL="342900" lvl="0" indent="-342900" algn="l">
                        <a:lnSpc>
                          <a:spcPct val="115000"/>
                        </a:lnSpc>
                        <a:spcAft>
                          <a:spcPts val="0"/>
                        </a:spcAft>
                        <a:buFont typeface="Symbol"/>
                        <a:buChar char=""/>
                      </a:pPr>
                      <a:r>
                        <a:rPr lang="uk-UA" sz="1600" b="1" dirty="0">
                          <a:solidFill>
                            <a:schemeClr val="accent2"/>
                          </a:solidFill>
                          <a:latin typeface="Calibri"/>
                          <a:ea typeface="Calibri"/>
                          <a:cs typeface="Times New Roman"/>
                        </a:rPr>
                        <a:t>Кількість покращених об’єктів культурної та історичної спадщини як прямий результат підтримки Програми;</a:t>
                      </a:r>
                      <a:endParaRPr lang="pl-PL" sz="1600" b="1" dirty="0">
                        <a:solidFill>
                          <a:schemeClr val="accent2"/>
                        </a:solidFill>
                        <a:latin typeface="Calibri"/>
                        <a:ea typeface="Calibri"/>
                        <a:cs typeface="Times New Roman"/>
                      </a:endParaRPr>
                    </a:p>
                    <a:p>
                      <a:pPr marL="342900" lvl="0" indent="-342900" algn="l">
                        <a:lnSpc>
                          <a:spcPct val="115000"/>
                        </a:lnSpc>
                        <a:spcAft>
                          <a:spcPts val="1000"/>
                        </a:spcAft>
                        <a:buFont typeface="Symbol"/>
                        <a:buChar char=""/>
                      </a:pPr>
                      <a:r>
                        <a:rPr lang="uk-UA" sz="1600" b="1" dirty="0">
                          <a:solidFill>
                            <a:schemeClr val="accent2"/>
                          </a:solidFill>
                          <a:latin typeface="Calibri"/>
                          <a:ea typeface="Calibri"/>
                          <a:cs typeface="Times New Roman"/>
                        </a:rPr>
                        <a:t>Кількість транскордонних культурних заходів, організованих за підтримки ЄІС.</a:t>
                      </a:r>
                      <a:endParaRPr lang="pl-PL" sz="1600" b="1" dirty="0">
                        <a:solidFill>
                          <a:schemeClr val="accent2"/>
                        </a:solidFill>
                        <a:latin typeface="Calibri"/>
                        <a:ea typeface="Calibri"/>
                        <a:cs typeface="Times New Roman"/>
                      </a:endParaRPr>
                    </a:p>
                  </a:txBody>
                  <a:tcPr marL="19919" marR="19919"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28575"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E6EED5"/>
                    </a:solidFill>
                  </a:tcPr>
                </a:tc>
                <a:tc>
                  <a:txBody>
                    <a:bodyPr/>
                    <a:lstStyle/>
                    <a:p>
                      <a:pPr algn="l">
                        <a:spcBef>
                          <a:spcPts val="600"/>
                        </a:spcBef>
                        <a:spcAft>
                          <a:spcPts val="0"/>
                        </a:spcAft>
                      </a:pPr>
                      <a:r>
                        <a:rPr lang="uk-UA" sz="1600" kern="1200">
                          <a:solidFill>
                            <a:srgbClr val="000000"/>
                          </a:solidFill>
                          <a:latin typeface="Calibri"/>
                          <a:cs typeface="Calibri"/>
                        </a:rPr>
                        <a:t>Збільшення кількості відвідувачів об’єктів історичної та культурної спадщини</a:t>
                      </a:r>
                      <a:endParaRPr lang="pl-PL" sz="1600">
                        <a:latin typeface="Calibri"/>
                        <a:cs typeface="Times New Roman"/>
                      </a:endParaRPr>
                    </a:p>
                  </a:txBody>
                  <a:tcPr marL="19919" marR="19919"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28575"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E6EED5"/>
                    </a:solidFill>
                  </a:tcPr>
                </a:tc>
              </a:tr>
              <a:tr h="2393376">
                <a:tc vMerge="1">
                  <a:txBody>
                    <a:bodyPr/>
                    <a:lstStyle/>
                    <a:p>
                      <a:endParaRPr lang="pl-PL"/>
                    </a:p>
                  </a:txBody>
                  <a:tcPr/>
                </a:tc>
                <a:tc>
                  <a:txBody>
                    <a:bodyPr/>
                    <a:lstStyle/>
                    <a:p>
                      <a:pPr marL="457200" algn="ctr">
                        <a:lnSpc>
                          <a:spcPct val="115000"/>
                        </a:lnSpc>
                        <a:spcBef>
                          <a:spcPts val="600"/>
                        </a:spcBef>
                        <a:spcAft>
                          <a:spcPts val="0"/>
                        </a:spcAft>
                      </a:pPr>
                      <a:r>
                        <a:rPr lang="uk-UA" sz="1600" b="1" kern="1200" dirty="0">
                          <a:solidFill>
                            <a:srgbClr val="000000"/>
                          </a:solidFill>
                          <a:latin typeface="Calibri"/>
                          <a:ea typeface="Calibri"/>
                          <a:cs typeface="Times New Roman"/>
                        </a:rPr>
                        <a:t>Промоція і збереження природної спадщини</a:t>
                      </a:r>
                      <a:endParaRPr lang="pl-PL" sz="1600" dirty="0">
                        <a:latin typeface="Calibri"/>
                        <a:ea typeface="Calibri"/>
                        <a:cs typeface="Times New Roman"/>
                      </a:endParaRPr>
                    </a:p>
                  </a:txBody>
                  <a:tcPr marL="19919" marR="19919"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342900" lvl="0" indent="-342900" algn="l">
                        <a:lnSpc>
                          <a:spcPct val="115000"/>
                        </a:lnSpc>
                        <a:spcAft>
                          <a:spcPts val="0"/>
                        </a:spcAft>
                        <a:buFont typeface="Symbol"/>
                        <a:buChar char=""/>
                      </a:pPr>
                      <a:r>
                        <a:rPr lang="uk-UA" sz="1600" b="1" dirty="0">
                          <a:solidFill>
                            <a:schemeClr val="accent2"/>
                          </a:solidFill>
                          <a:latin typeface="Calibri"/>
                          <a:ea typeface="Calibri"/>
                          <a:cs typeface="Times New Roman"/>
                        </a:rPr>
                        <a:t>Кількість транскордонних заходів, організованих за підтримки Програми</a:t>
                      </a:r>
                      <a:r>
                        <a:rPr lang="uk-UA" sz="1600" dirty="0">
                          <a:latin typeface="Calibri"/>
                          <a:ea typeface="Calibri"/>
                          <a:cs typeface="Times New Roman"/>
                        </a:rPr>
                        <a:t>;</a:t>
                      </a:r>
                      <a:endParaRPr lang="pl-PL" sz="1600" dirty="0">
                        <a:latin typeface="Calibri"/>
                        <a:ea typeface="Calibri"/>
                        <a:cs typeface="Times New Roman"/>
                      </a:endParaRPr>
                    </a:p>
                    <a:p>
                      <a:pPr marL="342900" lvl="0" indent="-342900" algn="l">
                        <a:lnSpc>
                          <a:spcPct val="115000"/>
                        </a:lnSpc>
                        <a:spcAft>
                          <a:spcPts val="0"/>
                        </a:spcAft>
                        <a:buFont typeface="Symbol"/>
                        <a:buChar char=""/>
                      </a:pPr>
                      <a:r>
                        <a:rPr lang="uk-UA" sz="1600" dirty="0">
                          <a:latin typeface="Calibri"/>
                          <a:ea typeface="Calibri"/>
                          <a:cs typeface="Times New Roman"/>
                        </a:rPr>
                        <a:t>Кількість природних об’єктів, промоцію та/або збереження яких було забезпечено за підтримки Програми;</a:t>
                      </a:r>
                      <a:endParaRPr lang="pl-PL" sz="1600" dirty="0">
                        <a:latin typeface="Calibri"/>
                        <a:ea typeface="Calibri"/>
                        <a:cs typeface="Times New Roman"/>
                      </a:endParaRPr>
                    </a:p>
                    <a:p>
                      <a:pPr marL="342900" lvl="0" indent="-342900" algn="l">
                        <a:lnSpc>
                          <a:spcPct val="115000"/>
                        </a:lnSpc>
                        <a:spcAft>
                          <a:spcPts val="1000"/>
                        </a:spcAft>
                        <a:buFont typeface="Symbol"/>
                        <a:buChar char=""/>
                      </a:pPr>
                      <a:r>
                        <a:rPr lang="uk-UA" sz="1600" dirty="0">
                          <a:latin typeface="Calibri"/>
                          <a:ea typeface="Calibri"/>
                          <a:cs typeface="Times New Roman"/>
                        </a:rPr>
                        <a:t>Кількість осіб, що взяли участь у подіях та інформаційних заходах, що сприяють збереженню природної спадщини.</a:t>
                      </a:r>
                      <a:endParaRPr lang="pl-PL" sz="1600" dirty="0">
                        <a:latin typeface="Calibri"/>
                        <a:ea typeface="Calibri"/>
                        <a:cs typeface="Times New Roman"/>
                      </a:endParaRPr>
                    </a:p>
                  </a:txBody>
                  <a:tcPr marL="19919" marR="19919"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l">
                        <a:spcBef>
                          <a:spcPts val="600"/>
                        </a:spcBef>
                        <a:spcAft>
                          <a:spcPts val="0"/>
                        </a:spcAft>
                      </a:pPr>
                      <a:r>
                        <a:rPr lang="uk-UA" sz="1600" kern="1200" dirty="0">
                          <a:solidFill>
                            <a:srgbClr val="000000"/>
                          </a:solidFill>
                          <a:latin typeface="Calibri"/>
                          <a:cs typeface="Calibri"/>
                        </a:rPr>
                        <a:t>Збільшення кількості відвідувачів об’єктів природної спадщини</a:t>
                      </a:r>
                      <a:endParaRPr lang="pl-PL" sz="1600" dirty="0">
                        <a:latin typeface="Calibri"/>
                        <a:cs typeface="Times New Roman"/>
                      </a:endParaRPr>
                    </a:p>
                  </a:txBody>
                  <a:tcPr marL="19919" marR="19919"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r>
            </a:tbl>
          </a:graphicData>
        </a:graphic>
      </p:graphicFrame>
      <p:sp>
        <p:nvSpPr>
          <p:cNvPr id="5" name="Prostokąt 4"/>
          <p:cNvSpPr/>
          <p:nvPr/>
        </p:nvSpPr>
        <p:spPr>
          <a:xfrm>
            <a:off x="574159" y="1007868"/>
            <a:ext cx="8048847" cy="523220"/>
          </a:xfrm>
          <a:prstGeom prst="rect">
            <a:avLst/>
          </a:prstGeom>
        </p:spPr>
        <p:txBody>
          <a:bodyPr wrap="square">
            <a:spAutoFit/>
          </a:bodyPr>
          <a:lstStyle/>
          <a:p>
            <a:pPr algn="just" eaLnBrk="0" hangingPunct="0">
              <a:spcBef>
                <a:spcPts val="600"/>
              </a:spcBef>
              <a:defRPr/>
            </a:pPr>
            <a:r>
              <a:rPr lang="uk-UA" sz="2800" b="1" dirty="0" smtClean="0">
                <a:solidFill>
                  <a:srgbClr val="C00000"/>
                </a:solidFill>
              </a:rPr>
              <a:t>ПОКАЗНИКИ</a:t>
            </a:r>
            <a:endParaRPr lang="en-US" sz="2800" b="1" dirty="0">
              <a:solidFill>
                <a:srgbClr val="C00000"/>
              </a:solidFill>
            </a:endParaRPr>
          </a:p>
        </p:txBody>
      </p:sp>
    </p:spTree>
    <p:extLst>
      <p:ext uri="{BB962C8B-B14F-4D97-AF65-F5344CB8AC3E}">
        <p14:creationId xmlns:p14="http://schemas.microsoft.com/office/powerpoint/2010/main" val="3784732137"/>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yw pakietu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Motyw pakietu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Aerodynamiczny.thmx</Template>
  <TotalTime>2510</TotalTime>
  <Words>1516</Words>
  <Application>Microsoft Office PowerPoint</Application>
  <PresentationFormat>Pokaz na ekranie (4:3)</PresentationFormat>
  <Paragraphs>259</Paragraphs>
  <Slides>30</Slides>
  <Notes>0</Notes>
  <HiddenSlides>0</HiddenSlides>
  <MMClips>0</MMClips>
  <ScaleCrop>false</ScaleCrop>
  <HeadingPairs>
    <vt:vector size="6" baseType="variant">
      <vt:variant>
        <vt:lpstr>Używane czcionki</vt:lpstr>
      </vt:variant>
      <vt:variant>
        <vt:i4>8</vt:i4>
      </vt:variant>
      <vt:variant>
        <vt:lpstr>Motyw</vt:lpstr>
      </vt:variant>
      <vt:variant>
        <vt:i4>1</vt:i4>
      </vt:variant>
      <vt:variant>
        <vt:lpstr>Tytuły slajdów</vt:lpstr>
      </vt:variant>
      <vt:variant>
        <vt:i4>30</vt:i4>
      </vt:variant>
    </vt:vector>
  </HeadingPairs>
  <TitlesOfParts>
    <vt:vector size="39" baseType="lpstr">
      <vt:lpstr>Arial</vt:lpstr>
      <vt:lpstr>Calibri</vt:lpstr>
      <vt:lpstr>Calibri Light</vt:lpstr>
      <vt:lpstr>Cambria</vt:lpstr>
      <vt:lpstr>Symbol</vt:lpstr>
      <vt:lpstr>Tahoma</vt:lpstr>
      <vt:lpstr>Times New Roman</vt:lpstr>
      <vt:lpstr>Wingdings</vt:lpstr>
      <vt:lpstr>Motyw pakietu Office</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vector>
  </TitlesOfParts>
  <Company>Maju</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Natalia Majewska</dc:creator>
  <cp:lastModifiedBy>Lolita Gedo</cp:lastModifiedBy>
  <cp:revision>279</cp:revision>
  <cp:lastPrinted>2018-08-31T15:48:07Z</cp:lastPrinted>
  <dcterms:created xsi:type="dcterms:W3CDTF">2016-09-20T11:08:20Z</dcterms:created>
  <dcterms:modified xsi:type="dcterms:W3CDTF">2018-08-31T15:48:58Z</dcterms:modified>
</cp:coreProperties>
</file>