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15"/>
  </p:notesMasterIdLst>
  <p:handoutMasterIdLst>
    <p:handoutMasterId r:id="rId16"/>
  </p:handoutMasterIdLst>
  <p:sldIdLst>
    <p:sldId id="256" r:id="rId4"/>
    <p:sldId id="353" r:id="rId5"/>
    <p:sldId id="333" r:id="rId6"/>
    <p:sldId id="334" r:id="rId7"/>
    <p:sldId id="317" r:id="rId8"/>
    <p:sldId id="337" r:id="rId9"/>
    <p:sldId id="352" r:id="rId10"/>
    <p:sldId id="355" r:id="rId11"/>
    <p:sldId id="354" r:id="rId12"/>
    <p:sldId id="351" r:id="rId13"/>
    <p:sldId id="258" r:id="rId14"/>
  </p:sldIdLst>
  <p:sldSz cx="9144000" cy="6858000" type="screen4x3"/>
  <p:notesSz cx="7104063" cy="10234613"/>
  <p:defaultTextStyle>
    <a:defPPr>
      <a:defRPr lang="pl-P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5" autoAdjust="0"/>
    <p:restoredTop sz="94638" autoAdjust="0"/>
  </p:normalViewPr>
  <p:slideViewPr>
    <p:cSldViewPr snapToGrid="0" snapToObjects="1">
      <p:cViewPr>
        <p:scale>
          <a:sx n="100" d="100"/>
          <a:sy n="100" d="100"/>
        </p:scale>
        <p:origin x="25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F4F2482-1885-4EBA-9D9C-C19985B8DD23}" type="datetimeFigureOut">
              <a:rPr lang="pl-PL" smtClean="0"/>
              <a:t>07.09.2018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7B739D-0D32-42C8-AD95-79E2B4973DAE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C290644-E14B-46B4-8446-71FDD382FC88}" type="datetimeFigureOut">
              <a:rPr lang="pl-PL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3ACD631E-1E6B-4A06-86E1-EDB6E4E797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9711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B350CD-A816-45A7-A0DA-0202545310C6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8C43E-7261-4109-9B8A-65F9975AC0EC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9456945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FAB44D-C24A-4A21-8CCB-5B6E50221609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D0DEE-C195-4681-9E1D-30CF00338A60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1108922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6FDF1FA-A2B3-4681-9FDB-FAE26C3529DF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883622-FB70-43D7-904C-C8674FCE98A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32383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A8E-69DC-4A3A-8530-630B87C7A072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07233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7D874-B935-46BD-8BB0-E30DF759E551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67375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1D15-D0F1-4867-BECC-A1EC22DB9D8F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447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3CEF-9CFB-46DF-85DA-DC2C626F8BEB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1835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9B7A0-DDF5-4BC9-B0A1-BC58E5F73564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471120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AB88-EAA6-4765-AB7A-EE53EB052BC3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938007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928D-46F9-4A11-8891-B5991FDEF98B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42800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2189-416A-4AF5-871A-CCC10B3D1032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3910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38FD39D-4FD7-4379-B156-CF303A08A92A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9EBF4-074B-4B65-A716-BE63EDB6CF44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088459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7676-D726-4FB0-B81B-D688C4120A39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0647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A9CFA-9525-4BEE-B37F-38B9B0130B18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29947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27D9-01F1-4EF8-8EEA-CDAB4112B183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55871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10FD7A-BA2E-4F9D-9903-C67BE8F97852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88492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3E63AD-8A48-4C3F-998B-BD38F3B2A7B6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71122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DA5BFB-9A3E-4E14-A0B5-565FE4838544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00574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09823C-582B-47B2-887F-C9602857243D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66568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CFFA02-8144-401B-83D0-67F764C87489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13628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698755-6A64-4896-9980-657FFAF1A5C7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3107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E051EE-8DF8-4F2C-8BBF-47C00B229E3F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6512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EFCC118-5F3D-46BC-95E1-724AC7DB0EC2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9335D-6046-4010-BF9E-60FDE7E576B4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85429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1D31DE-1563-4B39-AC4A-DC18F22539C1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2240575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749C31-45EF-4BC3-BB05-DB9FAA001276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82252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30DE74-394D-4448-BE46-6F1897DC6BD1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25862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C72CE6-3A6E-44CA-82A6-60B78C932B1B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1919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33B8CF-1815-4CE2-A710-A9B43E1792C3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AC01-7B48-4D58-A4F8-44CB4A285D96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689986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E26993D-D990-4114-B9FE-0F8778927FCA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E824-F9E7-456E-9507-5E42ACBF67CB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990010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0B4364F-9826-4CFA-AA2E-83BB845914FA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1B6ED1-ABBD-4148-940D-A1330280F36D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923107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E34285-B3ED-4420-A911-09AC30B2E30D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45744-773C-4899-A314-FD1757F4825B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51258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3ED059A-6422-407F-AF89-5234BB8F1E51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C1CF0-BBDE-43B0-AF74-00E7098D36EF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051072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BE60F26-C921-4EF5-AAD7-46E6E82929A6}" type="datetime1">
              <a:rPr lang="pl-PL" smtClean="0"/>
              <a:pPr>
                <a:defRPr/>
              </a:pPr>
              <a:t>07.09.2018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BEFF1-BB72-45B1-AE10-6C8A9C4022A2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867605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6E10B1-8714-4AC7-9FCD-099C04752EC3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316" y="842210"/>
            <a:ext cx="7807158" cy="949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316" y="2138947"/>
            <a:ext cx="7807157" cy="3987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316" y="6356350"/>
            <a:ext cx="2874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5392-3E55-4E90-AA42-884B0331FBCB}" type="datetime1">
              <a:rPr lang="pl-PL" smtClean="0"/>
              <a:pPr/>
              <a:t>07.09.2018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251158" y="6356350"/>
            <a:ext cx="1768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8822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6942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6825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613"/>
            <a:ext cx="8501062" cy="5089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uk-UA" sz="2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1"/>
                </a:solidFill>
                <a:latin typeface="+mn-lt"/>
                <a:cs typeface="+mn-cs"/>
              </a:rPr>
              <a:t>ПРОГРАМА ТРАНСКОРДОННОГО СПІВРОБІТНИЦТВА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1"/>
                </a:solidFill>
                <a:latin typeface="+mn-lt"/>
                <a:cs typeface="+mn-cs"/>
              </a:rPr>
              <a:t>ПОЛЬЩА-БІЛОРУСЬ-УКРАЇНА 2014-2020</a:t>
            </a:r>
            <a:endParaRPr lang="pl-PL" sz="2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32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3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ЧАСТИНИ </a:t>
            </a:r>
            <a:r>
              <a:rPr lang="ru-RU" sz="2400" b="1" dirty="0" smtClean="0">
                <a:solidFill>
                  <a:schemeClr val="bg1"/>
                </a:solidFill>
                <a:latin typeface="+mn-lt"/>
              </a:rPr>
              <a:t>ПРОЕКТНО</a:t>
            </a: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Ї ЗАЯВКИ</a:t>
            </a:r>
            <a:endParaRPr lang="pl-PL" sz="2400" b="1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  <a:cs typeface="+mn-cs"/>
              </a:rPr>
              <a:t>НАВЧАННЯ ДЛЯ АПЛІКАНТІВ</a:t>
            </a: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  <a:cs typeface="+mn-cs"/>
              </a:rPr>
              <a:t>ВЕРЕСЕНЬ</a:t>
            </a:r>
            <a:r>
              <a:rPr lang="pl-PL" sz="160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201</a:t>
            </a:r>
            <a:r>
              <a:rPr lang="pl-PL" sz="1600" dirty="0" smtClean="0">
                <a:solidFill>
                  <a:schemeClr val="bg1"/>
                </a:solidFill>
                <a:latin typeface="+mn-lt"/>
                <a:cs typeface="+mn-cs"/>
              </a:rPr>
              <a:t>8</a:t>
            </a:r>
            <a:endParaRPr lang="pl-PL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3" y="2133599"/>
            <a:ext cx="7900867" cy="4069977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266700" lvl="1" indent="-266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600" dirty="0">
                <a:latin typeface="+mn-lt"/>
              </a:rPr>
              <a:t>д</a:t>
            </a:r>
            <a:r>
              <a:rPr lang="uk-UA" sz="2600" dirty="0" smtClean="0">
                <a:latin typeface="+mn-lt"/>
              </a:rPr>
              <a:t>окументи, які підтверджують </a:t>
            </a:r>
            <a:r>
              <a:rPr lang="uk-UA" sz="2600" b="1" dirty="0">
                <a:solidFill>
                  <a:srgbClr val="C00000"/>
                </a:solidFill>
                <a:latin typeface="+mn-lt"/>
              </a:rPr>
              <a:t>прийнятність </a:t>
            </a:r>
            <a:r>
              <a:rPr lang="uk-UA" sz="2600" b="1" dirty="0" err="1">
                <a:solidFill>
                  <a:srgbClr val="C00000"/>
                </a:solidFill>
                <a:latin typeface="+mn-lt"/>
              </a:rPr>
              <a:t>Бенефіціара</a:t>
            </a:r>
            <a:r>
              <a:rPr lang="uk-UA" sz="2600" dirty="0" smtClean="0">
                <a:latin typeface="+mn-lt"/>
              </a:rPr>
              <a:t>:</a:t>
            </a:r>
          </a:p>
          <a:p>
            <a:pPr marL="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600" dirty="0" smtClean="0">
                <a:latin typeface="+mn-lt"/>
              </a:rPr>
              <a:t>-  </a:t>
            </a:r>
            <a:r>
              <a:rPr lang="uk-UA" sz="2400" dirty="0" smtClean="0">
                <a:latin typeface="+mn-lt"/>
              </a:rPr>
              <a:t>статут або рівноцінний документ</a:t>
            </a:r>
            <a:r>
              <a:rPr lang="pl-PL" sz="2400" dirty="0" smtClean="0">
                <a:latin typeface="+mn-lt"/>
              </a:rPr>
              <a:t>,</a:t>
            </a:r>
          </a:p>
          <a:p>
            <a:pPr marL="268288" lvl="1" indent="-179388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sz="2400" dirty="0">
                <a:latin typeface="+mn-lt"/>
              </a:rPr>
              <a:t>д</a:t>
            </a:r>
            <a:r>
              <a:rPr lang="uk-UA" sz="2400" dirty="0" smtClean="0">
                <a:latin typeface="+mn-lt"/>
              </a:rPr>
              <a:t>оручення </a:t>
            </a:r>
            <a:r>
              <a:rPr lang="pl-PL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якщо необхідне</a:t>
            </a:r>
            <a:r>
              <a:rPr lang="pl-PL" sz="2400" dirty="0" smtClean="0">
                <a:latin typeface="+mn-lt"/>
              </a:rPr>
              <a:t>) </a:t>
            </a:r>
            <a:r>
              <a:rPr lang="uk-UA" sz="2400" dirty="0" smtClean="0">
                <a:latin typeface="+mn-lt"/>
              </a:rPr>
              <a:t>для особи, яка підписує Заявку</a:t>
            </a:r>
            <a:r>
              <a:rPr lang="pl-PL" sz="2400" dirty="0" smtClean="0">
                <a:latin typeface="+mn-lt"/>
              </a:rPr>
              <a:t>,</a:t>
            </a:r>
          </a:p>
          <a:p>
            <a:pPr marL="268288" lvl="1" indent="-179388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sz="2400" dirty="0" smtClean="0">
                <a:latin typeface="+mn-lt"/>
              </a:rPr>
              <a:t>Реєстраційні документи </a:t>
            </a:r>
            <a:r>
              <a:rPr lang="pl-PL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витяг з Державного Судового Реєстру</a:t>
            </a:r>
            <a:r>
              <a:rPr lang="pl-PL" sz="2400" dirty="0" smtClean="0">
                <a:latin typeface="+mn-lt"/>
              </a:rPr>
              <a:t>– </a:t>
            </a:r>
            <a:r>
              <a:rPr lang="uk-UA" sz="2400" dirty="0" smtClean="0">
                <a:latin typeface="+mn-lt"/>
              </a:rPr>
              <a:t>для польських </a:t>
            </a:r>
            <a:r>
              <a:rPr lang="uk-UA" sz="2400" dirty="0" err="1" smtClean="0">
                <a:latin typeface="+mn-lt"/>
              </a:rPr>
              <a:t>бенефіціарів</a:t>
            </a:r>
            <a:r>
              <a:rPr lang="pl-PL" sz="2400" dirty="0" smtClean="0">
                <a:latin typeface="+mn-lt"/>
              </a:rPr>
              <a:t>; </a:t>
            </a:r>
            <a:r>
              <a:rPr lang="uk-UA" sz="2400" dirty="0" smtClean="0">
                <a:latin typeface="+mn-lt"/>
              </a:rPr>
              <a:t>Довідка з Єдиного Державного Реєстру</a:t>
            </a:r>
            <a:r>
              <a:rPr lang="pl-PL" sz="2400" dirty="0" smtClean="0">
                <a:latin typeface="+mn-lt"/>
              </a:rPr>
              <a:t>– </a:t>
            </a:r>
            <a:r>
              <a:rPr lang="uk-UA" sz="2400" dirty="0" smtClean="0">
                <a:latin typeface="+mn-lt"/>
              </a:rPr>
              <a:t>для українських </a:t>
            </a:r>
            <a:r>
              <a:rPr lang="uk-UA" sz="2400" dirty="0" err="1" smtClean="0">
                <a:latin typeface="+mn-lt"/>
              </a:rPr>
              <a:t>бенефіціарів</a:t>
            </a:r>
            <a:r>
              <a:rPr lang="pl-PL" sz="2400" dirty="0" smtClean="0">
                <a:latin typeface="+mn-lt"/>
              </a:rPr>
              <a:t>; </a:t>
            </a:r>
            <a:r>
              <a:rPr lang="uk-UA" sz="2400" dirty="0" smtClean="0">
                <a:latin typeface="+mn-lt"/>
              </a:rPr>
              <a:t>Сертифікат про державну реєстрацію</a:t>
            </a:r>
            <a:r>
              <a:rPr lang="pl-PL" sz="2400" dirty="0" smtClean="0">
                <a:latin typeface="+mn-lt"/>
              </a:rPr>
              <a:t>- </a:t>
            </a:r>
            <a:r>
              <a:rPr lang="uk-UA" sz="2400" dirty="0" smtClean="0">
                <a:latin typeface="+mn-lt"/>
              </a:rPr>
              <a:t>для білоруських </a:t>
            </a:r>
            <a:r>
              <a:rPr lang="uk-UA" sz="2400" dirty="0" err="1" smtClean="0">
                <a:latin typeface="+mn-lt"/>
              </a:rPr>
              <a:t>бенефіціарів</a:t>
            </a:r>
            <a:r>
              <a:rPr lang="pl-PL" sz="2400" dirty="0" smtClean="0">
                <a:latin typeface="+mn-lt"/>
              </a:rPr>
              <a:t>).</a:t>
            </a:r>
          </a:p>
          <a:p>
            <a:pPr marL="268288" lvl="1" indent="-268288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ru-RU" sz="2600" b="1" dirty="0" err="1">
                <a:solidFill>
                  <a:srgbClr val="C00000"/>
                </a:solidFill>
                <a:latin typeface="+mn-lt"/>
              </a:rPr>
              <a:t>декларація</a:t>
            </a:r>
            <a:r>
              <a:rPr lang="ru-RU" sz="2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про </a:t>
            </a:r>
            <a:r>
              <a:rPr lang="ru-RU" sz="2400" dirty="0" err="1">
                <a:latin typeface="+mn-lt"/>
              </a:rPr>
              <a:t>наявність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всіх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>
                <a:latin typeface="+mn-lt"/>
              </a:rPr>
              <a:t>необхідних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дозволів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стосовно</a:t>
            </a:r>
            <a:r>
              <a:rPr lang="ru-RU" sz="2400" dirty="0" smtClean="0">
                <a:latin typeface="+mn-lt"/>
              </a:rPr>
              <a:t> об</a:t>
            </a:r>
            <a:r>
              <a:rPr lang="en-US" sz="2400" dirty="0" smtClean="0">
                <a:latin typeface="+mn-lt"/>
              </a:rPr>
              <a:t>’</a:t>
            </a:r>
            <a:r>
              <a:rPr lang="ru-RU" sz="2400" dirty="0" err="1" smtClean="0">
                <a:latin typeface="+mn-lt"/>
              </a:rPr>
              <a:t>єктів</a:t>
            </a:r>
            <a:r>
              <a:rPr lang="ru-RU" sz="2400" dirty="0" smtClean="0">
                <a:latin typeface="+mn-lt"/>
              </a:rPr>
              <a:t>  </a:t>
            </a:r>
            <a:r>
              <a:rPr lang="en-US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компонентів</a:t>
            </a:r>
            <a:r>
              <a:rPr lang="en-US" sz="2400" dirty="0" smtClean="0">
                <a:latin typeface="+mn-lt"/>
              </a:rPr>
              <a:t>)</a:t>
            </a:r>
            <a:r>
              <a:rPr lang="uk-UA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інфраструктури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та </a:t>
            </a:r>
            <a:r>
              <a:rPr lang="ru-RU" sz="2400" dirty="0" err="1" smtClean="0">
                <a:latin typeface="+mn-lt"/>
              </a:rPr>
              <a:t>екологічної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 err="1" smtClean="0">
                <a:latin typeface="+mn-lt"/>
              </a:rPr>
              <a:t>документації</a:t>
            </a:r>
            <a:r>
              <a:rPr lang="ru-RU" sz="2400" dirty="0" smtClean="0">
                <a:latin typeface="+mn-lt"/>
              </a:rPr>
              <a:t>.</a:t>
            </a:r>
          </a:p>
          <a:p>
            <a:pPr marL="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400" dirty="0">
                <a:latin typeface="+mn-lt"/>
              </a:rPr>
              <a:t>	</a:t>
            </a:r>
            <a:r>
              <a:rPr lang="ru-RU" sz="2400" i="1" dirty="0" smtClean="0">
                <a:latin typeface="+mn-lt"/>
              </a:rPr>
              <a:t>(в </a:t>
            </a:r>
            <a:r>
              <a:rPr lang="ru-RU" sz="2400" i="1" dirty="0" err="1" smtClean="0">
                <a:latin typeface="+mn-lt"/>
              </a:rPr>
              <a:t>електронній</a:t>
            </a:r>
            <a:r>
              <a:rPr lang="ru-RU" sz="2400" i="1" dirty="0" smtClean="0">
                <a:latin typeface="+mn-lt"/>
              </a:rPr>
              <a:t> </a:t>
            </a:r>
            <a:r>
              <a:rPr lang="ru-RU" sz="2400" i="1" dirty="0" err="1" smtClean="0">
                <a:latin typeface="+mn-lt"/>
              </a:rPr>
              <a:t>версії</a:t>
            </a:r>
            <a:r>
              <a:rPr lang="pl-PL" sz="2600" i="1" dirty="0" smtClean="0">
                <a:latin typeface="+mn-lt"/>
              </a:rPr>
              <a:t>)</a:t>
            </a:r>
          </a:p>
          <a:p>
            <a:pPr marL="531813" lvl="1" indent="-265113" algn="just">
              <a:lnSpc>
                <a:spcPct val="113000"/>
              </a:lnSpc>
              <a:spcBef>
                <a:spcPts val="0"/>
              </a:spcBef>
              <a:buFontTx/>
              <a:buChar char="-"/>
              <a:defRPr/>
            </a:pPr>
            <a:endParaRPr lang="pl-PL" sz="2000" dirty="0" smtClean="0">
              <a:latin typeface="+mn-lt"/>
            </a:endParaRPr>
          </a:p>
          <a:p>
            <a:pPr marL="531813" lvl="1" indent="-265113" algn="just">
              <a:lnSpc>
                <a:spcPct val="113000"/>
              </a:lnSpc>
              <a:spcBef>
                <a:spcPts val="0"/>
              </a:spcBef>
              <a:buFontTx/>
              <a:buChar char="-"/>
              <a:defRPr/>
            </a:pPr>
            <a:endParaRPr lang="pl-PL" sz="2200" dirty="0" smtClean="0"/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36538" y="1049338"/>
            <a:ext cx="8540750" cy="129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Calibri" pitchFamily="34" charset="0"/>
              </a:rPr>
              <a:t>ДОДАТКИ, ЯКІ ВИМАГАЮТЬСЯ ПЕРЕД ПІДПИСАННЯМ ГРАНТОВОГО ДОГОВОРУ</a:t>
            </a:r>
            <a:endParaRPr lang="pl-PL" sz="2800" b="1" dirty="0" smtClean="0">
              <a:latin typeface="Calibri" pitchFamily="34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en-US" sz="28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Prostokąt 5"/>
          <p:cNvSpPr>
            <a:spLocks noChangeArrowheads="1"/>
          </p:cNvSpPr>
          <p:nvPr/>
        </p:nvSpPr>
        <p:spPr bwMode="auto">
          <a:xfrm>
            <a:off x="769938" y="1909763"/>
            <a:ext cx="60880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uk-UA" sz="2800" dirty="0" smtClean="0">
                <a:solidFill>
                  <a:schemeClr val="bg1"/>
                </a:solidFill>
                <a:latin typeface="Calibri" pitchFamily="34" charset="0"/>
              </a:rPr>
              <a:t>ДЯКУЮ</a:t>
            </a:r>
            <a:r>
              <a:rPr lang="pl-PL" sz="2800" dirty="0" smtClean="0">
                <a:solidFill>
                  <a:schemeClr val="bg1"/>
                </a:solidFill>
                <a:latin typeface="Calibri" pitchFamily="34" charset="0"/>
              </a:rPr>
              <a:t>!</a:t>
            </a:r>
            <a:endParaRPr lang="pl-PL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/>
            <a:endParaRPr lang="pl-PL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/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СПІЛЬНИЙ ТЕХНІЧНИЙ СЕКРЕТАРІАТ</a:t>
            </a:r>
            <a:endParaRPr lang="pl-PL" sz="2800" b="1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/>
            <a:r>
              <a:rPr lang="uk-UA" sz="2800" dirty="0" err="1" smtClean="0">
                <a:solidFill>
                  <a:schemeClr val="bg1"/>
                </a:solidFill>
                <a:latin typeface="Calibri" pitchFamily="34" charset="0"/>
              </a:rPr>
              <a:t>тел</a:t>
            </a:r>
            <a:r>
              <a:rPr lang="pl-PL" sz="2800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r>
              <a:rPr lang="pl-PL" sz="2800" dirty="0">
                <a:solidFill>
                  <a:schemeClr val="bg1"/>
                </a:solidFill>
                <a:latin typeface="Calibri" pitchFamily="34" charset="0"/>
              </a:rPr>
              <a:t>+48 22 378 31 00</a:t>
            </a:r>
          </a:p>
          <a:p>
            <a:pPr marL="457200" indent="-457200"/>
            <a:r>
              <a:rPr lang="uk-UA" sz="2800" dirty="0" err="1" smtClean="0">
                <a:solidFill>
                  <a:schemeClr val="bg1"/>
                </a:solidFill>
                <a:latin typeface="Calibri" pitchFamily="34" charset="0"/>
              </a:rPr>
              <a:t>ел.адреса</a:t>
            </a:r>
            <a:r>
              <a:rPr lang="pl-PL" sz="28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pl-PL" sz="2800" dirty="0">
                <a:solidFill>
                  <a:schemeClr val="bg1"/>
                </a:solidFill>
                <a:latin typeface="Calibri" pitchFamily="34" charset="0"/>
              </a:rPr>
              <a:t>pbu@pbu2020.eu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0825" y="1828800"/>
            <a:ext cx="8569325" cy="4103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Декларація Головного </a:t>
            </a:r>
            <a:r>
              <a:rPr lang="uk-UA" sz="2000" dirty="0" err="1" smtClean="0">
                <a:latin typeface="+mn-lt"/>
                <a:cs typeface="+mn-cs"/>
              </a:rPr>
              <a:t>Бенефіціара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Декларація про партнерство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Контактна інформація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Бюджет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Додатки, що вимагаються перед підписанням грантового договору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>
              <a:latin typeface="+mn-lt"/>
              <a:cs typeface="+mn-cs"/>
            </a:endParaRPr>
          </a:p>
          <a:p>
            <a:pPr marL="457200" indent="-457200" algn="just" eaLnBrk="1" fontAlgn="auto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 algn="ctr" eaLnBrk="1" fontAlgn="auto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3076" name="Prostokąt 7"/>
          <p:cNvSpPr>
            <a:spLocks noChangeArrowheads="1"/>
          </p:cNvSpPr>
          <p:nvPr/>
        </p:nvSpPr>
        <p:spPr bwMode="auto">
          <a:xfrm>
            <a:off x="206375" y="1196975"/>
            <a:ext cx="8208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eaLnBrk="1" hangingPunct="1"/>
            <a:r>
              <a:rPr lang="uk-UA" altLang="pl-PL" sz="2800" dirty="0" smtClean="0"/>
              <a:t>ЗМІСТ ПРЕЗЕНТАЦІЇ</a:t>
            </a:r>
            <a:endParaRPr lang="pl-PL" altLang="pl-P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49624" y="1999129"/>
            <a:ext cx="8310282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200" b="1" dirty="0" smtClean="0">
                <a:latin typeface="+mn-lt"/>
                <a:cs typeface="+mn-cs"/>
              </a:rPr>
              <a:t>Пакет документів, що становить 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інтегральну частину </a:t>
            </a:r>
            <a:r>
              <a:rPr lang="uk-UA" sz="2200" b="1" dirty="0" smtClean="0">
                <a:latin typeface="+mn-lt"/>
                <a:cs typeface="+mn-cs"/>
              </a:rPr>
              <a:t>ПЗ (</a:t>
            </a:r>
            <a:r>
              <a:rPr lang="uk-UA" sz="2200" b="1" dirty="0">
                <a:solidFill>
                  <a:prstClr val="black"/>
                </a:solidFill>
                <a:latin typeface="Calibri"/>
              </a:rPr>
              <a:t>з контрольною сумою</a:t>
            </a:r>
            <a:r>
              <a:rPr lang="uk-UA" sz="2200" b="1" dirty="0" smtClean="0">
                <a:latin typeface="+mn-lt"/>
                <a:cs typeface="+mn-cs"/>
              </a:rPr>
              <a:t>), 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що генеруються автоматично:</a:t>
            </a:r>
          </a:p>
          <a:p>
            <a:pPr marL="457200" indent="-457200" algn="just" fontAlgn="auto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 smtClean="0">
                <a:latin typeface="+mn-lt"/>
              </a:rPr>
              <a:t>Декларація Головного </a:t>
            </a:r>
            <a:r>
              <a:rPr lang="uk-UA" sz="2200" dirty="0" err="1" smtClean="0">
                <a:latin typeface="+mn-lt"/>
              </a:rPr>
              <a:t>Бенефіціара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Декларація про партнерство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Контактні дані Головного Бенефіціара</a:t>
            </a:r>
            <a:r>
              <a:rPr lang="pl-PL" sz="2200" dirty="0" smtClean="0">
                <a:latin typeface="+mn-lt"/>
              </a:rPr>
              <a:t>/ </a:t>
            </a:r>
            <a:r>
              <a:rPr lang="uk-UA" sz="2200" dirty="0" err="1" smtClean="0">
                <a:latin typeface="+mn-lt"/>
              </a:rPr>
              <a:t>Бенефіціарів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Бюджет проекту</a:t>
            </a:r>
            <a:r>
              <a:rPr lang="pl-PL" sz="2200" dirty="0" smtClean="0"/>
              <a:t>.</a:t>
            </a:r>
            <a:endParaRPr lang="pl-PL" sz="2200" dirty="0" smtClean="0">
              <a:latin typeface="+mn-lt"/>
            </a:endParaRPr>
          </a:p>
          <a:p>
            <a:pPr algn="just"/>
            <a:endParaRPr lang="pl-PL" sz="2200" dirty="0" smtClean="0">
              <a:latin typeface="+mn-lt"/>
            </a:endParaRPr>
          </a:p>
          <a:p>
            <a:pPr algn="just"/>
            <a:r>
              <a:rPr lang="pl-PL" sz="2200" dirty="0" smtClean="0">
                <a:latin typeface="+mn-lt"/>
              </a:rPr>
              <a:t> </a:t>
            </a:r>
          </a:p>
          <a:p>
            <a:pPr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200" b="1" dirty="0" smtClean="0">
              <a:latin typeface="+mn-lt"/>
              <a:cs typeface="+mn-cs"/>
            </a:endParaRPr>
          </a:p>
          <a:p>
            <a:pPr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sz="2000" i="1" dirty="0">
              <a:latin typeface="+mn-lt"/>
              <a:cs typeface="+mn-cs"/>
            </a:endParaRPr>
          </a:p>
        </p:txBody>
      </p:sp>
      <p:sp>
        <p:nvSpPr>
          <p:cNvPr id="46084" name="Prostokąt 6"/>
          <p:cNvSpPr>
            <a:spLocks noChangeArrowheads="1"/>
          </p:cNvSpPr>
          <p:nvPr/>
        </p:nvSpPr>
        <p:spPr bwMode="auto">
          <a:xfrm>
            <a:off x="349624" y="1049338"/>
            <a:ext cx="7995864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Calibri" pitchFamily="34" charset="0"/>
              </a:rPr>
              <a:t>ЧАСТИНИ ПРОЕКТНОЇ ЗАЯВКИ</a:t>
            </a:r>
            <a:r>
              <a:rPr lang="pl-PL" sz="2800" b="1" dirty="0" smtClean="0">
                <a:latin typeface="Calibri" pitchFamily="34" charset="0"/>
              </a:rPr>
              <a:t> (</a:t>
            </a:r>
            <a:r>
              <a:rPr lang="uk-UA" sz="2800" b="1" dirty="0" smtClean="0">
                <a:latin typeface="Calibri" pitchFamily="34" charset="0"/>
              </a:rPr>
              <a:t>ПЗ</a:t>
            </a:r>
            <a:r>
              <a:rPr lang="pl-PL" sz="2800" b="1" dirty="0" smtClean="0">
                <a:latin typeface="Calibri" pitchFamily="34" charset="0"/>
              </a:rPr>
              <a:t>)</a:t>
            </a:r>
            <a:endParaRPr lang="en-US" sz="28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495300" y="1757081"/>
            <a:ext cx="8092888" cy="4481794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6000" b="1" dirty="0" smtClean="0">
                <a:solidFill>
                  <a:srgbClr val="C00000"/>
                </a:solidFill>
                <a:latin typeface="+mn-lt"/>
              </a:rPr>
              <a:t>Підтвердження </a:t>
            </a:r>
            <a:r>
              <a:rPr lang="uk-UA" sz="6000" dirty="0">
                <a:latin typeface="+mn-lt"/>
              </a:rPr>
              <a:t>Головного </a:t>
            </a:r>
            <a:r>
              <a:rPr lang="uk-UA" sz="6000" dirty="0" err="1">
                <a:latin typeface="+mn-lt"/>
              </a:rPr>
              <a:t>Бенефіціара</a:t>
            </a:r>
            <a:r>
              <a:rPr lang="uk-UA" sz="6000" dirty="0">
                <a:latin typeface="+mn-lt"/>
              </a:rPr>
              <a:t> про готовність до реалізації проекту (гарантія власного внеску, наявність права володіння, користування та розпорядження майном).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b="1" dirty="0" err="1">
                <a:solidFill>
                  <a:srgbClr val="C00000"/>
                </a:solidFill>
                <a:latin typeface="+mn-lt"/>
              </a:rPr>
              <a:t>Обов'язок</a:t>
            </a:r>
            <a:r>
              <a:rPr lang="ru-RU" sz="6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6000" dirty="0" err="1">
                <a:latin typeface="+mn-lt"/>
              </a:rPr>
              <a:t>дотримуватися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err="1">
                <a:latin typeface="+mn-lt"/>
              </a:rPr>
              <a:t>принципів</a:t>
            </a:r>
            <a:r>
              <a:rPr lang="ru-RU" sz="6000" dirty="0">
                <a:latin typeface="+mn-lt"/>
              </a:rPr>
              <a:t> доброго партнерства.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dirty="0" err="1">
                <a:latin typeface="+mn-lt"/>
              </a:rPr>
              <a:t>Зобов'язання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err="1">
                <a:latin typeface="+mn-lt"/>
              </a:rPr>
              <a:t>виконувати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err="1" smtClean="0">
                <a:latin typeface="+mn-lt"/>
              </a:rPr>
              <a:t>функції</a:t>
            </a:r>
            <a:r>
              <a:rPr lang="ru-RU" sz="6000" dirty="0" smtClean="0">
                <a:latin typeface="+mn-lt"/>
              </a:rPr>
              <a:t>, </a:t>
            </a:r>
            <a:r>
              <a:rPr lang="ru-RU" sz="6000" dirty="0" err="1">
                <a:latin typeface="+mn-lt"/>
              </a:rPr>
              <a:t>покладені</a:t>
            </a:r>
            <a:r>
              <a:rPr lang="ru-RU" sz="6000" dirty="0">
                <a:latin typeface="+mn-lt"/>
              </a:rPr>
              <a:t> на </a:t>
            </a:r>
            <a:r>
              <a:rPr lang="ru-RU" sz="6000" dirty="0" err="1">
                <a:latin typeface="+mn-lt"/>
              </a:rPr>
              <a:t>його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err="1" smtClean="0">
                <a:latin typeface="+mn-lt"/>
              </a:rPr>
              <a:t>установу</a:t>
            </a:r>
            <a:r>
              <a:rPr lang="ru-RU" sz="6000" dirty="0" smtClean="0">
                <a:latin typeface="+mn-lt"/>
              </a:rPr>
              <a:t> </a:t>
            </a:r>
            <a:r>
              <a:rPr lang="ru-RU" sz="6000" dirty="0">
                <a:latin typeface="+mn-lt"/>
              </a:rPr>
              <a:t>як </a:t>
            </a:r>
            <a:r>
              <a:rPr lang="ru-RU" sz="6000" dirty="0" err="1" smtClean="0">
                <a:latin typeface="+mn-lt"/>
              </a:rPr>
              <a:t>керівника</a:t>
            </a:r>
            <a:r>
              <a:rPr lang="ru-RU" sz="6000" dirty="0" smtClean="0">
                <a:latin typeface="+mn-lt"/>
              </a:rPr>
              <a:t> </a:t>
            </a:r>
            <a:r>
              <a:rPr lang="ru-RU" sz="6000" dirty="0">
                <a:latin typeface="+mn-lt"/>
              </a:rPr>
              <a:t>проекту.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dirty="0">
                <a:latin typeface="+mn-lt"/>
              </a:rPr>
              <a:t>Декларація про </a:t>
            </a:r>
            <a:r>
              <a:rPr lang="ru-RU" sz="6000" dirty="0" smtClean="0">
                <a:latin typeface="+mn-lt"/>
              </a:rPr>
              <a:t>право </a:t>
            </a:r>
            <a:r>
              <a:rPr lang="ru-RU" sz="6000" dirty="0">
                <a:latin typeface="+mn-lt"/>
              </a:rPr>
              <a:t>на </a:t>
            </a:r>
            <a:r>
              <a:rPr lang="ru-RU" sz="6000" dirty="0" smtClean="0">
                <a:latin typeface="+mn-lt"/>
              </a:rPr>
              <a:t>відшкодування ПДВ </a:t>
            </a:r>
            <a:r>
              <a:rPr lang="ru-RU" sz="6000" dirty="0">
                <a:latin typeface="+mn-lt"/>
              </a:rPr>
              <a:t>(для п</a:t>
            </a:r>
            <a:r>
              <a:rPr lang="ru-RU" sz="6000" dirty="0" smtClean="0">
                <a:latin typeface="+mn-lt"/>
              </a:rPr>
              <a:t>ольських бенефіціарів).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endParaRPr lang="pl-PL" sz="6800" dirty="0" smtClean="0">
              <a:latin typeface="+mn-lt"/>
            </a:endParaRPr>
          </a:p>
          <a:p>
            <a:pPr marL="266700" indent="-266700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en-US" sz="2000" dirty="0">
              <a:latin typeface="+mj-lt"/>
              <a:cs typeface="+mn-cs"/>
            </a:endParaRPr>
          </a:p>
        </p:txBody>
      </p:sp>
      <p:sp>
        <p:nvSpPr>
          <p:cNvPr id="46084" name="Prostokąt 6"/>
          <p:cNvSpPr>
            <a:spLocks noChangeArrowheads="1"/>
          </p:cNvSpPr>
          <p:nvPr/>
        </p:nvSpPr>
        <p:spPr bwMode="auto">
          <a:xfrm>
            <a:off x="207963" y="1049338"/>
            <a:ext cx="8137525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ДЕКЛАРАЦІЯ ГОЛОВНОГО БЕНЕФІЦІАРА</a:t>
            </a:r>
            <a:endParaRPr lang="en-US" sz="28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179388" y="1936376"/>
            <a:ext cx="8569325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2200" dirty="0" smtClean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>
                <a:latin typeface="+mj-lt"/>
                <a:cs typeface="+mn-cs"/>
              </a:rPr>
              <a:t>Документ, що визначає зобов'язання </a:t>
            </a:r>
            <a:r>
              <a:rPr lang="ru-RU" sz="2200" dirty="0" smtClean="0">
                <a:latin typeface="+mj-lt"/>
                <a:cs typeface="+mn-cs"/>
              </a:rPr>
              <a:t>партнерів проекту.</a:t>
            </a:r>
            <a:endParaRPr lang="ru-RU" sz="2200" dirty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 err="1">
                <a:latin typeface="+mj-lt"/>
                <a:cs typeface="+mn-cs"/>
              </a:rPr>
              <a:t>Декларація</a:t>
            </a:r>
            <a:r>
              <a:rPr lang="ru-RU" sz="2200" dirty="0">
                <a:latin typeface="+mj-lt"/>
                <a:cs typeface="+mn-cs"/>
              </a:rPr>
              <a:t> про право на </a:t>
            </a:r>
            <a:r>
              <a:rPr lang="ru-RU" sz="2200" dirty="0" err="1" smtClean="0">
                <a:latin typeface="+mj-lt"/>
                <a:cs typeface="+mn-cs"/>
              </a:rPr>
              <a:t>відшкодування</a:t>
            </a:r>
            <a:r>
              <a:rPr lang="ru-RU" sz="2200" dirty="0" smtClean="0">
                <a:latin typeface="+mj-lt"/>
                <a:cs typeface="+mn-cs"/>
              </a:rPr>
              <a:t> ПДВ </a:t>
            </a:r>
            <a:r>
              <a:rPr lang="ru-RU" sz="2200" dirty="0">
                <a:latin typeface="+mj-lt"/>
                <a:cs typeface="+mn-cs"/>
              </a:rPr>
              <a:t>(для </a:t>
            </a:r>
            <a:r>
              <a:rPr lang="ru-RU" sz="2200" dirty="0" err="1" smtClean="0">
                <a:latin typeface="+mj-lt"/>
                <a:cs typeface="+mn-cs"/>
              </a:rPr>
              <a:t>польських</a:t>
            </a:r>
            <a:r>
              <a:rPr lang="ru-RU" sz="2200" dirty="0" smtClean="0">
                <a:latin typeface="+mj-lt"/>
                <a:cs typeface="+mn-cs"/>
              </a:rPr>
              <a:t> </a:t>
            </a:r>
            <a:r>
              <a:rPr lang="ru-RU" sz="2200" dirty="0" err="1" smtClean="0">
                <a:latin typeface="+mj-lt"/>
                <a:cs typeface="+mn-cs"/>
              </a:rPr>
              <a:t>бенефіціарів</a:t>
            </a:r>
            <a:r>
              <a:rPr lang="ru-RU" sz="2200" dirty="0" smtClean="0">
                <a:latin typeface="+mj-lt"/>
                <a:cs typeface="+mn-cs"/>
              </a:rPr>
              <a:t>).</a:t>
            </a:r>
            <a:endParaRPr lang="ru-RU" sz="2200" dirty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 err="1" smtClean="0">
                <a:latin typeface="+mj-lt"/>
                <a:cs typeface="+mn-cs"/>
              </a:rPr>
              <a:t>Декларації</a:t>
            </a:r>
            <a:r>
              <a:rPr lang="ru-RU" sz="2200" dirty="0" smtClean="0">
                <a:latin typeface="+mj-lt"/>
                <a:cs typeface="+mn-cs"/>
              </a:rPr>
              <a:t>/заяви</a:t>
            </a:r>
            <a:r>
              <a:rPr lang="ru-RU" sz="2200" dirty="0">
                <a:latin typeface="+mj-lt"/>
                <a:cs typeface="+mn-cs"/>
              </a:rPr>
              <a:t>, </a:t>
            </a:r>
            <a:r>
              <a:rPr lang="ru-RU" sz="2200" dirty="0" err="1">
                <a:latin typeface="+mj-lt"/>
                <a:cs typeface="+mn-cs"/>
              </a:rPr>
              <a:t>підписані</a:t>
            </a:r>
            <a:r>
              <a:rPr lang="ru-RU" sz="2200" dirty="0">
                <a:latin typeface="+mj-lt"/>
                <a:cs typeface="+mn-cs"/>
              </a:rPr>
              <a:t>, </a:t>
            </a:r>
            <a:r>
              <a:rPr lang="ru-RU" sz="2200" dirty="0" err="1" smtClean="0">
                <a:latin typeface="+mj-lt"/>
                <a:cs typeface="+mn-cs"/>
              </a:rPr>
              <a:t>проштамповані</a:t>
            </a:r>
            <a:r>
              <a:rPr lang="ru-RU" sz="2200" dirty="0" smtClean="0">
                <a:latin typeface="+mj-lt"/>
                <a:cs typeface="+mn-cs"/>
              </a:rPr>
              <a:t> </a:t>
            </a:r>
            <a:r>
              <a:rPr lang="ru-RU" sz="2200" dirty="0">
                <a:latin typeface="+mj-lt"/>
                <a:cs typeface="+mn-cs"/>
              </a:rPr>
              <a:t>та </a:t>
            </a:r>
            <a:r>
              <a:rPr lang="ru-RU" sz="2200" dirty="0" err="1">
                <a:latin typeface="+mj-lt"/>
                <a:cs typeface="+mn-cs"/>
              </a:rPr>
              <a:t>датовані</a:t>
            </a:r>
            <a:r>
              <a:rPr lang="ru-RU" sz="2200" dirty="0">
                <a:latin typeface="+mj-lt"/>
                <a:cs typeface="+mn-cs"/>
              </a:rPr>
              <a:t> </a:t>
            </a:r>
            <a:r>
              <a:rPr lang="ru-RU" sz="2200" dirty="0" err="1">
                <a:latin typeface="+mj-lt"/>
                <a:cs typeface="+mn-cs"/>
              </a:rPr>
              <a:t>кожним</a:t>
            </a:r>
            <a:r>
              <a:rPr lang="ru-RU" sz="2200" dirty="0">
                <a:latin typeface="+mj-lt"/>
                <a:cs typeface="+mn-cs"/>
              </a:rPr>
              <a:t> </a:t>
            </a:r>
            <a:r>
              <a:rPr lang="ru-RU" sz="2200" dirty="0" err="1">
                <a:latin typeface="+mj-lt"/>
                <a:cs typeface="+mn-cs"/>
              </a:rPr>
              <a:t>Бенефіціаром</a:t>
            </a:r>
            <a:r>
              <a:rPr lang="ru-RU" sz="2200" dirty="0">
                <a:latin typeface="+mj-lt"/>
                <a:cs typeface="+mn-cs"/>
              </a:rPr>
              <a:t> </a:t>
            </a:r>
            <a:r>
              <a:rPr lang="ru-RU" sz="2200" dirty="0" err="1">
                <a:latin typeface="+mj-lt"/>
                <a:cs typeface="+mn-cs"/>
              </a:rPr>
              <a:t>окремо</a:t>
            </a:r>
            <a:r>
              <a:rPr lang="ru-RU" sz="2200" dirty="0">
                <a:latin typeface="+mj-lt"/>
                <a:cs typeface="+mn-cs"/>
              </a:rPr>
              <a:t>.</a:t>
            </a:r>
            <a:endParaRPr lang="pl-PL" sz="2200" dirty="0" smtClean="0">
              <a:latin typeface="+mn-lt"/>
              <a:cs typeface="+mn-cs"/>
            </a:endParaRPr>
          </a:p>
          <a:p>
            <a:pPr marL="363538" indent="-363538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400" u="sng" dirty="0" smtClean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340659" y="1049338"/>
            <a:ext cx="8408054" cy="89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ДЕКЛАРАЦІЯ ПРО ПАРТНЕРСТВО</a:t>
            </a:r>
            <a:endParaRPr lang="en-US" sz="28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algn="just">
              <a:spcAft>
                <a:spcPts val="600"/>
              </a:spcAft>
            </a:pPr>
            <a:r>
              <a:rPr lang="uk-UA" sz="2400" dirty="0" smtClean="0">
                <a:latin typeface="+mn-lt"/>
              </a:rPr>
              <a:t>Додаток</a:t>
            </a:r>
            <a:r>
              <a:rPr lang="pl-PL" sz="2400" dirty="0" smtClean="0">
                <a:latin typeface="+mn-lt"/>
              </a:rPr>
              <a:t> A0 – </a:t>
            </a:r>
            <a:r>
              <a:rPr lang="uk-UA" sz="2400" dirty="0" smtClean="0">
                <a:latin typeface="+mn-lt"/>
              </a:rPr>
              <a:t>контактна інформація осіб для потреб проекту</a:t>
            </a:r>
            <a:r>
              <a:rPr lang="pl-PL" sz="2400" dirty="0" smtClean="0">
                <a:latin typeface="+mn-lt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pl-PL" sz="2400" dirty="0" smtClean="0">
                <a:latin typeface="+mn-lt"/>
              </a:rPr>
              <a:t>		(</a:t>
            </a:r>
            <a:r>
              <a:rPr lang="uk-UA" sz="2400" dirty="0">
                <a:latin typeface="+mn-lt"/>
              </a:rPr>
              <a:t>пояснення, </a:t>
            </a:r>
            <a:r>
              <a:rPr lang="uk-UA" sz="2400" dirty="0" smtClean="0">
                <a:latin typeface="+mn-lt"/>
              </a:rPr>
              <a:t>виклики</a:t>
            </a:r>
            <a:r>
              <a:rPr lang="uk-UA" sz="2400" dirty="0">
                <a:latin typeface="+mn-lt"/>
              </a:rPr>
              <a:t>, листування </a:t>
            </a:r>
            <a:r>
              <a:rPr lang="uk-UA" sz="2400" dirty="0" smtClean="0">
                <a:latin typeface="+mn-lt"/>
              </a:rPr>
              <a:t>тощо)</a:t>
            </a:r>
            <a:endParaRPr lang="pl-PL" sz="2400" dirty="0" smtClean="0">
              <a:latin typeface="+mn-lt"/>
            </a:endParaRPr>
          </a:p>
          <a:p>
            <a:pPr algn="just">
              <a:spcAft>
                <a:spcPts val="600"/>
              </a:spcAft>
            </a:pPr>
            <a:endParaRPr lang="pl-PL" sz="2400" dirty="0" smtClean="0">
              <a:latin typeface="+mn-lt"/>
            </a:endParaRPr>
          </a:p>
          <a:p>
            <a:pPr algn="just"/>
            <a:r>
              <a:rPr lang="uk-UA" sz="2400" dirty="0" smtClean="0">
                <a:latin typeface="+mn-lt"/>
              </a:rPr>
              <a:t>Контактна інформація 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не буде відображатися ні у форматі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PDF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, ні у друкованому вигляді.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>
                <a:latin typeface="+mn-lt"/>
              </a:rPr>
              <a:t>Вона буде збережена </a:t>
            </a:r>
            <a:r>
              <a:rPr lang="uk-UA" sz="2400" dirty="0">
                <a:latin typeface="+mn-lt"/>
              </a:rPr>
              <a:t>і </a:t>
            </a:r>
            <a:r>
              <a:rPr lang="uk-UA" sz="2400" dirty="0" smtClean="0">
                <a:latin typeface="+mn-lt"/>
              </a:rPr>
              <a:t>записана </a:t>
            </a:r>
            <a:r>
              <a:rPr lang="uk-UA" sz="2400" dirty="0">
                <a:latin typeface="+mn-lt"/>
              </a:rPr>
              <a:t>у спеціальній базі для користування </a:t>
            </a:r>
            <a:r>
              <a:rPr lang="uk-UA" sz="2400" dirty="0" smtClean="0">
                <a:latin typeface="+mn-lt"/>
              </a:rPr>
              <a:t>працівниками </a:t>
            </a:r>
            <a:r>
              <a:rPr lang="uk-UA" sz="2400" dirty="0">
                <a:latin typeface="+mn-lt"/>
              </a:rPr>
              <a:t>Спільного Технічного Секретаріату.</a:t>
            </a: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8"/>
            <a:ext cx="8540750" cy="89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КОНТАКТНА ІНФОРМАЦІЯ ГОЛОВНОГО БЕНЕФІЦІАРА</a:t>
            </a:r>
            <a:r>
              <a:rPr lang="en-US" sz="2800" b="1" dirty="0" smtClean="0">
                <a:latin typeface="+mn-lt"/>
              </a:rPr>
              <a:t>/</a:t>
            </a:r>
            <a:r>
              <a:rPr lang="uk-UA" sz="2800" b="1" dirty="0" smtClean="0">
                <a:latin typeface="+mn-lt"/>
              </a:rPr>
              <a:t>БЕНЕФІЦІАРА</a:t>
            </a:r>
            <a:endParaRPr lang="pl-PL" sz="2800" b="1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78302"/>
            <a:ext cx="8540750" cy="493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ПРОЕКТУ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err="1">
                <a:solidFill>
                  <a:srgbClr val="C00000"/>
                </a:solidFill>
                <a:latin typeface="+mj-lt"/>
              </a:rPr>
              <a:t>Фактичні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200" b="1" dirty="0" err="1">
                <a:solidFill>
                  <a:srgbClr val="C00000"/>
                </a:solidFill>
                <a:latin typeface="+mj-lt"/>
              </a:rPr>
              <a:t>витрати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 (реальна </a:t>
            </a:r>
            <a:r>
              <a:rPr lang="ru-RU" sz="2200" b="1" dirty="0" err="1">
                <a:solidFill>
                  <a:srgbClr val="C00000"/>
                </a:solidFill>
                <a:latin typeface="+mj-lt"/>
              </a:rPr>
              <a:t>вартість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) - </a:t>
            </a:r>
            <a:r>
              <a:rPr lang="ru-RU" sz="2200" dirty="0" err="1">
                <a:latin typeface="+mj-lt"/>
              </a:rPr>
              <a:t>фактичні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витрати</a:t>
            </a:r>
            <a:r>
              <a:rPr lang="ru-RU" sz="2200" dirty="0">
                <a:latin typeface="+mj-lt"/>
              </a:rPr>
              <a:t> на </a:t>
            </a:r>
            <a:r>
              <a:rPr lang="ru-RU" sz="2200" dirty="0" err="1">
                <a:latin typeface="+mj-lt"/>
              </a:rPr>
              <a:t>прийнятні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витрати</a:t>
            </a:r>
            <a:r>
              <a:rPr lang="ru-RU" sz="2200" dirty="0">
                <a:latin typeface="+mj-lt"/>
              </a:rPr>
              <a:t> (</a:t>
            </a:r>
            <a:r>
              <a:rPr lang="ru-RU" sz="2200" dirty="0" err="1">
                <a:latin typeface="+mj-lt"/>
              </a:rPr>
              <a:t>необхідні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підтверджуючі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документи</a:t>
            </a:r>
            <a:r>
              <a:rPr lang="ru-RU" sz="2200" dirty="0">
                <a:latin typeface="+mj-lt"/>
              </a:rPr>
              <a:t>)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err="1" smtClean="0">
                <a:solidFill>
                  <a:srgbClr val="C00000"/>
                </a:solidFill>
                <a:latin typeface="+mj-lt"/>
              </a:rPr>
              <a:t>Фіксована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ставка - </a:t>
            </a:r>
            <a:r>
              <a:rPr lang="ru-RU" sz="2200" dirty="0" err="1">
                <a:latin typeface="+mj-lt"/>
              </a:rPr>
              <a:t>непрямі</a:t>
            </a:r>
            <a:r>
              <a:rPr lang="ru-RU" sz="2200" dirty="0">
                <a:latin typeface="+mj-lt"/>
              </a:rPr>
              <a:t> (</a:t>
            </a:r>
            <a:r>
              <a:rPr lang="ru-RU" sz="2200" dirty="0" err="1">
                <a:latin typeface="+mj-lt"/>
              </a:rPr>
              <a:t>адміністративні</a:t>
            </a:r>
            <a:r>
              <a:rPr lang="ru-RU" sz="2200" dirty="0">
                <a:latin typeface="+mj-lt"/>
              </a:rPr>
              <a:t>) </a:t>
            </a:r>
            <a:r>
              <a:rPr lang="ru-RU" sz="2200" dirty="0" err="1">
                <a:latin typeface="+mj-lt"/>
              </a:rPr>
              <a:t>витрати</a:t>
            </a:r>
            <a:r>
              <a:rPr lang="ru-RU" sz="2200" dirty="0">
                <a:latin typeface="+mj-lt"/>
              </a:rPr>
              <a:t> у </a:t>
            </a:r>
            <a:r>
              <a:rPr lang="ru-RU" sz="2200" dirty="0" err="1">
                <a:latin typeface="+mj-lt"/>
              </a:rPr>
              <a:t>відсотках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від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прийнятних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витрат</a:t>
            </a:r>
            <a:endParaRPr lang="ru-RU" sz="2200" dirty="0">
              <a:latin typeface="+mj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Загальна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сума - </a:t>
            </a:r>
            <a:r>
              <a:rPr lang="ru-RU" sz="2200" dirty="0">
                <a:latin typeface="+mj-lt"/>
              </a:rPr>
              <a:t>витрати на персонал і </a:t>
            </a:r>
            <a:r>
              <a:rPr lang="ru-RU" sz="2200" dirty="0" smtClean="0">
                <a:latin typeface="+mj-lt"/>
              </a:rPr>
              <a:t>відрядження</a:t>
            </a:r>
            <a:endParaRPr lang="ru-RU" sz="2200" dirty="0">
              <a:latin typeface="+mj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200" dirty="0" smtClean="0">
                <a:latin typeface="+mj-lt"/>
              </a:rPr>
              <a:t>На етапі аплікування - необхідно подати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методологію </a:t>
            </a:r>
            <a:r>
              <a:rPr lang="ru-RU" sz="2200" dirty="0" smtClean="0">
                <a:latin typeface="+mj-lt"/>
              </a:rPr>
              <a:t>(без підтверджуючих документів). 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200" dirty="0" smtClean="0">
                <a:latin typeface="+mj-lt"/>
              </a:rPr>
              <a:t>На етапі звітності - документи</a:t>
            </a:r>
            <a:r>
              <a:rPr lang="ru-RU" sz="2200" dirty="0">
                <a:latin typeface="+mj-lt"/>
              </a:rPr>
              <a:t>, що підтверджують витрати, не </a:t>
            </a:r>
            <a:r>
              <a:rPr lang="ru-RU" sz="2200" dirty="0" smtClean="0">
                <a:latin typeface="+mj-lt"/>
              </a:rPr>
              <a:t>верифікуються</a:t>
            </a:r>
            <a:endParaRPr lang="pl-PL" sz="2200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7"/>
            <a:ext cx="8540750" cy="484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ПРОЕКТУ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Бюджетні статті: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1. </a:t>
            </a:r>
            <a:r>
              <a:rPr lang="uk-UA" sz="2400" dirty="0" smtClean="0">
                <a:latin typeface="+mn-lt"/>
              </a:rPr>
              <a:t>Витрати на персонал проекту – </a:t>
            </a:r>
            <a:r>
              <a:rPr lang="uk-UA" sz="2000" dirty="0" smtClean="0">
                <a:latin typeface="+mn-lt"/>
              </a:rPr>
              <a:t>управління та адміністрування проекту, напр., менеджер/координатор проекту, фінансовий менеджер, асистенти з комунікацій (загальна сума - макс.13000 євро)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2. </a:t>
            </a:r>
            <a:r>
              <a:rPr lang="uk-UA" sz="2400" dirty="0" smtClean="0">
                <a:latin typeface="+mn-lt"/>
              </a:rPr>
              <a:t>Витрати на відрядження – </a:t>
            </a:r>
            <a:r>
              <a:rPr lang="uk-UA" sz="2000" dirty="0" smtClean="0">
                <a:latin typeface="+mn-lt"/>
              </a:rPr>
              <a:t>кошти відряджень, в т.ч. транспорт, проживання, повязані з проектом (макс 2000 євро)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3. </a:t>
            </a:r>
            <a:r>
              <a:rPr lang="ru-RU" sz="2400" dirty="0">
                <a:latin typeface="+mn-lt"/>
              </a:rPr>
              <a:t>Обладнання та </a:t>
            </a:r>
            <a:r>
              <a:rPr lang="ru-RU" sz="2400" dirty="0" smtClean="0">
                <a:latin typeface="+mn-lt"/>
              </a:rPr>
              <a:t>устаткування </a:t>
            </a:r>
            <a:r>
              <a:rPr lang="ru-RU" sz="2400" dirty="0">
                <a:latin typeface="+mn-lt"/>
              </a:rPr>
              <a:t>(придбання або прокат</a:t>
            </a:r>
            <a:r>
              <a:rPr lang="ru-RU" sz="2400" dirty="0" smtClean="0">
                <a:latin typeface="+mn-lt"/>
              </a:rPr>
              <a:t>) – </a:t>
            </a:r>
            <a:r>
              <a:rPr lang="ru-RU" sz="2000" dirty="0" smtClean="0">
                <a:latin typeface="+mn-lt"/>
              </a:rPr>
              <a:t>закупівлі обладнання та матеріалів для проекту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4. </a:t>
            </a:r>
            <a:r>
              <a:rPr lang="uk-UA" sz="2400" dirty="0" smtClean="0">
                <a:latin typeface="+mn-lt"/>
              </a:rPr>
              <a:t>Послуги </a:t>
            </a:r>
            <a:r>
              <a:rPr lang="uk-UA" sz="2000" dirty="0" smtClean="0">
                <a:latin typeface="+mn-lt"/>
              </a:rPr>
              <a:t>– кошти послуг та зовнішніх експертиз для проекту</a:t>
            </a:r>
            <a:endParaRPr lang="pl-PL" sz="20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7"/>
            <a:ext cx="8540750" cy="496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ПРОЕКТУ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Бюджетні статті: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6. </a:t>
            </a:r>
            <a:r>
              <a:rPr lang="uk-UA" sz="2400" dirty="0" smtClean="0">
                <a:latin typeface="+mn-lt"/>
              </a:rPr>
              <a:t>Інфраструктурний компонент – </a:t>
            </a:r>
            <a:r>
              <a:rPr lang="uk-UA" sz="2000" dirty="0" smtClean="0">
                <a:latin typeface="+mn-lt"/>
              </a:rPr>
              <a:t>витрати на інфраструктуру, зокрема її створення, та будівельні роботи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7. </a:t>
            </a:r>
            <a:r>
              <a:rPr lang="uk-UA" sz="2400" dirty="0" smtClean="0">
                <a:latin typeface="+mn-lt"/>
              </a:rPr>
              <a:t>Адміністративні витрати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000" dirty="0" smtClean="0">
                <a:latin typeface="+mn-lt"/>
              </a:rPr>
              <a:t>(до 7% прийнятних прямих витрат за витянком інфраструктурного компоненту) – операційні та адміністраційні кошти, повязані з реалізацією проекту</a:t>
            </a:r>
            <a:endParaRPr lang="pl-PL" sz="2000" dirty="0" smtClean="0"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Тільки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прийнятні витрати</a:t>
            </a: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 err="1">
                <a:solidFill>
                  <a:srgbClr val="C00000"/>
                </a:solidFill>
                <a:latin typeface="+mn-lt"/>
              </a:rPr>
              <a:t>Обґрунтування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+mn-lt"/>
              </a:rPr>
              <a:t>витрат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>
                <a:solidFill>
                  <a:srgbClr val="C00000"/>
                </a:solidFill>
                <a:latin typeface="+mn-lt"/>
              </a:rPr>
              <a:t>Послідовність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заходів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та бюджету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проекту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uk-UA" sz="2400" b="1" smtClean="0">
                <a:solidFill>
                  <a:srgbClr val="C00000"/>
                </a:solidFill>
                <a:latin typeface="+mn-lt"/>
              </a:rPr>
              <a:t>Загальні суми та фіксовані ставки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– відповідні для проекту</a:t>
            </a:r>
            <a:endParaRPr lang="pl-PL" sz="2400" b="1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odstawowy PBU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ojekt niestandardow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podstawowy PBU</Template>
  <TotalTime>2012</TotalTime>
  <Words>494</Words>
  <Application>Microsoft Office PowerPoint</Application>
  <PresentationFormat>Pokaz na ekranie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11</vt:i4>
      </vt:variant>
    </vt:vector>
  </HeadingPairs>
  <TitlesOfParts>
    <vt:vector size="14" baseType="lpstr">
      <vt:lpstr>Motyw podstawowy PBU</vt:lpstr>
      <vt:lpstr>Projekt niestandardowy</vt:lpstr>
      <vt:lpstr>2_Motyw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Company>Maju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iryna_melnychuk</cp:lastModifiedBy>
  <cp:revision>258</cp:revision>
  <dcterms:created xsi:type="dcterms:W3CDTF">2016-09-20T11:08:20Z</dcterms:created>
  <dcterms:modified xsi:type="dcterms:W3CDTF">2018-09-07T15:33:19Z</dcterms:modified>
</cp:coreProperties>
</file>