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9" r:id="rId3"/>
    <p:sldId id="261" r:id="rId4"/>
    <p:sldId id="273" r:id="rId5"/>
    <p:sldId id="265" r:id="rId6"/>
    <p:sldId id="267" r:id="rId7"/>
    <p:sldId id="268" r:id="rId8"/>
    <p:sldId id="263" r:id="rId9"/>
    <p:sldId id="262" r:id="rId10"/>
    <p:sldId id="270" r:id="rId11"/>
    <p:sldId id="258" r:id="rId12"/>
  </p:sldIdLst>
  <p:sldSz cx="9144000" cy="6858000" type="screen4x3"/>
  <p:notesSz cx="6858000" cy="9144000"/>
  <p:defaultTextStyle>
    <a:defPPr>
      <a:defRPr lang="pl-P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E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8B1032C-EA38-4F05-BA0D-38AFFFC7BED3}" styleName="Styl jasny 3 — Ak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 snapToGrid="0" snapToObjects="1">
      <p:cViewPr varScale="1">
        <p:scale>
          <a:sx n="106" d="100"/>
          <a:sy n="106" d="100"/>
        </p:scale>
        <p:origin x="-16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199556-09E4-4E62-90A9-3615DA99B220}" type="datetimeFigureOut">
              <a:rPr lang="pl-PL" smtClean="0"/>
              <a:pPr/>
              <a:t>03.09.2018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677E44-9CEE-4601-995C-28D2FF85F57F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659B75-8DF9-024B-A700-46F6C72D26EF}" type="datetimeFigureOut">
              <a:rPr lang="pl-PL" smtClean="0"/>
              <a:pPr/>
              <a:t>03.09.2018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B7B813-A24F-BA4B-9821-07A85B5D0A55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645422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03.09.2018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945694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03.09.2018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110892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03.09.2018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553238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03.09.2018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508845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03.09.2018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085429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03.09.2018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968998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03.09.2018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199001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03.09.2018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89231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03.09.2018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551258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03.09.2018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805107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03.09.2018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286760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CE8B90-C99F-2241-AD40-2ABC0D5DF9E6}" type="datetimeFigureOut">
              <a:rPr lang="pl-PL" smtClean="0"/>
              <a:pPr/>
              <a:t>03.09.2018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239792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ppt-1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2700"/>
            <a:ext cx="9144000" cy="6858000"/>
          </a:xfrm>
          <a:prstGeom prst="rect">
            <a:avLst/>
          </a:prstGeom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357188" y="582804"/>
            <a:ext cx="8501062" cy="508917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pl-PL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uk-UA" sz="2800" dirty="0" smtClean="0">
                <a:solidFill>
                  <a:schemeClr val="bg1"/>
                </a:solidFill>
              </a:rPr>
              <a:t>ПРОГРАМА ТРАНСКОРДОННОГО СПІВРОБІТНИЦТВА </a:t>
            </a:r>
            <a:r>
              <a:rPr kumimoji="0" lang="pl-PL" sz="28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pl-PL" sz="28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uk-UA" sz="28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ПОЛЬЩА-БІЛОРУСЬ-УКРАЇНА</a:t>
            </a:r>
            <a:r>
              <a:rPr kumimoji="0" lang="pl-PL" sz="28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2014-2020</a:t>
            </a:r>
            <a:endParaRPr kumimoji="0" lang="pl-PL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uk-UA" sz="2400" b="1" baseline="0" dirty="0" smtClean="0">
                <a:solidFill>
                  <a:schemeClr val="bg1"/>
                </a:solidFill>
              </a:rPr>
              <a:t>ПІДСУМКИ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pl-PL" sz="30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НАВЧАННЯ ДЛЯ АПЛІКАНТІВ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ВЕРЕСЕНЬ</a:t>
            </a:r>
            <a: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</a:t>
            </a:r>
            <a: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</a:t>
            </a:r>
            <a:endParaRPr kumimoji="0" lang="pl-PL" sz="16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874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206333" y="965200"/>
            <a:ext cx="82089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 smtClean="0"/>
              <a:t>ПИТАННЯ, ЯКІ ЗАДАЮТЬ НАЙЧАСТІШЕ</a:t>
            </a:r>
            <a:endParaRPr lang="en-GB" sz="2800" b="1" dirty="0"/>
          </a:p>
        </p:txBody>
      </p:sp>
      <p:sp>
        <p:nvSpPr>
          <p:cNvPr id="10" name="Symbol zastępczy zawartości 8"/>
          <p:cNvSpPr txBox="1">
            <a:spLocks/>
          </p:cNvSpPr>
          <p:nvPr/>
        </p:nvSpPr>
        <p:spPr>
          <a:xfrm>
            <a:off x="251520" y="1488420"/>
            <a:ext cx="8568952" cy="47726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66700" indent="-2667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ru-RU" sz="2000" dirty="0"/>
          </a:p>
          <a:p>
            <a:pPr marL="266700" indent="-2667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lang="ru-RU" sz="2000" dirty="0" err="1"/>
              <a:t>Чи</a:t>
            </a:r>
            <a:r>
              <a:rPr lang="ru-RU" sz="2000" dirty="0"/>
              <a:t> </a:t>
            </a:r>
            <a:r>
              <a:rPr lang="ru-RU" sz="2000" dirty="0" err="1"/>
              <a:t>може</a:t>
            </a:r>
            <a:r>
              <a:rPr lang="ru-RU" sz="2000" dirty="0"/>
              <a:t> </a:t>
            </a:r>
            <a:r>
              <a:rPr lang="ru-RU" sz="2000" dirty="0" err="1"/>
              <a:t>суб'єкт</a:t>
            </a:r>
            <a:r>
              <a:rPr lang="ru-RU" sz="2000" dirty="0"/>
              <a:t> </a:t>
            </a:r>
            <a:r>
              <a:rPr lang="ru-RU" sz="2000" dirty="0" err="1"/>
              <a:t>господарювання</a:t>
            </a:r>
            <a:r>
              <a:rPr lang="ru-RU" sz="2000" dirty="0"/>
              <a:t> з </a:t>
            </a:r>
            <a:r>
              <a:rPr lang="ru-RU" sz="2000" dirty="0" err="1"/>
              <a:t>прилеглого</a:t>
            </a:r>
            <a:r>
              <a:rPr lang="ru-RU" sz="2000" dirty="0"/>
              <a:t> </a:t>
            </a:r>
            <a:r>
              <a:rPr lang="ru-RU" sz="2000" dirty="0" err="1"/>
              <a:t>регіону</a:t>
            </a:r>
            <a:r>
              <a:rPr lang="ru-RU" sz="2000" dirty="0"/>
              <a:t> бути </a:t>
            </a:r>
            <a:r>
              <a:rPr lang="ru-RU" sz="2000" dirty="0" err="1"/>
              <a:t>головним</a:t>
            </a:r>
            <a:r>
              <a:rPr lang="ru-RU" sz="2000" dirty="0"/>
              <a:t> </a:t>
            </a:r>
            <a:r>
              <a:rPr lang="ru-RU" sz="2000" dirty="0" err="1"/>
              <a:t>бенефіціаром</a:t>
            </a:r>
            <a:r>
              <a:rPr lang="ru-RU" sz="2000" dirty="0"/>
              <a:t> проекту?</a:t>
            </a:r>
          </a:p>
          <a:p>
            <a:pPr marL="266700" indent="-2667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слід</a:t>
            </a:r>
            <a:r>
              <a:rPr lang="ru-RU" sz="2000" dirty="0"/>
              <a:t> </a:t>
            </a:r>
            <a:r>
              <a:rPr lang="ru-RU" sz="2000" dirty="0" err="1"/>
              <a:t>розуміти</a:t>
            </a:r>
            <a:r>
              <a:rPr lang="ru-RU" sz="2000" dirty="0"/>
              <a:t> як </a:t>
            </a:r>
            <a:r>
              <a:rPr lang="ru-RU" sz="2000" dirty="0" err="1" smtClean="0"/>
              <a:t>інфраструктурну</a:t>
            </a:r>
            <a:r>
              <a:rPr lang="ru-RU" sz="2000" dirty="0" smtClean="0"/>
              <a:t> </a:t>
            </a:r>
            <a:r>
              <a:rPr lang="ru-RU" sz="2000" dirty="0"/>
              <a:t>та </a:t>
            </a:r>
            <a:r>
              <a:rPr lang="ru-RU" sz="2000" dirty="0" err="1"/>
              <a:t>інвестиційну</a:t>
            </a:r>
            <a:r>
              <a:rPr lang="ru-RU" sz="2000" dirty="0"/>
              <a:t> </a:t>
            </a:r>
            <a:r>
              <a:rPr lang="ru-RU" sz="2000" dirty="0" err="1"/>
              <a:t>складову</a:t>
            </a:r>
            <a:r>
              <a:rPr lang="ru-RU" sz="2000" dirty="0"/>
              <a:t>?</a:t>
            </a:r>
          </a:p>
          <a:p>
            <a:pPr marL="266700" indent="-2667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станеться</a:t>
            </a:r>
            <a:r>
              <a:rPr lang="ru-RU" sz="2000" dirty="0"/>
              <a:t>, </a:t>
            </a:r>
            <a:r>
              <a:rPr lang="ru-RU" sz="2000" dirty="0" err="1"/>
              <a:t>якщо</a:t>
            </a:r>
            <a:r>
              <a:rPr lang="ru-RU" sz="2000" dirty="0"/>
              <a:t> установи </a:t>
            </a:r>
            <a:r>
              <a:rPr lang="ru-RU" sz="2000" dirty="0" err="1"/>
              <a:t>подадуть</a:t>
            </a:r>
            <a:r>
              <a:rPr lang="ru-RU" sz="2000" dirty="0"/>
              <a:t> </a:t>
            </a:r>
            <a:r>
              <a:rPr lang="ru-RU" sz="2000" dirty="0" err="1"/>
              <a:t>понад</a:t>
            </a:r>
            <a:r>
              <a:rPr lang="ru-RU" sz="2000" dirty="0"/>
              <a:t> 3 заявки?</a:t>
            </a:r>
          </a:p>
          <a:p>
            <a:pPr marL="266700" indent="-2667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lang="ru-RU" sz="2000" dirty="0" err="1"/>
              <a:t>Чи</a:t>
            </a:r>
            <a:r>
              <a:rPr lang="ru-RU" sz="2000" dirty="0"/>
              <a:t> </a:t>
            </a:r>
            <a:r>
              <a:rPr lang="ru-RU" sz="2000" dirty="0" err="1"/>
              <a:t>може</a:t>
            </a:r>
            <a:r>
              <a:rPr lang="ru-RU" sz="2000" dirty="0"/>
              <a:t> </a:t>
            </a:r>
            <a:r>
              <a:rPr lang="ru-RU" sz="2000" dirty="0" err="1"/>
              <a:t>головний</a:t>
            </a:r>
            <a:r>
              <a:rPr lang="ru-RU" sz="2000" dirty="0"/>
              <a:t> </a:t>
            </a:r>
            <a:r>
              <a:rPr lang="ru-RU" sz="2000" dirty="0" err="1"/>
              <a:t>бенефіціар</a:t>
            </a:r>
            <a:r>
              <a:rPr lang="ru-RU" sz="2000" dirty="0"/>
              <a:t> бути партнером в </a:t>
            </a:r>
            <a:r>
              <a:rPr lang="ru-RU" sz="2000" dirty="0" err="1"/>
              <a:t>інших</a:t>
            </a:r>
            <a:r>
              <a:rPr lang="ru-RU" sz="2000" dirty="0"/>
              <a:t> проектах?</a:t>
            </a:r>
          </a:p>
          <a:p>
            <a:pPr marL="266700" indent="-2667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lang="ru-RU" sz="2000" dirty="0" smtClean="0"/>
              <a:t>Коли </a:t>
            </a:r>
            <a:r>
              <a:rPr lang="ru-RU" sz="2000" dirty="0" err="1" smtClean="0"/>
              <a:t>можна</a:t>
            </a:r>
            <a:r>
              <a:rPr lang="ru-RU" sz="2000" dirty="0" smtClean="0"/>
              <a:t> </a:t>
            </a:r>
            <a:r>
              <a:rPr lang="ru-RU" sz="2000" dirty="0" err="1" smtClean="0"/>
              <a:t>планувати</a:t>
            </a:r>
            <a:r>
              <a:rPr lang="ru-RU" sz="2000" dirty="0" smtClean="0"/>
              <a:t> початок проекту?</a:t>
            </a:r>
            <a:endParaRPr lang="ru-RU" sz="2000" dirty="0"/>
          </a:p>
          <a:p>
            <a:pPr marL="266700" indent="-2667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lang="ru-RU" sz="2000" dirty="0"/>
              <a:t>Коли </a:t>
            </a:r>
            <a:r>
              <a:rPr lang="ru-RU" sz="2000" dirty="0" err="1"/>
              <a:t>потрібно</a:t>
            </a:r>
            <a:r>
              <a:rPr lang="ru-RU" sz="2000" dirty="0"/>
              <a:t> </a:t>
            </a:r>
            <a:r>
              <a:rPr lang="ru-RU" sz="2000" dirty="0" err="1" smtClean="0"/>
              <a:t>податити</a:t>
            </a:r>
            <a:r>
              <a:rPr lang="ru-RU" sz="2000" dirty="0" smtClean="0"/>
              <a:t> </a:t>
            </a:r>
            <a:r>
              <a:rPr lang="ru-RU" sz="2000" dirty="0" err="1"/>
              <a:t>дозвіл</a:t>
            </a:r>
            <a:r>
              <a:rPr lang="ru-RU" sz="2000" dirty="0"/>
              <a:t> на </a:t>
            </a:r>
            <a:r>
              <a:rPr lang="ru-RU" sz="2000" dirty="0" err="1"/>
              <a:t>будівництво</a:t>
            </a:r>
            <a:r>
              <a:rPr lang="ru-RU" sz="2000" dirty="0"/>
              <a:t>?</a:t>
            </a:r>
            <a:endParaRPr kumimoji="0" lang="pl-PL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ppt-1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769257" y="2551837"/>
            <a:ext cx="608874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None/>
            </a:pPr>
            <a:r>
              <a:rPr lang="uk-UA" dirty="0" smtClean="0">
                <a:solidFill>
                  <a:schemeClr val="bg1"/>
                </a:solidFill>
              </a:rPr>
              <a:t>ДЯКУЮ</a:t>
            </a:r>
            <a:r>
              <a:rPr lang="pl-PL" dirty="0" smtClean="0">
                <a:solidFill>
                  <a:schemeClr val="bg1"/>
                </a:solidFill>
              </a:rPr>
              <a:t>!</a:t>
            </a:r>
          </a:p>
          <a:p>
            <a:pPr marL="457200" indent="-457200">
              <a:buNone/>
            </a:pPr>
            <a:endParaRPr lang="pl-PL" dirty="0" smtClean="0">
              <a:solidFill>
                <a:schemeClr val="bg1"/>
              </a:solidFill>
            </a:endParaRPr>
          </a:p>
          <a:p>
            <a:pPr marL="457200" indent="-457200">
              <a:buNone/>
            </a:pPr>
            <a:r>
              <a:rPr lang="uk-UA" b="1" dirty="0" smtClean="0">
                <a:solidFill>
                  <a:schemeClr val="bg1"/>
                </a:solidFill>
              </a:rPr>
              <a:t>СПІЛЬНИЙ ТЕХНІЧНИЙ СЕКРЕТАРІАТ</a:t>
            </a:r>
            <a:endParaRPr lang="pl-PL" b="1" dirty="0" smtClean="0">
              <a:solidFill>
                <a:schemeClr val="bg1"/>
              </a:solidFill>
            </a:endParaRPr>
          </a:p>
          <a:p>
            <a:pPr marL="457200" indent="-457200">
              <a:buNone/>
            </a:pPr>
            <a:r>
              <a:rPr lang="uk-UA" dirty="0" err="1" smtClean="0">
                <a:solidFill>
                  <a:schemeClr val="bg1"/>
                </a:solidFill>
              </a:rPr>
              <a:t>тел</a:t>
            </a:r>
            <a:r>
              <a:rPr lang="pl-PL" dirty="0" smtClean="0">
                <a:solidFill>
                  <a:schemeClr val="bg1"/>
                </a:solidFill>
              </a:rPr>
              <a:t>. +48 22 378 31 00</a:t>
            </a:r>
          </a:p>
          <a:p>
            <a:pPr marL="457200" indent="-457200">
              <a:buNone/>
            </a:pPr>
            <a:r>
              <a:rPr lang="uk-UA" dirty="0" err="1" smtClean="0">
                <a:solidFill>
                  <a:schemeClr val="bg1"/>
                </a:solidFill>
              </a:rPr>
              <a:t>ел</a:t>
            </a:r>
            <a:r>
              <a:rPr lang="uk-UA" dirty="0" smtClean="0">
                <a:solidFill>
                  <a:schemeClr val="bg1"/>
                </a:solidFill>
              </a:rPr>
              <a:t>. адреса</a:t>
            </a:r>
            <a:r>
              <a:rPr lang="pl-PL" dirty="0" smtClean="0">
                <a:solidFill>
                  <a:schemeClr val="bg1"/>
                </a:solidFill>
              </a:rPr>
              <a:t>: pbu@pbu2020.eu</a:t>
            </a:r>
          </a:p>
        </p:txBody>
      </p:sp>
    </p:spTree>
    <p:extLst>
      <p:ext uri="{BB962C8B-B14F-4D97-AF65-F5344CB8AC3E}">
        <p14:creationId xmlns:p14="http://schemas.microsoft.com/office/powerpoint/2010/main" xmlns="" val="349474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Prostokąt 7"/>
          <p:cNvSpPr/>
          <p:nvPr/>
        </p:nvSpPr>
        <p:spPr>
          <a:xfrm>
            <a:off x="206333" y="1196975"/>
            <a:ext cx="8208962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just">
              <a:defRPr/>
            </a:pPr>
            <a:r>
              <a:rPr lang="uk-UA" sz="2800" b="1" dirty="0" smtClean="0">
                <a:latin typeface="+mn-lt"/>
              </a:rPr>
              <a:t>КЛЮЧОВІ ЕЛЕМЕНТИ КОЖНОЇ ЗАЯВКИ</a:t>
            </a:r>
            <a:endParaRPr lang="pl-PL" sz="2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" name="Symbol zastępczy zawartości 8"/>
          <p:cNvSpPr txBox="1">
            <a:spLocks/>
          </p:cNvSpPr>
          <p:nvPr/>
        </p:nvSpPr>
        <p:spPr>
          <a:xfrm>
            <a:off x="251520" y="1828800"/>
            <a:ext cx="8371780" cy="4104456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lang="uk-UA" sz="2400" b="1" u="sng" dirty="0" smtClean="0"/>
              <a:t>Кожен проект повинен</a:t>
            </a:r>
            <a:r>
              <a:rPr lang="en-US" sz="2400" b="1" u="sng" dirty="0" smtClean="0"/>
              <a:t>:</a:t>
            </a:r>
          </a:p>
          <a:p>
            <a:pPr marL="457200" lvl="0" indent="-457200" algn="just">
              <a:lnSpc>
                <a:spcPct val="130000"/>
              </a:lnSpc>
              <a:spcAft>
                <a:spcPts val="12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2400" dirty="0" err="1" smtClean="0"/>
              <a:t>Стосуватися</a:t>
            </a:r>
            <a:r>
              <a:rPr lang="ru-RU" sz="2400" dirty="0" smtClean="0"/>
              <a:t> </a:t>
            </a:r>
            <a:r>
              <a:rPr lang="ru-RU" sz="2400" dirty="0" err="1" smtClean="0"/>
              <a:t>конкретної</a:t>
            </a:r>
            <a:r>
              <a:rPr lang="ru-RU" sz="2400" dirty="0" smtClean="0"/>
              <a:t> </a:t>
            </a:r>
            <a:r>
              <a:rPr lang="ru-RU" sz="2400" dirty="0" err="1"/>
              <a:t>проблеми</a:t>
            </a:r>
            <a:r>
              <a:rPr lang="ru-RU" sz="2400" dirty="0"/>
              <a:t> / </a:t>
            </a:r>
            <a:r>
              <a:rPr lang="ru-RU" sz="2400" dirty="0" err="1" smtClean="0"/>
              <a:t>питання</a:t>
            </a:r>
            <a:r>
              <a:rPr lang="ru-RU" sz="2400" dirty="0" smtClean="0"/>
              <a:t> </a:t>
            </a:r>
            <a:r>
              <a:rPr lang="ru-RU" sz="2400" dirty="0"/>
              <a:t>/ </a:t>
            </a:r>
            <a:r>
              <a:rPr lang="ru-RU" sz="2400" dirty="0" err="1" smtClean="0"/>
              <a:t>завдання</a:t>
            </a:r>
            <a:r>
              <a:rPr lang="ru-RU" sz="2400" dirty="0" smtClean="0"/>
              <a:t>, </a:t>
            </a:r>
            <a:r>
              <a:rPr lang="ru-RU" sz="2400" dirty="0" err="1" smtClean="0"/>
              <a:t>важливого</a:t>
            </a:r>
            <a:r>
              <a:rPr lang="ru-RU" sz="2400" dirty="0" smtClean="0"/>
              <a:t> </a:t>
            </a:r>
            <a:r>
              <a:rPr lang="ru-RU" sz="2400" dirty="0"/>
              <a:t>для </a:t>
            </a:r>
            <a:r>
              <a:rPr lang="ru-RU" sz="2400" dirty="0" err="1" smtClean="0"/>
              <a:t>території</a:t>
            </a:r>
            <a:r>
              <a:rPr lang="ru-RU" sz="2400" dirty="0" smtClean="0"/>
              <a:t> </a:t>
            </a:r>
            <a:r>
              <a:rPr lang="ru-RU" sz="2400" dirty="0" err="1" smtClean="0"/>
              <a:t>реалізації</a:t>
            </a:r>
            <a:r>
              <a:rPr lang="ru-RU" sz="2400" dirty="0" smtClean="0"/>
              <a:t> </a:t>
            </a:r>
            <a:r>
              <a:rPr lang="ru-RU" sz="2400" dirty="0" err="1" smtClean="0"/>
              <a:t>Програми</a:t>
            </a:r>
            <a:endParaRPr lang="ru-RU" sz="2400" dirty="0" smtClean="0"/>
          </a:p>
          <a:p>
            <a:pPr marL="457200" lvl="0" indent="-457200" algn="just">
              <a:lnSpc>
                <a:spcPct val="130000"/>
              </a:lnSpc>
              <a:spcAft>
                <a:spcPts val="12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2400" b="1" dirty="0" smtClean="0">
                <a:solidFill>
                  <a:srgbClr val="C00000"/>
                </a:solidFill>
              </a:rPr>
              <a:t>Відповідати Тематичній Цілі </a:t>
            </a:r>
            <a:r>
              <a:rPr lang="ru-RU" sz="2400" dirty="0"/>
              <a:t>та пріритету Програми </a:t>
            </a:r>
          </a:p>
          <a:p>
            <a:pPr marL="457200" lvl="0" indent="-457200" algn="just">
              <a:lnSpc>
                <a:spcPct val="130000"/>
              </a:lnSpc>
              <a:spcAft>
                <a:spcPts val="12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uk-UA" sz="2400" dirty="0" smtClean="0"/>
              <a:t>Забезпечити </a:t>
            </a:r>
            <a:r>
              <a:rPr lang="uk-UA" sz="2400" b="1" dirty="0">
                <a:solidFill>
                  <a:srgbClr val="C00000"/>
                </a:solidFill>
              </a:rPr>
              <a:t>реалізацію принаймні одного показника продукту і одного показника </a:t>
            </a:r>
            <a:r>
              <a:rPr lang="uk-UA" sz="2400" b="1" dirty="0" smtClean="0">
                <a:solidFill>
                  <a:srgbClr val="C00000"/>
                </a:solidFill>
              </a:rPr>
              <a:t>результату, </a:t>
            </a:r>
            <a:r>
              <a:rPr lang="uk-UA" sz="2400" dirty="0" smtClean="0"/>
              <a:t>визначених у Програмному Посібнику (Частина</a:t>
            </a:r>
            <a:r>
              <a:rPr lang="pl-PL" sz="2400" dirty="0" smtClean="0"/>
              <a:t> A – </a:t>
            </a:r>
            <a:r>
              <a:rPr lang="uk-UA" sz="2400" dirty="0" smtClean="0"/>
              <a:t>для Аплікантів)</a:t>
            </a:r>
            <a:endParaRPr lang="en-GB" sz="2400" dirty="0" smtClean="0"/>
          </a:p>
          <a:p>
            <a:pPr lvl="1" indent="-457200" algn="just">
              <a:lnSpc>
                <a:spcPct val="130000"/>
              </a:lnSpc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uk-UA" sz="2400" dirty="0" smtClean="0"/>
              <a:t>Мати транскордонний характер та транскордонний вплив </a:t>
            </a:r>
          </a:p>
          <a:p>
            <a:pPr lvl="1" indent="-457200" algn="just">
              <a:lnSpc>
                <a:spcPct val="130000"/>
              </a:lnSpc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uk-UA" sz="2400" dirty="0" smtClean="0"/>
              <a:t>Реалізовуватися </a:t>
            </a:r>
            <a:r>
              <a:rPr lang="uk-UA" sz="2400" b="1" dirty="0">
                <a:solidFill>
                  <a:srgbClr val="C00000"/>
                </a:solidFill>
              </a:rPr>
              <a:t>на прийнятній території</a:t>
            </a:r>
            <a:endParaRPr lang="en-GB" sz="2400" b="1" dirty="0">
              <a:solidFill>
                <a:srgbClr val="C00000"/>
              </a:solidFill>
            </a:endParaRP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tabLst/>
              <a:defRPr/>
            </a:pPr>
            <a:endParaRPr lang="en-US" sz="2000" noProof="0" dirty="0" smtClean="0"/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  <a:tabLst/>
              <a:defRPr/>
            </a:pPr>
            <a:endParaRPr kumimoji="0" lang="pl-PL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pl-PL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pl-PL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pl-PL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pl-PL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206333" y="821486"/>
            <a:ext cx="82089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>
              <a:defRPr/>
            </a:pPr>
            <a:r>
              <a:rPr lang="uk-UA" sz="2800" b="1" dirty="0" smtClean="0">
                <a:latin typeface="+mn-lt"/>
              </a:rPr>
              <a:t>КЛЮЧОВІ ВИМОГИ ДО ПРОЕКТІВ</a:t>
            </a:r>
            <a:endParaRPr lang="pl-PL" sz="28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0" name="Symbol zastępczy zawartości 8"/>
          <p:cNvSpPr txBox="1">
            <a:spLocks/>
          </p:cNvSpPr>
          <p:nvPr/>
        </p:nvSpPr>
        <p:spPr>
          <a:xfrm>
            <a:off x="251520" y="1344706"/>
            <a:ext cx="8533892" cy="47726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lang="uk-UA" sz="2100" b="1" u="sng" dirty="0" smtClean="0"/>
              <a:t>Кожен проект повинен</a:t>
            </a:r>
            <a:r>
              <a:rPr lang="en-US" sz="2100" b="1" u="sng" dirty="0" smtClean="0"/>
              <a:t>:</a:t>
            </a:r>
            <a:endParaRPr lang="pl-PL" sz="2100" b="1" u="sng" dirty="0" smtClean="0"/>
          </a:p>
          <a:p>
            <a:pPr marL="457200" indent="-4572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2100" dirty="0" err="1" smtClean="0"/>
              <a:t>Відповідати</a:t>
            </a:r>
            <a:r>
              <a:rPr lang="ru-RU" sz="2100" dirty="0" smtClean="0"/>
              <a:t> </a:t>
            </a:r>
            <a:r>
              <a:rPr lang="ru-RU" sz="2100" dirty="0" err="1"/>
              <a:t>принаймні</a:t>
            </a:r>
            <a:r>
              <a:rPr lang="ru-RU" sz="2100" dirty="0"/>
              <a:t> 3 </a:t>
            </a:r>
            <a:r>
              <a:rPr lang="ru-RU" sz="2100" b="1" dirty="0" err="1" smtClean="0">
                <a:solidFill>
                  <a:srgbClr val="C00000"/>
                </a:solidFill>
              </a:rPr>
              <a:t>критеріям</a:t>
            </a:r>
            <a:r>
              <a:rPr lang="ru-RU" sz="2100" b="1" dirty="0" smtClean="0">
                <a:solidFill>
                  <a:srgbClr val="C00000"/>
                </a:solidFill>
              </a:rPr>
              <a:t> </a:t>
            </a:r>
            <a:r>
              <a:rPr lang="ru-RU" sz="2100" b="1" dirty="0" err="1">
                <a:solidFill>
                  <a:srgbClr val="C00000"/>
                </a:solidFill>
              </a:rPr>
              <a:t>співпраці</a:t>
            </a:r>
            <a:r>
              <a:rPr lang="ru-RU" sz="2100" b="1" dirty="0">
                <a:solidFill>
                  <a:srgbClr val="C00000"/>
                </a:solidFill>
              </a:rPr>
              <a:t> </a:t>
            </a:r>
            <a:r>
              <a:rPr lang="ru-RU" sz="2100" dirty="0"/>
              <a:t>(з 4 </a:t>
            </a:r>
            <a:r>
              <a:rPr lang="ru-RU" sz="2100" dirty="0" err="1"/>
              <a:t>можливих</a:t>
            </a:r>
            <a:r>
              <a:rPr lang="ru-RU" sz="2100" dirty="0" smtClean="0"/>
              <a:t>)</a:t>
            </a:r>
          </a:p>
          <a:p>
            <a:pPr marL="457200" indent="-4572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uk-UA" sz="2100" dirty="0" smtClean="0"/>
              <a:t>Мати </a:t>
            </a:r>
            <a:r>
              <a:rPr lang="uk-UA" sz="2100" b="1" dirty="0">
                <a:solidFill>
                  <a:srgbClr val="C00000"/>
                </a:solidFill>
              </a:rPr>
              <a:t>транскордонне партнерство</a:t>
            </a:r>
            <a:endParaRPr lang="pl-PL" sz="2100" b="1" dirty="0">
              <a:solidFill>
                <a:srgbClr val="C00000"/>
              </a:solidFill>
            </a:endParaRPr>
          </a:p>
          <a:p>
            <a:pPr marL="457200" lvl="0" indent="-4572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2100" dirty="0" err="1"/>
              <a:t>Кожен</a:t>
            </a:r>
            <a:r>
              <a:rPr lang="ru-RU" sz="2100" dirty="0"/>
              <a:t> партнер повинен </a:t>
            </a:r>
            <a:r>
              <a:rPr lang="ru-RU" sz="2100" dirty="0" err="1"/>
              <a:t>мати</a:t>
            </a:r>
            <a:r>
              <a:rPr lang="ru-RU" sz="2100" dirty="0"/>
              <a:t> </a:t>
            </a:r>
            <a:r>
              <a:rPr lang="ru-RU" sz="2100" dirty="0" err="1"/>
              <a:t>чітко</a:t>
            </a:r>
            <a:r>
              <a:rPr lang="ru-RU" sz="2100" dirty="0"/>
              <a:t> </a:t>
            </a:r>
            <a:r>
              <a:rPr lang="ru-RU" sz="2100" dirty="0" err="1"/>
              <a:t>визначену</a:t>
            </a:r>
            <a:r>
              <a:rPr lang="ru-RU" sz="2100" dirty="0"/>
              <a:t> роль у </a:t>
            </a:r>
            <a:r>
              <a:rPr lang="ru-RU" sz="2100" dirty="0" err="1" smtClean="0"/>
              <a:t>проекті</a:t>
            </a:r>
            <a:endParaRPr lang="ru-RU" sz="2100" dirty="0" smtClean="0"/>
          </a:p>
          <a:p>
            <a:pPr marL="457200" lvl="0" indent="-4572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uk-UA" sz="2100" dirty="0" smtClean="0"/>
              <a:t>Реалізуватися</a:t>
            </a:r>
            <a:r>
              <a:rPr lang="uk-UA" sz="2100" b="1" dirty="0">
                <a:solidFill>
                  <a:srgbClr val="C00000"/>
                </a:solidFill>
              </a:rPr>
              <a:t> відповідними</a:t>
            </a:r>
            <a:r>
              <a:rPr lang="uk-UA" sz="2100" dirty="0" smtClean="0"/>
              <a:t> </a:t>
            </a:r>
            <a:r>
              <a:rPr lang="uk-UA" sz="2100" dirty="0" err="1" smtClean="0"/>
              <a:t>бенефіціарами</a:t>
            </a:r>
            <a:endParaRPr lang="uk-UA" sz="2100" dirty="0" smtClean="0"/>
          </a:p>
          <a:p>
            <a:pPr marL="457200" lvl="0" indent="-4572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uk-UA" sz="2100" dirty="0" smtClean="0"/>
              <a:t>Тривати </a:t>
            </a:r>
            <a:r>
              <a:rPr lang="uk-UA" sz="2100" b="1" dirty="0">
                <a:solidFill>
                  <a:srgbClr val="C00000"/>
                </a:solidFill>
              </a:rPr>
              <a:t>максимально 12 місяців</a:t>
            </a:r>
            <a:endParaRPr lang="pl-PL" sz="2100" b="1" dirty="0">
              <a:solidFill>
                <a:srgbClr val="C00000"/>
              </a:solidFill>
            </a:endParaRPr>
          </a:p>
          <a:p>
            <a:pPr marL="457200" indent="-457200" algn="just"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2100" dirty="0" smtClean="0"/>
              <a:t>Очікуваний грант ЄС у розмірі </a:t>
            </a:r>
            <a:r>
              <a:rPr lang="ru-RU" sz="2100" b="1" dirty="0" smtClean="0">
                <a:solidFill>
                  <a:srgbClr val="C00000"/>
                </a:solidFill>
              </a:rPr>
              <a:t>від </a:t>
            </a:r>
            <a:r>
              <a:rPr lang="ru-RU" sz="2100" b="1" dirty="0">
                <a:solidFill>
                  <a:srgbClr val="C00000"/>
                </a:solidFill>
              </a:rPr>
              <a:t>20 000 до 60 000 </a:t>
            </a:r>
            <a:r>
              <a:rPr lang="ru-RU" sz="2100" dirty="0"/>
              <a:t>євро (витрати на інфраструктурний компонент </a:t>
            </a:r>
            <a:r>
              <a:rPr lang="ru-RU" sz="2100" dirty="0" smtClean="0"/>
              <a:t>та інвестиції не </a:t>
            </a:r>
            <a:r>
              <a:rPr lang="ru-RU" sz="2100" dirty="0"/>
              <a:t>можуть перевищувати 20% від </a:t>
            </a:r>
            <a:r>
              <a:rPr lang="ru-RU" sz="2100" dirty="0" smtClean="0"/>
              <a:t>гранту </a:t>
            </a:r>
            <a:r>
              <a:rPr lang="ru-RU" sz="2100" dirty="0"/>
              <a:t>ЄС</a:t>
            </a:r>
            <a:r>
              <a:rPr lang="ru-RU" sz="2100" dirty="0" smtClean="0"/>
              <a:t>)</a:t>
            </a:r>
          </a:p>
          <a:p>
            <a:pPr marL="457200" indent="-457200" algn="just"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uk-UA" sz="2100" dirty="0"/>
              <a:t>Забезпечити </a:t>
            </a:r>
            <a:r>
              <a:rPr lang="uk-UA" sz="2100" dirty="0" err="1"/>
              <a:t>співфінансування</a:t>
            </a:r>
            <a:r>
              <a:rPr lang="uk-UA" sz="2100" dirty="0"/>
              <a:t> мінімум 10% від прийнятної вартості </a:t>
            </a:r>
            <a:r>
              <a:rPr lang="uk-UA" sz="2100" dirty="0" smtClean="0"/>
              <a:t>проекту</a:t>
            </a:r>
          </a:p>
          <a:p>
            <a:pPr marL="457200" indent="-457200" algn="just"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2100" dirty="0" smtClean="0"/>
              <a:t>Бути підготовлений </a:t>
            </a:r>
            <a:r>
              <a:rPr lang="ru-RU" sz="2100" dirty="0"/>
              <a:t>англійською мовою за допомогою </a:t>
            </a:r>
            <a:r>
              <a:rPr lang="ru-RU" sz="2100" b="1" dirty="0">
                <a:solidFill>
                  <a:srgbClr val="C00000"/>
                </a:solidFill>
              </a:rPr>
              <a:t>генератора </a:t>
            </a:r>
            <a:r>
              <a:rPr lang="ru-RU" sz="2100" b="1" dirty="0" smtClean="0">
                <a:solidFill>
                  <a:srgbClr val="C00000"/>
                </a:solidFill>
              </a:rPr>
              <a:t>заявок</a:t>
            </a:r>
            <a:endParaRPr lang="en-GB" sz="2100" b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Symbol zastępczy zawartości 8"/>
          <p:cNvSpPr txBox="1">
            <a:spLocks/>
          </p:cNvSpPr>
          <p:nvPr/>
        </p:nvSpPr>
        <p:spPr>
          <a:xfrm>
            <a:off x="206333" y="1054100"/>
            <a:ext cx="8614139" cy="55626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622300" lvl="0" indent="-2667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endParaRPr lang="pl-PL" sz="1900" dirty="0" smtClean="0"/>
          </a:p>
          <a:p>
            <a:pPr marL="723900" lvl="0" indent="-2794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pl-PL" sz="2000" dirty="0" smtClean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  <a:defRPr/>
            </a:pPr>
            <a:endParaRPr lang="pl-PL" sz="2000" dirty="0" smtClean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  <a:defRPr/>
            </a:pPr>
            <a:endParaRPr lang="pl-PL" sz="2000" dirty="0" smtClean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  <a:defRPr/>
            </a:pPr>
            <a:endParaRPr lang="pl-PL" sz="2000" dirty="0" smtClean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pl-PL" sz="2000" dirty="0" smtClean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pl-PL" sz="2000" dirty="0" smtClean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pl-PL" sz="2000" dirty="0" smtClean="0"/>
          </a:p>
        </p:txBody>
      </p:sp>
      <p:sp>
        <p:nvSpPr>
          <p:cNvPr id="5" name="Prostokąt 4"/>
          <p:cNvSpPr/>
          <p:nvPr/>
        </p:nvSpPr>
        <p:spPr>
          <a:xfrm>
            <a:off x="495300" y="1054100"/>
            <a:ext cx="8325172" cy="5003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 smtClean="0">
                <a:solidFill>
                  <a:prstClr val="black"/>
                </a:solidFill>
              </a:rPr>
              <a:t>ІНФРАСТРУКТУРНИЙ КОМПОНЕНТ</a:t>
            </a:r>
            <a:endParaRPr lang="pl-PL" sz="2800" b="1" dirty="0" smtClean="0">
              <a:solidFill>
                <a:prstClr val="black"/>
              </a:solidFill>
            </a:endParaRPr>
          </a:p>
          <a:p>
            <a:r>
              <a:rPr lang="uk-UA" sz="2800" b="1" dirty="0" smtClean="0">
                <a:solidFill>
                  <a:prstClr val="black"/>
                </a:solidFill>
              </a:rPr>
              <a:t>ЕКОЛОГІЧНА ДОКУМЕНТАЦІЯ</a:t>
            </a:r>
            <a:endParaRPr lang="pl-PL" sz="2800" b="1" dirty="0" smtClean="0"/>
          </a:p>
          <a:p>
            <a:pPr marL="360363" indent="-360363">
              <a:lnSpc>
                <a:spcPct val="112000"/>
              </a:lnSpc>
              <a:spcBef>
                <a:spcPts val="1800"/>
              </a:spcBef>
              <a:buFont typeface="Wingdings" pitchFamily="2" charset="2"/>
              <a:buChar char="§"/>
            </a:pPr>
            <a:r>
              <a:rPr lang="uk-UA" sz="2400" dirty="0" smtClean="0">
                <a:solidFill>
                  <a:prstClr val="black"/>
                </a:solidFill>
              </a:rPr>
              <a:t>у пункті</a:t>
            </a:r>
            <a:r>
              <a:rPr lang="pl-PL" sz="2400" dirty="0" smtClean="0">
                <a:solidFill>
                  <a:prstClr val="black"/>
                </a:solidFill>
              </a:rPr>
              <a:t> 3.5 </a:t>
            </a:r>
            <a:r>
              <a:rPr lang="uk-UA" sz="2400" dirty="0" smtClean="0">
                <a:solidFill>
                  <a:prstClr val="black"/>
                </a:solidFill>
              </a:rPr>
              <a:t>заявки</a:t>
            </a:r>
            <a:r>
              <a:rPr lang="pl-PL" sz="2400" dirty="0" smtClean="0">
                <a:solidFill>
                  <a:prstClr val="black"/>
                </a:solidFill>
              </a:rPr>
              <a:t> – </a:t>
            </a:r>
            <a:r>
              <a:rPr lang="uk-UA" sz="2400" dirty="0" smtClean="0">
                <a:solidFill>
                  <a:prstClr val="black"/>
                </a:solidFill>
              </a:rPr>
              <a:t>інформація про будівельну та екологічну дозвільну документацію, що вимагається </a:t>
            </a:r>
          </a:p>
          <a:p>
            <a:pPr marL="360363" indent="-360363">
              <a:lnSpc>
                <a:spcPct val="112000"/>
              </a:lnSpc>
              <a:spcBef>
                <a:spcPts val="1800"/>
              </a:spcBef>
              <a:buFont typeface="Wingdings" pitchFamily="2" charset="2"/>
              <a:buChar char="§"/>
            </a:pPr>
            <a:r>
              <a:rPr lang="uk-UA" sz="2400" dirty="0">
                <a:solidFill>
                  <a:prstClr val="black"/>
                </a:solidFill>
              </a:rPr>
              <a:t>н</a:t>
            </a:r>
            <a:r>
              <a:rPr lang="uk-UA" sz="2400" dirty="0" smtClean="0">
                <a:solidFill>
                  <a:prstClr val="black"/>
                </a:solidFill>
              </a:rPr>
              <a:t>а етапі </a:t>
            </a:r>
            <a:r>
              <a:rPr lang="uk-UA" sz="2400" dirty="0" err="1" smtClean="0">
                <a:solidFill>
                  <a:prstClr val="black"/>
                </a:solidFill>
              </a:rPr>
              <a:t>контрактування</a:t>
            </a:r>
            <a:r>
              <a:rPr lang="uk-UA" sz="2400" dirty="0" smtClean="0">
                <a:solidFill>
                  <a:prstClr val="black"/>
                </a:solidFill>
              </a:rPr>
              <a:t> </a:t>
            </a:r>
            <a:r>
              <a:rPr lang="pl-PL" sz="2400" dirty="0" smtClean="0">
                <a:solidFill>
                  <a:prstClr val="black"/>
                </a:solidFill>
              </a:rPr>
              <a:t>– </a:t>
            </a:r>
            <a:r>
              <a:rPr lang="uk-UA" sz="2400" dirty="0" smtClean="0">
                <a:solidFill>
                  <a:prstClr val="black"/>
                </a:solidFill>
              </a:rPr>
              <a:t>декларації </a:t>
            </a:r>
            <a:endParaRPr lang="pl-PL" sz="2400" dirty="0" smtClean="0">
              <a:solidFill>
                <a:prstClr val="black"/>
              </a:solidFill>
            </a:endParaRPr>
          </a:p>
          <a:p>
            <a:pPr marL="360363" indent="-360363">
              <a:lnSpc>
                <a:spcPct val="112000"/>
              </a:lnSpc>
              <a:spcBef>
                <a:spcPts val="1800"/>
              </a:spcBef>
              <a:buFont typeface="Wingdings" pitchFamily="2" charset="2"/>
              <a:buChar char="§"/>
            </a:pPr>
            <a:r>
              <a:rPr lang="uk-UA" sz="2400" dirty="0">
                <a:solidFill>
                  <a:prstClr val="black"/>
                </a:solidFill>
              </a:rPr>
              <a:t>н</a:t>
            </a:r>
            <a:r>
              <a:rPr lang="uk-UA" sz="2400" dirty="0" smtClean="0">
                <a:solidFill>
                  <a:prstClr val="black"/>
                </a:solidFill>
              </a:rPr>
              <a:t>а етапі авансового платежу</a:t>
            </a:r>
            <a:r>
              <a:rPr lang="pl-PL" sz="2400" dirty="0" smtClean="0">
                <a:solidFill>
                  <a:prstClr val="black"/>
                </a:solidFill>
              </a:rPr>
              <a:t> –</a:t>
            </a:r>
            <a:r>
              <a:rPr lang="uk-UA" sz="2400" dirty="0" smtClean="0">
                <a:solidFill>
                  <a:prstClr val="black"/>
                </a:solidFill>
              </a:rPr>
              <a:t> наявність документів</a:t>
            </a:r>
            <a:endParaRPr lang="pl-PL" sz="2400" dirty="0" smtClean="0">
              <a:solidFill>
                <a:prstClr val="black"/>
              </a:solidFill>
            </a:endParaRPr>
          </a:p>
          <a:p>
            <a:pPr marL="360363" indent="-360363">
              <a:lnSpc>
                <a:spcPct val="112000"/>
              </a:lnSpc>
              <a:spcBef>
                <a:spcPts val="1800"/>
              </a:spcBef>
              <a:buFont typeface="Wingdings" pitchFamily="2" charset="2"/>
              <a:buChar char="§"/>
            </a:pPr>
            <a:r>
              <a:rPr lang="uk-UA" sz="2400" dirty="0">
                <a:solidFill>
                  <a:prstClr val="black"/>
                </a:solidFill>
              </a:rPr>
              <a:t>н</a:t>
            </a:r>
            <a:r>
              <a:rPr lang="uk-UA" sz="2400" dirty="0" smtClean="0">
                <a:solidFill>
                  <a:prstClr val="black"/>
                </a:solidFill>
              </a:rPr>
              <a:t>а етапі кінцевого платежу </a:t>
            </a:r>
            <a:r>
              <a:rPr lang="pl-PL" sz="2400" dirty="0" smtClean="0">
                <a:solidFill>
                  <a:prstClr val="black"/>
                </a:solidFill>
              </a:rPr>
              <a:t>– </a:t>
            </a:r>
            <a:r>
              <a:rPr lang="uk-UA" sz="2400" dirty="0" smtClean="0">
                <a:solidFill>
                  <a:prstClr val="black"/>
                </a:solidFill>
              </a:rPr>
              <a:t>аудиторська перевірка документів </a:t>
            </a:r>
            <a:endParaRPr lang="pl-PL" sz="2400" dirty="0" smtClean="0">
              <a:solidFill>
                <a:prstClr val="black"/>
              </a:solidFill>
            </a:endParaRPr>
          </a:p>
          <a:p>
            <a:pPr marL="360363" indent="-360363">
              <a:lnSpc>
                <a:spcPct val="112000"/>
              </a:lnSpc>
              <a:spcBef>
                <a:spcPts val="1800"/>
              </a:spcBef>
            </a:pPr>
            <a:endParaRPr lang="pl-PL" sz="24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206333" y="965200"/>
            <a:ext cx="82089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>
              <a:defRPr/>
            </a:pPr>
            <a:r>
              <a:rPr lang="uk-UA" sz="2800" b="1" dirty="0" smtClean="0">
                <a:latin typeface="+mn-lt"/>
              </a:rPr>
              <a:t>КРАЩІ ПРАКТИКИ</a:t>
            </a:r>
            <a:r>
              <a:rPr lang="pl-PL" sz="2800" b="1" dirty="0" smtClean="0">
                <a:latin typeface="+mn-lt"/>
              </a:rPr>
              <a:t>: </a:t>
            </a:r>
            <a:endParaRPr lang="pl-PL" sz="28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0" name="Symbol zastępczy zawartości 8"/>
          <p:cNvSpPr txBox="1">
            <a:spLocks/>
          </p:cNvSpPr>
          <p:nvPr/>
        </p:nvSpPr>
        <p:spPr>
          <a:xfrm>
            <a:off x="206333" y="1663700"/>
            <a:ext cx="8455067" cy="49123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lvl="0" indent="-4572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2200" dirty="0"/>
              <a:t>Будь ласка, </a:t>
            </a:r>
            <a:r>
              <a:rPr lang="ru-RU" sz="2200" dirty="0" err="1"/>
              <a:t>уникайте</a:t>
            </a:r>
            <a:r>
              <a:rPr lang="ru-RU" sz="2200" dirty="0"/>
              <a:t> </a:t>
            </a:r>
            <a:r>
              <a:rPr lang="ru-RU" sz="2200" b="1" dirty="0" err="1" smtClean="0">
                <a:solidFill>
                  <a:srgbClr val="C00000"/>
                </a:solidFill>
              </a:rPr>
              <a:t>помилок</a:t>
            </a:r>
            <a:r>
              <a:rPr lang="ru-RU" sz="2200" b="1" dirty="0" smtClean="0">
                <a:solidFill>
                  <a:srgbClr val="C00000"/>
                </a:solidFill>
              </a:rPr>
              <a:t> при </a:t>
            </a:r>
            <a:r>
              <a:rPr lang="ru-RU" sz="2200" b="1" dirty="0" err="1" smtClean="0">
                <a:solidFill>
                  <a:srgbClr val="C00000"/>
                </a:solidFill>
              </a:rPr>
              <a:t>перекладі</a:t>
            </a:r>
            <a:r>
              <a:rPr lang="ru-RU" sz="2200" b="1" dirty="0" smtClean="0">
                <a:solidFill>
                  <a:srgbClr val="C00000"/>
                </a:solidFill>
              </a:rPr>
              <a:t> </a:t>
            </a:r>
            <a:r>
              <a:rPr lang="ru-RU" sz="2200" dirty="0" smtClean="0"/>
              <a:t>на </a:t>
            </a:r>
            <a:r>
              <a:rPr lang="ru-RU" sz="2200" dirty="0" err="1"/>
              <a:t>англійську</a:t>
            </a:r>
            <a:r>
              <a:rPr lang="ru-RU" sz="2200" dirty="0"/>
              <a:t> </a:t>
            </a:r>
            <a:r>
              <a:rPr lang="ru-RU" sz="2200" dirty="0" err="1"/>
              <a:t>мову</a:t>
            </a:r>
            <a:r>
              <a:rPr lang="ru-RU" sz="2200" dirty="0"/>
              <a:t>, </a:t>
            </a:r>
            <a:r>
              <a:rPr lang="ru-RU" sz="2200" b="1" dirty="0">
                <a:solidFill>
                  <a:srgbClr val="C00000"/>
                </a:solidFill>
              </a:rPr>
              <a:t>не </a:t>
            </a:r>
            <a:r>
              <a:rPr lang="ru-RU" sz="2200" b="1" dirty="0" err="1">
                <a:solidFill>
                  <a:srgbClr val="C00000"/>
                </a:solidFill>
              </a:rPr>
              <a:t>довіряйте</a:t>
            </a:r>
            <a:r>
              <a:rPr lang="ru-RU" sz="2200" b="1" dirty="0">
                <a:solidFill>
                  <a:srgbClr val="C00000"/>
                </a:solidFill>
              </a:rPr>
              <a:t> </a:t>
            </a:r>
            <a:r>
              <a:rPr lang="ru-RU" sz="2200" b="1" dirty="0" err="1">
                <a:solidFill>
                  <a:srgbClr val="C00000"/>
                </a:solidFill>
              </a:rPr>
              <a:t>повністю</a:t>
            </a:r>
            <a:r>
              <a:rPr lang="ru-RU" sz="2200" b="1" dirty="0">
                <a:solidFill>
                  <a:srgbClr val="C00000"/>
                </a:solidFill>
              </a:rPr>
              <a:t> </a:t>
            </a:r>
            <a:r>
              <a:rPr lang="ru-RU" sz="2200" b="1" dirty="0" smtClean="0">
                <a:solidFill>
                  <a:srgbClr val="C00000"/>
                </a:solidFill>
              </a:rPr>
              <a:t>онлайн-</a:t>
            </a:r>
            <a:r>
              <a:rPr lang="ru-RU" sz="2200" b="1" dirty="0" err="1" smtClean="0">
                <a:solidFill>
                  <a:srgbClr val="C00000"/>
                </a:solidFill>
              </a:rPr>
              <a:t>перекладачам</a:t>
            </a:r>
            <a:endParaRPr lang="ru-RU" sz="2200" b="1" dirty="0">
              <a:solidFill>
                <a:srgbClr val="C00000"/>
              </a:solidFill>
            </a:endParaRPr>
          </a:p>
          <a:p>
            <a:pPr marL="457200" lvl="0" indent="-4572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2200" dirty="0"/>
              <a:t>Ознайомтеся з інструкціями</a:t>
            </a:r>
            <a:r>
              <a:rPr lang="ru-RU" sz="2200" dirty="0" smtClean="0"/>
              <a:t>, </a:t>
            </a:r>
            <a:r>
              <a:rPr lang="ru-RU" sz="2200" dirty="0"/>
              <a:t>правилами, навчальними матеріалами, </a:t>
            </a:r>
            <a:r>
              <a:rPr lang="ru-RU" sz="2200" dirty="0" smtClean="0"/>
              <a:t>інформацією на веб-сайті (закладка </a:t>
            </a:r>
            <a:r>
              <a:rPr lang="ru-RU" sz="2200" i="1" dirty="0" smtClean="0"/>
              <a:t>запитання </a:t>
            </a:r>
            <a:r>
              <a:rPr lang="ru-RU" sz="2200" i="1" dirty="0"/>
              <a:t>та відповіді</a:t>
            </a:r>
            <a:r>
              <a:rPr lang="ru-RU" sz="2200" dirty="0"/>
              <a:t> на </a:t>
            </a:r>
            <a:r>
              <a:rPr lang="ru-RU" sz="2200" dirty="0" smtClean="0"/>
              <a:t>веб-сайті)</a:t>
            </a:r>
            <a:endParaRPr lang="ru-RU" sz="2200" dirty="0"/>
          </a:p>
          <a:p>
            <a:pPr marL="457200" lvl="0" indent="-4572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2200" dirty="0"/>
              <a:t>Пункт 3.6 "</a:t>
            </a:r>
            <a:r>
              <a:rPr lang="ru-RU" sz="2200" dirty="0" err="1"/>
              <a:t>Попередній</a:t>
            </a:r>
            <a:r>
              <a:rPr lang="ru-RU" sz="2200" dirty="0"/>
              <a:t> план </a:t>
            </a:r>
            <a:r>
              <a:rPr lang="ru-RU" sz="2200" dirty="0" err="1"/>
              <a:t>впровадження</a:t>
            </a:r>
            <a:r>
              <a:rPr lang="ru-RU" sz="2200" dirty="0"/>
              <a:t> проекту": </a:t>
            </a:r>
            <a:r>
              <a:rPr lang="ru-RU" sz="2200" b="1" dirty="0" err="1">
                <a:solidFill>
                  <a:srgbClr val="C00000"/>
                </a:solidFill>
              </a:rPr>
              <a:t>місяць</a:t>
            </a:r>
            <a:r>
              <a:rPr lang="ru-RU" sz="2200" b="1" dirty="0">
                <a:solidFill>
                  <a:srgbClr val="C00000"/>
                </a:solidFill>
              </a:rPr>
              <a:t> 1 = перший </a:t>
            </a:r>
            <a:r>
              <a:rPr lang="ru-RU" sz="2200" b="1" dirty="0" err="1">
                <a:solidFill>
                  <a:srgbClr val="C00000"/>
                </a:solidFill>
              </a:rPr>
              <a:t>місяць</a:t>
            </a:r>
            <a:r>
              <a:rPr lang="ru-RU" sz="2200" b="1" dirty="0">
                <a:solidFill>
                  <a:srgbClr val="C00000"/>
                </a:solidFill>
              </a:rPr>
              <a:t> </a:t>
            </a:r>
            <a:r>
              <a:rPr lang="ru-RU" sz="2200" b="1" dirty="0" err="1">
                <a:solidFill>
                  <a:srgbClr val="C00000"/>
                </a:solidFill>
              </a:rPr>
              <a:t>виконання</a:t>
            </a:r>
            <a:r>
              <a:rPr lang="ru-RU" sz="2200" b="1" dirty="0">
                <a:solidFill>
                  <a:srgbClr val="C00000"/>
                </a:solidFill>
              </a:rPr>
              <a:t> проекту</a:t>
            </a:r>
            <a:r>
              <a:rPr lang="ru-RU" sz="2200" dirty="0"/>
              <a:t>, НЕ </a:t>
            </a:r>
            <a:r>
              <a:rPr lang="ru-RU" sz="2200" dirty="0" err="1"/>
              <a:t>календарний</a:t>
            </a:r>
            <a:r>
              <a:rPr lang="ru-RU" sz="2200" dirty="0"/>
              <a:t> </a:t>
            </a:r>
            <a:r>
              <a:rPr lang="ru-RU" sz="2200" dirty="0" err="1"/>
              <a:t>місяць</a:t>
            </a:r>
            <a:r>
              <a:rPr lang="ru-RU" sz="2200" dirty="0"/>
              <a:t>,</a:t>
            </a:r>
          </a:p>
          <a:p>
            <a:pPr marL="457200" lvl="0" indent="-4572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2200" dirty="0"/>
              <a:t>План </a:t>
            </a:r>
            <a:r>
              <a:rPr lang="ru-RU" sz="2200" dirty="0" err="1"/>
              <a:t>реалізації</a:t>
            </a:r>
            <a:r>
              <a:rPr lang="ru-RU" sz="2200" dirty="0"/>
              <a:t> проекту повинен бути </a:t>
            </a:r>
            <a:r>
              <a:rPr lang="ru-RU" sz="2200" dirty="0" err="1"/>
              <a:t>раціональним</a:t>
            </a:r>
            <a:r>
              <a:rPr lang="ru-RU" sz="2200" dirty="0"/>
              <a:t> і добре </a:t>
            </a:r>
            <a:r>
              <a:rPr lang="ru-RU" sz="2200" dirty="0" err="1"/>
              <a:t>продуманим</a:t>
            </a:r>
            <a:r>
              <a:rPr lang="ru-RU" sz="2200" dirty="0"/>
              <a:t> (</a:t>
            </a:r>
            <a:r>
              <a:rPr lang="ru-RU" sz="2200" dirty="0" err="1" smtClean="0"/>
              <a:t>уникайте</a:t>
            </a:r>
            <a:r>
              <a:rPr lang="ru-RU" sz="2200" dirty="0" smtClean="0"/>
              <a:t> </a:t>
            </a:r>
            <a:r>
              <a:rPr lang="ru-RU" sz="2200" dirty="0"/>
              <a:t>прогалин у </a:t>
            </a:r>
            <a:r>
              <a:rPr lang="ru-RU" sz="2200" dirty="0" err="1"/>
              <a:t>графіку</a:t>
            </a:r>
            <a:r>
              <a:rPr lang="ru-RU" sz="2200" dirty="0"/>
              <a:t>)</a:t>
            </a:r>
          </a:p>
          <a:p>
            <a:pPr marL="457200" lvl="0" indent="-4572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2200" dirty="0"/>
              <a:t>Бюджет </a:t>
            </a:r>
            <a:r>
              <a:rPr lang="ru-RU" sz="2200" b="1" dirty="0">
                <a:solidFill>
                  <a:srgbClr val="C00000"/>
                </a:solidFill>
              </a:rPr>
              <a:t>не </a:t>
            </a:r>
            <a:r>
              <a:rPr lang="ru-RU" sz="2200" b="1" dirty="0" err="1">
                <a:solidFill>
                  <a:srgbClr val="C00000"/>
                </a:solidFill>
              </a:rPr>
              <a:t>може</a:t>
            </a:r>
            <a:r>
              <a:rPr lang="ru-RU" sz="2200" b="1" dirty="0">
                <a:solidFill>
                  <a:srgbClr val="C00000"/>
                </a:solidFill>
              </a:rPr>
              <a:t> </a:t>
            </a:r>
            <a:r>
              <a:rPr lang="ru-RU" sz="2200" b="1" dirty="0" err="1">
                <a:solidFill>
                  <a:srgbClr val="C00000"/>
                </a:solidFill>
              </a:rPr>
              <a:t>містити</a:t>
            </a:r>
            <a:r>
              <a:rPr lang="ru-RU" sz="2200" b="1" dirty="0">
                <a:solidFill>
                  <a:srgbClr val="C00000"/>
                </a:solidFill>
              </a:rPr>
              <a:t> </a:t>
            </a:r>
            <a:r>
              <a:rPr lang="ru-RU" sz="2200" dirty="0" err="1"/>
              <a:t>неприйнятних</a:t>
            </a:r>
            <a:r>
              <a:rPr lang="ru-RU" sz="2200" dirty="0"/>
              <a:t> </a:t>
            </a:r>
            <a:r>
              <a:rPr lang="ru-RU" sz="2200" dirty="0" err="1"/>
              <a:t>витрат</a:t>
            </a:r>
            <a:r>
              <a:rPr lang="ru-RU" sz="2200" dirty="0"/>
              <a:t>,</a:t>
            </a:r>
          </a:p>
          <a:p>
            <a:pPr marL="457200" lvl="0" indent="-4572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2200" dirty="0" err="1"/>
              <a:t>Потрібно</a:t>
            </a:r>
            <a:r>
              <a:rPr lang="ru-RU" sz="2200" dirty="0"/>
              <a:t> </a:t>
            </a:r>
            <a:r>
              <a:rPr lang="ru-RU" sz="2200" dirty="0" err="1"/>
              <a:t>дотримуватися</a:t>
            </a:r>
            <a:r>
              <a:rPr lang="ru-RU" sz="2200" dirty="0"/>
              <a:t> правил </a:t>
            </a:r>
            <a:r>
              <a:rPr lang="ru-RU" sz="2200" b="1" dirty="0" err="1" smtClean="0">
                <a:solidFill>
                  <a:srgbClr val="C00000"/>
                </a:solidFill>
              </a:rPr>
              <a:t>конкурентності</a:t>
            </a:r>
            <a:endParaRPr lang="pl-PL" sz="2200" b="1" dirty="0">
              <a:solidFill>
                <a:srgbClr val="C00000"/>
              </a:solidFill>
            </a:endParaRPr>
          </a:p>
          <a:p>
            <a:pPr marL="457200" lvl="0" indent="-457200" algn="just">
              <a:spcBef>
                <a:spcPts val="600"/>
              </a:spcBef>
              <a:spcAft>
                <a:spcPts val="1200"/>
              </a:spcAft>
              <a:buClr>
                <a:srgbClr val="000000"/>
              </a:buClr>
              <a:buSzPct val="100000"/>
              <a:defRPr/>
            </a:pPr>
            <a:endParaRPr lang="pl-PL" sz="1900" dirty="0" smtClean="0"/>
          </a:p>
          <a:p>
            <a:pPr marL="457200" lvl="0" indent="-457200" algn="just">
              <a:spcBef>
                <a:spcPts val="600"/>
              </a:spcBef>
              <a:spcAft>
                <a:spcPts val="1200"/>
              </a:spcAft>
              <a:buClr>
                <a:srgbClr val="000000"/>
              </a:buClr>
              <a:buSzPct val="100000"/>
              <a:buFont typeface="Wingdings" pitchFamily="2" charset="2"/>
              <a:buChar char="ü"/>
              <a:defRPr/>
            </a:pPr>
            <a:endParaRPr lang="pl-PL" sz="1900" dirty="0" smtClean="0"/>
          </a:p>
          <a:p>
            <a:pPr marL="457200" lvl="0" indent="-457200" algn="just">
              <a:spcBef>
                <a:spcPts val="600"/>
              </a:spcBef>
              <a:spcAft>
                <a:spcPts val="1200"/>
              </a:spcAft>
              <a:buClr>
                <a:srgbClr val="000000"/>
              </a:buClr>
              <a:buSzPct val="100000"/>
              <a:buFont typeface="Wingdings" pitchFamily="2" charset="2"/>
              <a:buChar char="ü"/>
              <a:defRPr/>
            </a:pPr>
            <a:endParaRPr lang="pl-PL" sz="1900" dirty="0" smtClean="0"/>
          </a:p>
          <a:p>
            <a:pPr marL="457200" lvl="0" indent="-457200" algn="just">
              <a:spcBef>
                <a:spcPts val="600"/>
              </a:spcBef>
              <a:spcAft>
                <a:spcPts val="1200"/>
              </a:spcAft>
              <a:buClr>
                <a:srgbClr val="000000"/>
              </a:buClr>
              <a:buSzPct val="100000"/>
              <a:buFont typeface="Wingdings" pitchFamily="2" charset="2"/>
              <a:buChar char="ü"/>
              <a:defRPr/>
            </a:pPr>
            <a:endParaRPr lang="pl-PL" sz="1900" dirty="0" smtClean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ü"/>
              <a:defRPr/>
            </a:pPr>
            <a:endParaRPr lang="pl-PL" sz="1900" dirty="0" smtClean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ü"/>
              <a:defRPr/>
            </a:pPr>
            <a:endParaRPr lang="pl-PL" sz="1900" dirty="0" smtClean="0"/>
          </a:p>
          <a:p>
            <a:pPr lvl="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pl-PL" sz="1900" dirty="0" smtClean="0"/>
          </a:p>
          <a:p>
            <a:pPr marL="622300" lvl="0" indent="-1778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endParaRPr lang="pl-PL" sz="1900" dirty="0" smtClean="0"/>
          </a:p>
          <a:p>
            <a:pPr marL="9017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endParaRPr lang="pl-PL" sz="1900" dirty="0" smtClean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pl-PL" sz="2000" dirty="0" smtClean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  <a:defRPr/>
            </a:pPr>
            <a:endParaRPr lang="pl-PL" sz="2000" dirty="0" smtClean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  <a:defRPr/>
            </a:pPr>
            <a:endParaRPr lang="pl-PL" sz="2000" dirty="0" smtClean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  <a:defRPr/>
            </a:pPr>
            <a:endParaRPr lang="pl-PL" sz="2000" dirty="0" smtClean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pl-PL" sz="2000" dirty="0" smtClean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pl-PL" sz="2000" dirty="0" smtClean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pl-PL" sz="2000" dirty="0" smtClean="0"/>
          </a:p>
        </p:txBody>
      </p:sp>
    </p:spTree>
    <p:extLst>
      <p:ext uri="{BB962C8B-B14F-4D97-AF65-F5344CB8AC3E}">
        <p14:creationId xmlns:p14="http://schemas.microsoft.com/office/powerpoint/2010/main" xmlns="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206333" y="965200"/>
            <a:ext cx="82089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>
              <a:defRPr/>
            </a:pPr>
            <a:r>
              <a:rPr lang="uk-UA" sz="2800" b="1" dirty="0" smtClean="0"/>
              <a:t>КРАЩІ ПРАКТИКИ</a:t>
            </a:r>
            <a:r>
              <a:rPr lang="pl-PL" sz="2800" b="1" dirty="0" smtClean="0">
                <a:latin typeface="+mn-lt"/>
              </a:rPr>
              <a:t>: </a:t>
            </a:r>
            <a:endParaRPr lang="pl-PL" sz="28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0" name="Symbol zastępczy zawartości 8"/>
          <p:cNvSpPr txBox="1">
            <a:spLocks/>
          </p:cNvSpPr>
          <p:nvPr/>
        </p:nvSpPr>
        <p:spPr>
          <a:xfrm>
            <a:off x="206333" y="1488420"/>
            <a:ext cx="8614139" cy="48234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indent="-4572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uk-UA" sz="2200" dirty="0"/>
              <a:t>Розрахунки повинні бути перевірені двічі, </a:t>
            </a:r>
            <a:r>
              <a:rPr lang="uk-UA" sz="2200" b="1" dirty="0">
                <a:solidFill>
                  <a:srgbClr val="C00000"/>
                </a:solidFill>
              </a:rPr>
              <a:t>особливо підсумування в основних статтях бюджету</a:t>
            </a:r>
            <a:r>
              <a:rPr lang="uk-UA" sz="2200" dirty="0"/>
              <a:t>, незалежно від того, чи </a:t>
            </a:r>
            <a:r>
              <a:rPr lang="uk-UA" sz="2200" dirty="0" smtClean="0"/>
              <a:t>заявка без арифметичними помилок</a:t>
            </a:r>
            <a:endParaRPr lang="uk-UA" sz="2200" dirty="0"/>
          </a:p>
          <a:p>
            <a:pPr marL="457200" indent="-4572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uk-UA" sz="2200" dirty="0"/>
              <a:t>Не варто </a:t>
            </a:r>
            <a:r>
              <a:rPr lang="uk-UA" sz="2200" dirty="0" smtClean="0"/>
              <a:t>переоцінювати </a:t>
            </a:r>
            <a:r>
              <a:rPr lang="uk-UA" sz="2200" dirty="0"/>
              <a:t>витрати</a:t>
            </a:r>
          </a:p>
          <a:p>
            <a:pPr marL="457200" indent="-4572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uk-UA" sz="2200" b="1" dirty="0">
                <a:solidFill>
                  <a:srgbClr val="C00000"/>
                </a:solidFill>
              </a:rPr>
              <a:t>Обґрунтування бюджету </a:t>
            </a:r>
            <a:r>
              <a:rPr lang="uk-UA" sz="2200" dirty="0"/>
              <a:t>- раціональне, в якому буде описано, </a:t>
            </a:r>
            <a:r>
              <a:rPr lang="uk-UA" sz="2200" dirty="0" smtClean="0"/>
              <a:t>які витрати, чого стосуються, і </a:t>
            </a:r>
            <a:r>
              <a:rPr lang="uk-UA" sz="2200" dirty="0"/>
              <a:t>як це </a:t>
            </a:r>
            <a:r>
              <a:rPr lang="uk-UA" sz="2200" dirty="0" smtClean="0"/>
              <a:t>були розраховані</a:t>
            </a:r>
            <a:endParaRPr lang="uk-UA" sz="2200" dirty="0"/>
          </a:p>
          <a:p>
            <a:pPr marL="457200" indent="-4572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uk-UA" sz="2200" b="1" dirty="0" smtClean="0">
                <a:solidFill>
                  <a:srgbClr val="C00000"/>
                </a:solidFill>
              </a:rPr>
              <a:t>Послідовність (узгодженість) заявки </a:t>
            </a:r>
            <a:r>
              <a:rPr lang="uk-UA" sz="2200" dirty="0"/>
              <a:t>= </a:t>
            </a:r>
            <a:r>
              <a:rPr lang="uk-UA" sz="2200" dirty="0" smtClean="0"/>
              <a:t>заплановані заходи+ </a:t>
            </a:r>
            <a:r>
              <a:rPr lang="uk-UA" sz="2200" dirty="0"/>
              <a:t>терміни + бюджет + показники</a:t>
            </a:r>
          </a:p>
          <a:p>
            <a:pPr marL="457200" indent="-4572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uk-UA" sz="2200" dirty="0"/>
              <a:t>Якщо проект має партнерів з Білорусі - час початку проекту </a:t>
            </a:r>
            <a:r>
              <a:rPr lang="uk-UA" sz="2200" b="1" dirty="0">
                <a:solidFill>
                  <a:srgbClr val="C00000"/>
                </a:solidFill>
              </a:rPr>
              <a:t>залежить від дати реєстрації проекту в Білорусі</a:t>
            </a:r>
          </a:p>
          <a:p>
            <a:pPr marL="457200" indent="-4572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uk-UA" sz="2200" dirty="0"/>
              <a:t>Якщо </a:t>
            </a:r>
            <a:r>
              <a:rPr lang="uk-UA" sz="2200" dirty="0" smtClean="0"/>
              <a:t>виникають сумніви </a:t>
            </a:r>
            <a:r>
              <a:rPr lang="uk-UA" sz="2200" dirty="0"/>
              <a:t>- </a:t>
            </a:r>
            <a:r>
              <a:rPr lang="uk-UA" sz="2200" dirty="0" smtClean="0"/>
              <a:t>питайте.</a:t>
            </a:r>
            <a:endParaRPr lang="pl-PL" sz="1900" b="1" dirty="0" smtClean="0">
              <a:solidFill>
                <a:srgbClr val="00B0F0"/>
              </a:solidFill>
            </a:endParaRPr>
          </a:p>
          <a:p>
            <a:pPr lvl="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pl-PL" sz="1900" dirty="0" smtClean="0"/>
          </a:p>
          <a:p>
            <a:pPr marL="622300" lvl="0" indent="-1778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endParaRPr lang="pl-PL" sz="1900" dirty="0" smtClean="0"/>
          </a:p>
          <a:p>
            <a:pPr marL="9017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endParaRPr lang="pl-PL" sz="1900" dirty="0" smtClean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pl-PL" sz="2000" dirty="0" smtClean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  <a:defRPr/>
            </a:pPr>
            <a:endParaRPr lang="pl-PL" sz="2000" dirty="0" smtClean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  <a:defRPr/>
            </a:pPr>
            <a:endParaRPr lang="pl-PL" sz="2000" dirty="0" smtClean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  <a:defRPr/>
            </a:pPr>
            <a:endParaRPr lang="pl-PL" sz="2000" dirty="0" smtClean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pl-PL" sz="2000" dirty="0" smtClean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pl-PL" sz="2000" dirty="0" smtClean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pl-PL" sz="2000" dirty="0" smtClean="0"/>
          </a:p>
        </p:txBody>
      </p:sp>
    </p:spTree>
    <p:extLst>
      <p:ext uri="{BB962C8B-B14F-4D97-AF65-F5344CB8AC3E}">
        <p14:creationId xmlns:p14="http://schemas.microsoft.com/office/powerpoint/2010/main" xmlns="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206333" y="965200"/>
            <a:ext cx="82089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>
              <a:defRPr/>
            </a:pPr>
            <a:r>
              <a:rPr lang="uk-UA" sz="2800" b="1" dirty="0" smtClean="0">
                <a:latin typeface="+mn-lt"/>
              </a:rPr>
              <a:t>КРАЩІ ПРАКТИКИ:</a:t>
            </a:r>
            <a:endParaRPr lang="pl-PL" sz="28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0" name="Symbol zastępczy zawartości 8"/>
          <p:cNvSpPr txBox="1">
            <a:spLocks/>
          </p:cNvSpPr>
          <p:nvPr/>
        </p:nvSpPr>
        <p:spPr>
          <a:xfrm>
            <a:off x="206333" y="1488420"/>
            <a:ext cx="8442367" cy="44170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88900" lvl="0" algn="just">
              <a:lnSpc>
                <a:spcPct val="120000"/>
              </a:lnSpc>
              <a:buClr>
                <a:srgbClr val="000000"/>
              </a:buClr>
              <a:buSzPct val="100000"/>
              <a:defRPr/>
            </a:pPr>
            <a:r>
              <a:rPr lang="uk-UA" sz="2200" dirty="0"/>
              <a:t>Перед тим як </a:t>
            </a:r>
            <a:r>
              <a:rPr lang="uk-UA" sz="2200" dirty="0" smtClean="0"/>
              <a:t>запаковувати </a:t>
            </a:r>
            <a:r>
              <a:rPr lang="uk-UA" sz="2200" dirty="0"/>
              <a:t>заявку </a:t>
            </a:r>
            <a:r>
              <a:rPr lang="uk-UA" sz="2200" dirty="0" smtClean="0"/>
              <a:t>до </a:t>
            </a:r>
            <a:r>
              <a:rPr lang="uk-UA" sz="2200" dirty="0"/>
              <a:t>конверта та відправити її </a:t>
            </a:r>
            <a:r>
              <a:rPr lang="uk-UA" sz="2200" dirty="0" smtClean="0"/>
              <a:t>до Спільного Технічного Секретаріату, </a:t>
            </a:r>
            <a:r>
              <a:rPr lang="uk-UA" sz="2200" dirty="0"/>
              <a:t>перевірте:</a:t>
            </a:r>
          </a:p>
          <a:p>
            <a:pPr marL="431800" lvl="0" indent="-3429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uk-UA" sz="2200" dirty="0"/>
              <a:t> </a:t>
            </a:r>
            <a:r>
              <a:rPr lang="uk-UA" sz="2200" dirty="0" smtClean="0"/>
              <a:t>чи </a:t>
            </a:r>
            <a:r>
              <a:rPr lang="uk-UA" sz="2200" dirty="0"/>
              <a:t>всі документи містять </a:t>
            </a:r>
            <a:r>
              <a:rPr lang="uk-UA" sz="2200" b="1" dirty="0"/>
              <a:t>оригінальні підписи, печатки та дату </a:t>
            </a:r>
            <a:r>
              <a:rPr lang="uk-UA" sz="2200" dirty="0"/>
              <a:t>(</a:t>
            </a:r>
            <a:r>
              <a:rPr lang="uk-UA" sz="2200" dirty="0" smtClean="0"/>
              <a:t>факсиміле </a:t>
            </a:r>
            <a:r>
              <a:rPr lang="uk-UA" sz="2200" dirty="0"/>
              <a:t>не дозволяється!),</a:t>
            </a:r>
          </a:p>
          <a:p>
            <a:pPr marL="431800" lvl="0" indent="-3429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uk-UA" sz="2200" dirty="0"/>
              <a:t>ч</a:t>
            </a:r>
            <a:r>
              <a:rPr lang="uk-UA" sz="2200" dirty="0" smtClean="0"/>
              <a:t>и є необхідні декларації</a:t>
            </a:r>
            <a:r>
              <a:rPr lang="uk-UA" sz="2200" smtClean="0"/>
              <a:t>, </a:t>
            </a:r>
            <a:r>
              <a:rPr lang="uk-UA" sz="2200" smtClean="0"/>
              <a:t>бюджет та </a:t>
            </a:r>
            <a:r>
              <a:rPr lang="uk-UA" sz="2200" dirty="0" smtClean="0"/>
              <a:t>чи всі </a:t>
            </a:r>
            <a:r>
              <a:rPr lang="uk-UA" sz="2200" dirty="0"/>
              <a:t>поля заповнені</a:t>
            </a:r>
          </a:p>
          <a:p>
            <a:pPr marL="431800" lvl="0" indent="-3429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uk-UA" sz="2200" dirty="0"/>
              <a:t>чи була подана всіма партнерами, які беруть участь у проекті, </a:t>
            </a:r>
            <a:r>
              <a:rPr lang="uk-UA" sz="2200" dirty="0" smtClean="0"/>
              <a:t>декларація партнерства (окрім </a:t>
            </a:r>
            <a:r>
              <a:rPr lang="uk-UA" sz="2200" dirty="0"/>
              <a:t>головного </a:t>
            </a:r>
            <a:r>
              <a:rPr lang="uk-UA" sz="2200" dirty="0" err="1"/>
              <a:t>бенефіціара</a:t>
            </a:r>
            <a:r>
              <a:rPr lang="uk-UA" sz="2200" dirty="0"/>
              <a:t>)?</a:t>
            </a:r>
          </a:p>
          <a:p>
            <a:pPr marL="431800" lvl="0" indent="-3429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uk-UA" sz="2200" dirty="0"/>
              <a:t>ч</a:t>
            </a:r>
            <a:r>
              <a:rPr lang="uk-UA" sz="2200" dirty="0" smtClean="0"/>
              <a:t>и всі </a:t>
            </a:r>
            <a:r>
              <a:rPr lang="uk-UA" sz="2200" dirty="0"/>
              <a:t>частини заявки мають </a:t>
            </a:r>
            <a:r>
              <a:rPr lang="uk-UA" sz="2200" b="1" dirty="0"/>
              <a:t>однакову </a:t>
            </a:r>
            <a:r>
              <a:rPr lang="uk-UA" sz="2200" b="1" dirty="0" smtClean="0"/>
              <a:t>контрольну </a:t>
            </a:r>
            <a:r>
              <a:rPr lang="uk-UA" sz="2200" b="1" dirty="0"/>
              <a:t>суму</a:t>
            </a:r>
            <a:r>
              <a:rPr lang="uk-UA" sz="2200" dirty="0"/>
              <a:t>,</a:t>
            </a:r>
          </a:p>
          <a:p>
            <a:pPr marL="431800" lvl="0" indent="-3429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uk-UA" sz="2200" dirty="0"/>
              <a:t>чи була </a:t>
            </a:r>
            <a:r>
              <a:rPr lang="uk-UA" sz="2200" dirty="0" smtClean="0"/>
              <a:t>додана </a:t>
            </a:r>
            <a:r>
              <a:rPr lang="uk-UA" sz="2200" dirty="0"/>
              <a:t>електронна </a:t>
            </a:r>
            <a:r>
              <a:rPr lang="uk-UA" sz="2200" dirty="0" smtClean="0"/>
              <a:t>версія (</a:t>
            </a:r>
            <a:r>
              <a:rPr lang="pl-PL" sz="2200" b="1" dirty="0" err="1" smtClean="0"/>
              <a:t>.pd</a:t>
            </a:r>
            <a:r>
              <a:rPr lang="pl-PL" sz="2200" b="1" dirty="0" smtClean="0"/>
              <a:t>f</a:t>
            </a:r>
            <a:r>
              <a:rPr lang="ru-RU" sz="2200" b="1" dirty="0" smtClean="0"/>
              <a:t> </a:t>
            </a:r>
            <a:r>
              <a:rPr lang="ru-RU" sz="2200" dirty="0" smtClean="0"/>
              <a:t>та</a:t>
            </a:r>
            <a:r>
              <a:rPr lang="pl-PL" sz="2200" dirty="0" smtClean="0"/>
              <a:t> </a:t>
            </a:r>
            <a:r>
              <a:rPr lang="pl-PL" sz="2200" b="1" dirty="0" smtClean="0"/>
              <a:t>.</a:t>
            </a:r>
            <a:r>
              <a:rPr lang="pl-PL" sz="2200" b="1" dirty="0" err="1" smtClean="0"/>
              <a:t>af</a:t>
            </a:r>
            <a:r>
              <a:rPr lang="pl-PL" sz="2200" dirty="0" smtClean="0"/>
              <a:t>)</a:t>
            </a:r>
            <a:r>
              <a:rPr lang="uk-UA" sz="2200" dirty="0" smtClean="0"/>
              <a:t> </a:t>
            </a:r>
            <a:r>
              <a:rPr lang="uk-UA" sz="2200" dirty="0"/>
              <a:t>- безпечніше використовувати </a:t>
            </a:r>
            <a:r>
              <a:rPr lang="pl-PL" sz="2200" dirty="0" smtClean="0"/>
              <a:t>USB</a:t>
            </a:r>
            <a:r>
              <a:rPr lang="uk-UA" sz="2200" dirty="0" smtClean="0"/>
              <a:t>-флеш-накопичувач, </a:t>
            </a:r>
            <a:r>
              <a:rPr lang="uk-UA" sz="2200" dirty="0"/>
              <a:t>ніж диск.</a:t>
            </a:r>
            <a:endParaRPr lang="pl-PL" sz="1900" dirty="0" smtClean="0"/>
          </a:p>
          <a:p>
            <a:pPr marL="622300" lvl="0" indent="-1778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endParaRPr lang="pl-PL" sz="1900" dirty="0" smtClean="0"/>
          </a:p>
          <a:p>
            <a:pPr marL="9017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endParaRPr lang="pl-PL" sz="1900" dirty="0" smtClean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pl-PL" sz="2000" dirty="0" smtClean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  <a:defRPr/>
            </a:pPr>
            <a:endParaRPr lang="pl-PL" sz="2000" dirty="0" smtClean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  <a:defRPr/>
            </a:pPr>
            <a:endParaRPr lang="pl-PL" sz="2000" dirty="0" smtClean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  <a:defRPr/>
            </a:pPr>
            <a:endParaRPr lang="pl-PL" sz="2000" dirty="0" smtClean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pl-PL" sz="2000" dirty="0" smtClean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pl-PL" sz="2000" dirty="0" smtClean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pl-PL" sz="2000" dirty="0" smtClean="0"/>
          </a:p>
        </p:txBody>
      </p:sp>
    </p:spTree>
    <p:extLst>
      <p:ext uri="{BB962C8B-B14F-4D97-AF65-F5344CB8AC3E}">
        <p14:creationId xmlns:p14="http://schemas.microsoft.com/office/powerpoint/2010/main" xmlns="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Symbol zastępczy zawartości 8"/>
          <p:cNvSpPr txBox="1">
            <a:spLocks/>
          </p:cNvSpPr>
          <p:nvPr/>
        </p:nvSpPr>
        <p:spPr>
          <a:xfrm>
            <a:off x="251520" y="1488420"/>
            <a:ext cx="8568952" cy="47726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en-GB" sz="2000" dirty="0" smtClean="0"/>
          </a:p>
        </p:txBody>
      </p:sp>
      <p:sp>
        <p:nvSpPr>
          <p:cNvPr id="5" name="Prostokąt 4"/>
          <p:cNvSpPr/>
          <p:nvPr/>
        </p:nvSpPr>
        <p:spPr>
          <a:xfrm>
            <a:off x="251520" y="1255059"/>
            <a:ext cx="8163775" cy="4416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lang="uk-UA" sz="3200" u="sng" dirty="0" smtClean="0"/>
              <a:t>УВАГА</a:t>
            </a:r>
            <a:r>
              <a:rPr lang="en-GB" sz="3200" u="sng" dirty="0" smtClean="0"/>
              <a:t>:</a:t>
            </a:r>
            <a:r>
              <a:rPr lang="pl-PL" sz="3200" u="sng" dirty="0" smtClean="0"/>
              <a:t>!</a:t>
            </a:r>
          </a:p>
          <a:p>
            <a:pPr marL="457200" lvl="0" indent="-457200" algn="ctr"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ru-RU" sz="3200" dirty="0"/>
          </a:p>
          <a:p>
            <a:pPr marL="457200" lvl="0" indent="-457200" algn="ctr"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lang="ru-RU" sz="3200" dirty="0" smtClean="0"/>
              <a:t>кінцевий </a:t>
            </a:r>
            <a:r>
              <a:rPr lang="ru-RU" sz="3200" dirty="0"/>
              <a:t>термін подання </a:t>
            </a:r>
            <a:r>
              <a:rPr lang="ru-RU" sz="3200" dirty="0" smtClean="0"/>
              <a:t>проектної заявки</a:t>
            </a:r>
            <a:endParaRPr lang="ru-RU" sz="3200" dirty="0"/>
          </a:p>
          <a:p>
            <a:pPr marL="457200" lvl="0" indent="-457200" algn="ctr"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lang="ru-RU" sz="3200" b="1" u="sng" dirty="0"/>
              <a:t>31 ЖОВТНЯ 2018 РОКУ!</a:t>
            </a:r>
          </a:p>
          <a:p>
            <a:pPr marL="457200" lvl="0" indent="-457200" algn="ctr"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ru-RU" sz="3200" dirty="0"/>
          </a:p>
          <a:p>
            <a:pPr marL="457200" lvl="0" indent="-457200" algn="ctr"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lang="ru-RU" sz="3200" dirty="0" smtClean="0"/>
              <a:t>КОЖНА ЗАЯВКА (З ТРЬОХ, ЯКІ МОЖУТЬ БУТИ ПОДАНІ) </a:t>
            </a:r>
            <a:r>
              <a:rPr lang="ru-RU" sz="3200" dirty="0" smtClean="0">
                <a:solidFill>
                  <a:srgbClr val="FF0000"/>
                </a:solidFill>
              </a:rPr>
              <a:t>ПОВИННА БУТИ НАДІСЛАНА В ОКРЕМОМУ КОНВЕРТІ</a:t>
            </a:r>
            <a:endParaRPr lang="pl-PL" sz="28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206333" y="965200"/>
            <a:ext cx="82089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 smtClean="0"/>
              <a:t>ІНФОРМАЦІЙНА ПІДТРИМКА ТА КОНСУЛЬТАЦІЇ</a:t>
            </a:r>
            <a:endParaRPr lang="en-GB" sz="2800" b="1" dirty="0"/>
          </a:p>
        </p:txBody>
      </p:sp>
      <p:sp>
        <p:nvSpPr>
          <p:cNvPr id="10" name="Symbol zastępczy zawartości 8"/>
          <p:cNvSpPr txBox="1">
            <a:spLocks/>
          </p:cNvSpPr>
          <p:nvPr/>
        </p:nvSpPr>
        <p:spPr>
          <a:xfrm>
            <a:off x="251520" y="1943100"/>
            <a:ext cx="8568952" cy="38354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66700" indent="-2667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uk-UA" sz="2400" dirty="0" smtClean="0"/>
              <a:t>Документи доступні на інтернет сторінці Програми</a:t>
            </a:r>
            <a:endParaRPr lang="pl-PL" sz="2400" dirty="0" smtClean="0"/>
          </a:p>
          <a:p>
            <a:pPr marL="990600" indent="-2667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itchFamily="2" charset="2"/>
              <a:buChar char="q"/>
              <a:defRPr/>
            </a:pPr>
            <a:r>
              <a:rPr lang="uk-UA" sz="2400" dirty="0" smtClean="0"/>
              <a:t>Програмні документи</a:t>
            </a:r>
            <a:endParaRPr lang="pl-PL" sz="2400" dirty="0" smtClean="0"/>
          </a:p>
          <a:p>
            <a:pPr marL="990600" indent="-2667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itchFamily="2" charset="2"/>
              <a:buChar char="q"/>
              <a:defRPr/>
            </a:pPr>
            <a:r>
              <a:rPr lang="uk-UA" sz="2400" dirty="0" smtClean="0"/>
              <a:t>Посібник Програми для 2-го конкурсу</a:t>
            </a:r>
            <a:endParaRPr lang="pl-PL" sz="2400" dirty="0" smtClean="0"/>
          </a:p>
          <a:p>
            <a:pPr marL="266700" indent="-2667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uk-UA" sz="2400" dirty="0" smtClean="0"/>
              <a:t>Навчання</a:t>
            </a:r>
            <a:r>
              <a:rPr lang="pl-PL" sz="2400" dirty="0" smtClean="0"/>
              <a:t> - </a:t>
            </a:r>
            <a:r>
              <a:rPr lang="uk-UA" sz="2400" dirty="0" smtClean="0"/>
              <a:t>інформація</a:t>
            </a:r>
            <a:r>
              <a:rPr lang="pl-PL" sz="2400" dirty="0" smtClean="0"/>
              <a:t> </a:t>
            </a:r>
            <a:r>
              <a:rPr lang="uk-UA" sz="2400" dirty="0"/>
              <a:t>на інтернет сторінці Програми</a:t>
            </a:r>
            <a:r>
              <a:rPr lang="pl-PL" sz="2400" dirty="0" smtClean="0"/>
              <a:t>/ </a:t>
            </a:r>
            <a:r>
              <a:rPr lang="uk-UA" sz="2400" dirty="0" smtClean="0"/>
              <a:t>закладка</a:t>
            </a:r>
            <a:r>
              <a:rPr lang="pl-PL" sz="2400" dirty="0" smtClean="0"/>
              <a:t> „</a:t>
            </a:r>
            <a:r>
              <a:rPr lang="uk-UA" sz="2400" dirty="0" smtClean="0"/>
              <a:t>Новини</a:t>
            </a:r>
            <a:r>
              <a:rPr lang="pl-PL" sz="2400" dirty="0" smtClean="0"/>
              <a:t>”</a:t>
            </a:r>
          </a:p>
          <a:p>
            <a:pPr marL="266700" indent="-2667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uk-UA" sz="2400" dirty="0" smtClean="0"/>
              <a:t>Індивідуальні консультації з працівниками СТС</a:t>
            </a:r>
            <a:endParaRPr kumimoji="0" lang="pl-PL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1184</TotalTime>
  <Words>591</Words>
  <Application>Microsoft Office PowerPoint</Application>
  <PresentationFormat>Pokaz na ekranie (4:3)</PresentationFormat>
  <Paragraphs>119</Paragraphs>
  <Slides>11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2" baseType="lpstr">
      <vt:lpstr>Motyw pakietu Office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</vt:vector>
  </TitlesOfParts>
  <Company>Maju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Natalia Majewska</dc:creator>
  <cp:lastModifiedBy>iryna_melnychuk</cp:lastModifiedBy>
  <cp:revision>156</cp:revision>
  <dcterms:created xsi:type="dcterms:W3CDTF">2016-09-20T11:08:20Z</dcterms:created>
  <dcterms:modified xsi:type="dcterms:W3CDTF">2018-09-03T06:26:50Z</dcterms:modified>
</cp:coreProperties>
</file>