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7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0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0"/>
  </p:notesMasterIdLst>
  <p:sldIdLst>
    <p:sldId id="256" r:id="rId2"/>
    <p:sldId id="326" r:id="rId3"/>
    <p:sldId id="302" r:id="rId4"/>
    <p:sldId id="296" r:id="rId5"/>
    <p:sldId id="292" r:id="rId6"/>
    <p:sldId id="314" r:id="rId7"/>
    <p:sldId id="311" r:id="rId8"/>
    <p:sldId id="312" r:id="rId9"/>
    <p:sldId id="313" r:id="rId10"/>
    <p:sldId id="426" r:id="rId11"/>
    <p:sldId id="462" r:id="rId12"/>
    <p:sldId id="282" r:id="rId13"/>
    <p:sldId id="468" r:id="rId14"/>
    <p:sldId id="350" r:id="rId15"/>
    <p:sldId id="351" r:id="rId16"/>
    <p:sldId id="359" r:id="rId17"/>
    <p:sldId id="463" r:id="rId18"/>
    <p:sldId id="465" r:id="rId19"/>
    <p:sldId id="276" r:id="rId20"/>
    <p:sldId id="431" r:id="rId21"/>
    <p:sldId id="481" r:id="rId22"/>
    <p:sldId id="435" r:id="rId23"/>
    <p:sldId id="427" r:id="rId24"/>
    <p:sldId id="428" r:id="rId25"/>
    <p:sldId id="429" r:id="rId26"/>
    <p:sldId id="430" r:id="rId27"/>
    <p:sldId id="460" r:id="rId28"/>
    <p:sldId id="373" r:id="rId29"/>
    <p:sldId id="449" r:id="rId30"/>
    <p:sldId id="450" r:id="rId31"/>
    <p:sldId id="461" r:id="rId32"/>
    <p:sldId id="452" r:id="rId33"/>
    <p:sldId id="453" r:id="rId34"/>
    <p:sldId id="454" r:id="rId35"/>
    <p:sldId id="455" r:id="rId36"/>
    <p:sldId id="404" r:id="rId37"/>
    <p:sldId id="405" r:id="rId38"/>
    <p:sldId id="456" r:id="rId39"/>
    <p:sldId id="406" r:id="rId40"/>
    <p:sldId id="382" r:id="rId41"/>
    <p:sldId id="407" r:id="rId42"/>
    <p:sldId id="383" r:id="rId43"/>
    <p:sldId id="457" r:id="rId44"/>
    <p:sldId id="458" r:id="rId45"/>
    <p:sldId id="408" r:id="rId46"/>
    <p:sldId id="385" r:id="rId47"/>
    <p:sldId id="387" r:id="rId48"/>
    <p:sldId id="477" r:id="rId49"/>
    <p:sldId id="478" r:id="rId50"/>
    <p:sldId id="393" r:id="rId51"/>
    <p:sldId id="459" r:id="rId52"/>
    <p:sldId id="411" r:id="rId53"/>
    <p:sldId id="437" r:id="rId54"/>
    <p:sldId id="472" r:id="rId55"/>
    <p:sldId id="374" r:id="rId56"/>
    <p:sldId id="471" r:id="rId57"/>
    <p:sldId id="473" r:id="rId58"/>
    <p:sldId id="376" r:id="rId59"/>
    <p:sldId id="377" r:id="rId60"/>
    <p:sldId id="378" r:id="rId61"/>
    <p:sldId id="474" r:id="rId62"/>
    <p:sldId id="476" r:id="rId63"/>
    <p:sldId id="380" r:id="rId64"/>
    <p:sldId id="349" r:id="rId65"/>
    <p:sldId id="367" r:id="rId66"/>
    <p:sldId id="368" r:id="rId67"/>
    <p:sldId id="331" r:id="rId68"/>
    <p:sldId id="464" r:id="rId69"/>
    <p:sldId id="479" r:id="rId70"/>
    <p:sldId id="480" r:id="rId71"/>
    <p:sldId id="433" r:id="rId72"/>
    <p:sldId id="438" r:id="rId73"/>
    <p:sldId id="444" r:id="rId74"/>
    <p:sldId id="445" r:id="rId75"/>
    <p:sldId id="446" r:id="rId76"/>
    <p:sldId id="447" r:id="rId77"/>
    <p:sldId id="448" r:id="rId78"/>
    <p:sldId id="482" r:id="rId79"/>
    <p:sldId id="341" r:id="rId80"/>
    <p:sldId id="357" r:id="rId81"/>
    <p:sldId id="397" r:id="rId82"/>
    <p:sldId id="294" r:id="rId83"/>
    <p:sldId id="303" r:id="rId84"/>
    <p:sldId id="319" r:id="rId85"/>
    <p:sldId id="318" r:id="rId86"/>
    <p:sldId id="321" r:id="rId87"/>
    <p:sldId id="320" r:id="rId88"/>
    <p:sldId id="299" r:id="rId89"/>
  </p:sldIdLst>
  <p:sldSz cx="9144000" cy="6858000" type="screen4x3"/>
  <p:notesSz cx="6797675" cy="9928225"/>
  <p:defaultTextStyle>
    <a:defPPr>
      <a:defRPr lang="pl-P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arhei Kuzniatsou" initials="SK" lastIdx="7" clrIdx="0">
    <p:extLst>
      <p:ext uri="{19B8F6BF-5375-455C-9EA6-DF929625EA0E}">
        <p15:presenceInfo xmlns:p15="http://schemas.microsoft.com/office/powerpoint/2012/main" userId="S-1-5-21-1953874744-3729548193-52898218-1300" providerId="AD"/>
      </p:ext>
    </p:extLst>
  </p:cmAuthor>
  <p:cmAuthor id="2" name="Ewa Adamczuk" initials="EA" lastIdx="1" clrIdx="1">
    <p:extLst>
      <p:ext uri="{19B8F6BF-5375-455C-9EA6-DF929625EA0E}">
        <p15:presenceInfo xmlns:p15="http://schemas.microsoft.com/office/powerpoint/2012/main" userId="S::ewa_adamczuk@cpe.gov.pl::270ba384-482a-42d1-adf6-1fd344c45bf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Styl jasny 3 — Ak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D083AE6-46FA-4A59-8FB0-9F97EB10719F}" styleName="Styl jasny 3 — Ak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2" autoAdjust="0"/>
    <p:restoredTop sz="94638" autoAdjust="0"/>
  </p:normalViewPr>
  <p:slideViewPr>
    <p:cSldViewPr snapToGrid="0" snapToObjects="1">
      <p:cViewPr varScale="1">
        <p:scale>
          <a:sx n="108" d="100"/>
          <a:sy n="108" d="100"/>
        </p:scale>
        <p:origin x="70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notesMaster" Target="notesMasters/notesMaster1.xml"/><Relationship Id="rId95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90D68A-C420-4177-B825-FDF88685B362}" type="doc">
      <dgm:prSet loTypeId="urn:microsoft.com/office/officeart/2005/8/layout/orgChart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l-PL"/>
        </a:p>
      </dgm:t>
    </dgm:pt>
    <dgm:pt modelId="{286E1C26-67A0-4CB8-A66F-7F31D166F6F4}">
      <dgm:prSet phldrT="[Tekst]" custT="1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pl-PL" sz="1400" b="1" dirty="0"/>
            <a:t>Wspólny Komitet Monitorujący</a:t>
          </a:r>
        </a:p>
        <a:p>
          <a:r>
            <a:rPr lang="pl-PL" sz="1200" dirty="0"/>
            <a:t>Przedstawiciele każdego kraju uczestniczącego</a:t>
          </a:r>
        </a:p>
        <a:p>
          <a:r>
            <a:rPr lang="pl-PL" sz="1200" dirty="0"/>
            <a:t>Organ decyzyjny, nadzór nad kierownictwem Programu</a:t>
          </a:r>
        </a:p>
      </dgm:t>
    </dgm:pt>
    <dgm:pt modelId="{E9E12559-E159-410E-A6CE-4D985959AE38}" type="parTrans" cxnId="{D93CFA75-9853-4AE8-A53A-60D1060B9895}">
      <dgm:prSet/>
      <dgm:spPr/>
      <dgm:t>
        <a:bodyPr/>
        <a:lstStyle/>
        <a:p>
          <a:endParaRPr lang="pl-PL"/>
        </a:p>
      </dgm:t>
    </dgm:pt>
    <dgm:pt modelId="{370D0116-AF0F-4B96-B03B-F2382DA62021}" type="sibTrans" cxnId="{D93CFA75-9853-4AE8-A53A-60D1060B9895}">
      <dgm:prSet/>
      <dgm:spPr/>
      <dgm:t>
        <a:bodyPr/>
        <a:lstStyle/>
        <a:p>
          <a:endParaRPr lang="pl-PL"/>
        </a:p>
      </dgm:t>
    </dgm:pt>
    <dgm:pt modelId="{BCBFBA1A-3598-4E41-8A4A-BDF410C7C696}" type="asst">
      <dgm:prSet phldrT="[Tekst]" custT="1"/>
      <dgm:spPr>
        <a:solidFill>
          <a:schemeClr val="tx2"/>
        </a:solidFill>
      </dgm:spPr>
      <dgm:t>
        <a:bodyPr/>
        <a:lstStyle/>
        <a:p>
          <a:r>
            <a:rPr lang="pl-PL" sz="1500" b="1" dirty="0"/>
            <a:t>Instytucja Zarządzająca</a:t>
          </a:r>
        </a:p>
        <a:p>
          <a:r>
            <a:rPr lang="pl-PL" sz="1400" dirty="0"/>
            <a:t>Ministerstwo Funduszy                             i Polityki Regionalnej </a:t>
          </a:r>
        </a:p>
      </dgm:t>
    </dgm:pt>
    <dgm:pt modelId="{A7B79F66-B222-408E-BDA6-E60D918CEA9C}" type="parTrans" cxnId="{71651774-48B8-45F9-B184-4B5DB7DB066C}">
      <dgm:prSet/>
      <dgm:spPr/>
      <dgm:t>
        <a:bodyPr/>
        <a:lstStyle/>
        <a:p>
          <a:endParaRPr lang="pl-PL"/>
        </a:p>
      </dgm:t>
    </dgm:pt>
    <dgm:pt modelId="{B3522384-5BCB-4945-BF01-7F631EEDF950}" type="sibTrans" cxnId="{71651774-48B8-45F9-B184-4B5DB7DB066C}">
      <dgm:prSet/>
      <dgm:spPr/>
      <dgm:t>
        <a:bodyPr/>
        <a:lstStyle/>
        <a:p>
          <a:endParaRPr lang="pl-PL"/>
        </a:p>
      </dgm:t>
    </dgm:pt>
    <dgm:pt modelId="{42890BB1-73DA-47BB-890A-CD5A45AE3ADE}">
      <dgm:prSet phldrT="[Tekst]" custT="1"/>
      <dgm:spPr>
        <a:solidFill>
          <a:schemeClr val="accent1"/>
        </a:solidFill>
      </dgm:spPr>
      <dgm:t>
        <a:bodyPr/>
        <a:lstStyle/>
        <a:p>
          <a:r>
            <a:rPr lang="pl-PL" sz="1400" b="1" dirty="0"/>
            <a:t>Instytucje Krajowe (IK) w PL, BY</a:t>
          </a:r>
          <a:r>
            <a:rPr lang="en-US" sz="1400" b="1" dirty="0"/>
            <a:t> </a:t>
          </a:r>
          <a:r>
            <a:rPr lang="pl-PL" sz="1400" b="1" dirty="0"/>
            <a:t>i</a:t>
          </a:r>
          <a:r>
            <a:rPr lang="en-US" sz="1400" b="1" dirty="0"/>
            <a:t> </a:t>
          </a:r>
          <a:r>
            <a:rPr lang="pl-PL" sz="1400" b="1" dirty="0"/>
            <a:t>UA </a:t>
          </a:r>
          <a:endParaRPr lang="pl-PL" sz="1400" dirty="0"/>
        </a:p>
        <a:p>
          <a:r>
            <a:rPr lang="pl-PL" sz="1200" dirty="0"/>
            <a:t>Wsparcie IZ w zarządzaniu Programem na swoim terenie</a:t>
          </a:r>
        </a:p>
      </dgm:t>
    </dgm:pt>
    <dgm:pt modelId="{690699C8-029E-4163-B2F7-FB9BFDFA0C5B}" type="parTrans" cxnId="{8343B1B2-8709-4767-BD6D-B8848A60FC47}">
      <dgm:prSet/>
      <dgm:spPr/>
      <dgm:t>
        <a:bodyPr/>
        <a:lstStyle/>
        <a:p>
          <a:endParaRPr lang="pl-PL"/>
        </a:p>
      </dgm:t>
    </dgm:pt>
    <dgm:pt modelId="{B3A80129-1AF4-4F7D-8679-9AC02948BF50}" type="sibTrans" cxnId="{8343B1B2-8709-4767-BD6D-B8848A60FC47}">
      <dgm:prSet/>
      <dgm:spPr/>
      <dgm:t>
        <a:bodyPr/>
        <a:lstStyle/>
        <a:p>
          <a:endParaRPr lang="pl-PL"/>
        </a:p>
      </dgm:t>
    </dgm:pt>
    <dgm:pt modelId="{77586823-F5AF-4F21-B16C-B877017BAA56}">
      <dgm:prSet phldrT="[Teks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pl-PL" b="1" dirty="0"/>
            <a:t>Wspólny Sekretariat Techniczny  WST</a:t>
          </a:r>
        </a:p>
        <a:p>
          <a:r>
            <a:rPr lang="pl-PL" dirty="0"/>
            <a:t>Centrum Projektów Europejskich, </a:t>
          </a:r>
        </a:p>
        <a:p>
          <a:r>
            <a:rPr lang="pl-PL" dirty="0"/>
            <a:t>Wspomaga IZ i WKM w wykonywaniu ich funkcji</a:t>
          </a:r>
        </a:p>
      </dgm:t>
    </dgm:pt>
    <dgm:pt modelId="{D6D1CE27-B509-46BB-A23F-C0711F2F2968}" type="parTrans" cxnId="{1E5033D4-31D4-4872-81D9-262A9F884127}">
      <dgm:prSet/>
      <dgm:spPr/>
      <dgm:t>
        <a:bodyPr/>
        <a:lstStyle/>
        <a:p>
          <a:endParaRPr lang="pl-PL"/>
        </a:p>
      </dgm:t>
    </dgm:pt>
    <dgm:pt modelId="{9AFC8984-0EAC-4211-B557-E82DE411BDB0}" type="sibTrans" cxnId="{1E5033D4-31D4-4872-81D9-262A9F884127}">
      <dgm:prSet/>
      <dgm:spPr/>
      <dgm:t>
        <a:bodyPr/>
        <a:lstStyle/>
        <a:p>
          <a:endParaRPr lang="pl-PL"/>
        </a:p>
      </dgm:t>
    </dgm:pt>
    <dgm:pt modelId="{61B8B551-98E5-4B47-A34D-061DD49B86E6}">
      <dgm:prSet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b="1" dirty="0"/>
            <a:t>Oddział PL </a:t>
          </a:r>
          <a:r>
            <a:rPr lang="pl-PL" dirty="0"/>
            <a:t>– Rzeszów, Urząd Marszałkowski woj. Podkarpackiego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b="1" dirty="0"/>
            <a:t>Oddział BY </a:t>
          </a:r>
          <a:r>
            <a:rPr lang="pl-PL" dirty="0"/>
            <a:t>– Brześć</a:t>
          </a:r>
          <a:r>
            <a:rPr lang="en-US" dirty="0"/>
            <a:t>,</a:t>
          </a:r>
          <a:endParaRPr lang="pl-PL" dirty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b="1" dirty="0"/>
            <a:t>Oddział UA </a:t>
          </a:r>
          <a:r>
            <a:rPr lang="pl-PL" dirty="0"/>
            <a:t>– Lwów</a:t>
          </a:r>
          <a:r>
            <a:rPr lang="en-US" dirty="0"/>
            <a:t>.</a:t>
          </a:r>
          <a:endParaRPr lang="pl-PL" dirty="0"/>
        </a:p>
        <a:p>
          <a:pPr lvl="0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dirty="0"/>
        </a:p>
      </dgm:t>
    </dgm:pt>
    <dgm:pt modelId="{D37E9523-25B5-4A1B-B747-D3563F5512B9}" type="parTrans" cxnId="{93135DA2-1068-4031-A510-1F91C654C2B0}">
      <dgm:prSet/>
      <dgm:spPr/>
      <dgm:t>
        <a:bodyPr/>
        <a:lstStyle/>
        <a:p>
          <a:endParaRPr lang="pl-PL"/>
        </a:p>
      </dgm:t>
    </dgm:pt>
    <dgm:pt modelId="{7F71703B-27F5-4FC8-BAAE-783D2C20E2F3}" type="sibTrans" cxnId="{93135DA2-1068-4031-A510-1F91C654C2B0}">
      <dgm:prSet/>
      <dgm:spPr/>
      <dgm:t>
        <a:bodyPr/>
        <a:lstStyle/>
        <a:p>
          <a:endParaRPr lang="pl-PL"/>
        </a:p>
      </dgm:t>
    </dgm:pt>
    <dgm:pt modelId="{AA1246A2-2EDD-4ADF-B254-327C2F23C5E6}" type="pres">
      <dgm:prSet presAssocID="{4D90D68A-C420-4177-B825-FDF88685B36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911B515-22D3-4661-97B1-AC1D3E335B2B}" type="pres">
      <dgm:prSet presAssocID="{286E1C26-67A0-4CB8-A66F-7F31D166F6F4}" presName="hierRoot1" presStyleCnt="0">
        <dgm:presLayoutVars>
          <dgm:hierBranch val="init"/>
        </dgm:presLayoutVars>
      </dgm:prSet>
      <dgm:spPr/>
    </dgm:pt>
    <dgm:pt modelId="{CC954DF9-C32E-45A9-AF95-269090D0E441}" type="pres">
      <dgm:prSet presAssocID="{286E1C26-67A0-4CB8-A66F-7F31D166F6F4}" presName="rootComposite1" presStyleCnt="0"/>
      <dgm:spPr/>
    </dgm:pt>
    <dgm:pt modelId="{552CE814-CEC3-4472-B749-0F715F70D701}" type="pres">
      <dgm:prSet presAssocID="{286E1C26-67A0-4CB8-A66F-7F31D166F6F4}" presName="rootText1" presStyleLbl="node0" presStyleIdx="0" presStyleCnt="2" custLinFactX="94271" custLinFactNeighborX="100000" custLinFactNeighborY="-2316">
        <dgm:presLayoutVars>
          <dgm:chPref val="3"/>
        </dgm:presLayoutVars>
      </dgm:prSet>
      <dgm:spPr/>
    </dgm:pt>
    <dgm:pt modelId="{EE320ACC-AB1D-4AC1-B54A-5454B8E3CB08}" type="pres">
      <dgm:prSet presAssocID="{286E1C26-67A0-4CB8-A66F-7F31D166F6F4}" presName="rootConnector1" presStyleLbl="node1" presStyleIdx="0" presStyleCnt="0"/>
      <dgm:spPr/>
    </dgm:pt>
    <dgm:pt modelId="{BC9B4E53-B939-4B91-A632-7E75C55A1290}" type="pres">
      <dgm:prSet presAssocID="{286E1C26-67A0-4CB8-A66F-7F31D166F6F4}" presName="hierChild2" presStyleCnt="0"/>
      <dgm:spPr/>
    </dgm:pt>
    <dgm:pt modelId="{F1E223A3-2EEB-4D47-8F48-AEE40F3A68C4}" type="pres">
      <dgm:prSet presAssocID="{286E1C26-67A0-4CB8-A66F-7F31D166F6F4}" presName="hierChild3" presStyleCnt="0"/>
      <dgm:spPr/>
    </dgm:pt>
    <dgm:pt modelId="{8738AEA9-AA6C-48E0-ACAA-4AE9B1899443}" type="pres">
      <dgm:prSet presAssocID="{BCBFBA1A-3598-4E41-8A4A-BDF410C7C696}" presName="hierRoot1" presStyleCnt="0">
        <dgm:presLayoutVars>
          <dgm:hierBranch val="init"/>
        </dgm:presLayoutVars>
      </dgm:prSet>
      <dgm:spPr/>
    </dgm:pt>
    <dgm:pt modelId="{44800BEE-A605-4F0F-B467-1EA8EB76FF8C}" type="pres">
      <dgm:prSet presAssocID="{BCBFBA1A-3598-4E41-8A4A-BDF410C7C696}" presName="rootComposite1" presStyleCnt="0"/>
      <dgm:spPr/>
    </dgm:pt>
    <dgm:pt modelId="{4272573E-FB64-4A9B-A58D-ECBB2E01FC53}" type="pres">
      <dgm:prSet presAssocID="{BCBFBA1A-3598-4E41-8A4A-BDF410C7C696}" presName="rootText1" presStyleLbl="node0" presStyleIdx="1" presStyleCnt="2" custLinFactNeighborX="-62683" custLinFactNeighborY="41225">
        <dgm:presLayoutVars>
          <dgm:chPref val="3"/>
        </dgm:presLayoutVars>
      </dgm:prSet>
      <dgm:spPr/>
    </dgm:pt>
    <dgm:pt modelId="{5BDB0B22-EE3F-4958-B96B-CA27AA470AEE}" type="pres">
      <dgm:prSet presAssocID="{BCBFBA1A-3598-4E41-8A4A-BDF410C7C696}" presName="rootConnector1" presStyleLbl="asst0" presStyleIdx="0" presStyleCnt="0"/>
      <dgm:spPr/>
    </dgm:pt>
    <dgm:pt modelId="{34D2F2D5-54B7-405E-874C-5DF09F1B4038}" type="pres">
      <dgm:prSet presAssocID="{BCBFBA1A-3598-4E41-8A4A-BDF410C7C696}" presName="hierChild2" presStyleCnt="0"/>
      <dgm:spPr/>
    </dgm:pt>
    <dgm:pt modelId="{15A3012D-FBE2-4C46-9720-CE49BEA1B6AF}" type="pres">
      <dgm:prSet presAssocID="{690699C8-029E-4163-B2F7-FB9BFDFA0C5B}" presName="Name37" presStyleLbl="parChTrans1D2" presStyleIdx="0" presStyleCnt="2"/>
      <dgm:spPr/>
    </dgm:pt>
    <dgm:pt modelId="{E21FCC61-DACF-4B16-97C0-B20C4CC6788A}" type="pres">
      <dgm:prSet presAssocID="{42890BB1-73DA-47BB-890A-CD5A45AE3ADE}" presName="hierRoot2" presStyleCnt="0">
        <dgm:presLayoutVars>
          <dgm:hierBranch val="init"/>
        </dgm:presLayoutVars>
      </dgm:prSet>
      <dgm:spPr/>
    </dgm:pt>
    <dgm:pt modelId="{1C387E1D-5442-47FF-818F-077DA0482BC2}" type="pres">
      <dgm:prSet presAssocID="{42890BB1-73DA-47BB-890A-CD5A45AE3ADE}" presName="rootComposite" presStyleCnt="0"/>
      <dgm:spPr/>
    </dgm:pt>
    <dgm:pt modelId="{C830A36E-7E71-4A77-A6EF-EDE3A25C4E24}" type="pres">
      <dgm:prSet presAssocID="{42890BB1-73DA-47BB-890A-CD5A45AE3ADE}" presName="rootText" presStyleLbl="node2" presStyleIdx="0" presStyleCnt="2" custScaleX="130460" custScaleY="95394" custLinFactNeighborX="-21953" custLinFactNeighborY="96789">
        <dgm:presLayoutVars>
          <dgm:chPref val="3"/>
        </dgm:presLayoutVars>
      </dgm:prSet>
      <dgm:spPr/>
    </dgm:pt>
    <dgm:pt modelId="{33766F46-CA0D-4286-9344-62B8B6869FDE}" type="pres">
      <dgm:prSet presAssocID="{42890BB1-73DA-47BB-890A-CD5A45AE3ADE}" presName="rootConnector" presStyleLbl="node2" presStyleIdx="0" presStyleCnt="2"/>
      <dgm:spPr/>
    </dgm:pt>
    <dgm:pt modelId="{95C02505-2FF5-4CF8-A7F0-B0CD4D8DB5C9}" type="pres">
      <dgm:prSet presAssocID="{42890BB1-73DA-47BB-890A-CD5A45AE3ADE}" presName="hierChild4" presStyleCnt="0"/>
      <dgm:spPr/>
    </dgm:pt>
    <dgm:pt modelId="{34FCC54C-5622-40E0-ADA2-27A2451BC593}" type="pres">
      <dgm:prSet presAssocID="{42890BB1-73DA-47BB-890A-CD5A45AE3ADE}" presName="hierChild5" presStyleCnt="0"/>
      <dgm:spPr/>
    </dgm:pt>
    <dgm:pt modelId="{34C12373-8688-4370-97B9-37782F117B22}" type="pres">
      <dgm:prSet presAssocID="{D6D1CE27-B509-46BB-A23F-C0711F2F2968}" presName="Name37" presStyleLbl="parChTrans1D2" presStyleIdx="1" presStyleCnt="2"/>
      <dgm:spPr/>
    </dgm:pt>
    <dgm:pt modelId="{28F2C707-16BF-45D1-86FE-DCF6CB70E8A6}" type="pres">
      <dgm:prSet presAssocID="{77586823-F5AF-4F21-B16C-B877017BAA56}" presName="hierRoot2" presStyleCnt="0">
        <dgm:presLayoutVars>
          <dgm:hierBranch val="init"/>
        </dgm:presLayoutVars>
      </dgm:prSet>
      <dgm:spPr/>
    </dgm:pt>
    <dgm:pt modelId="{0BB97454-E0E2-44AF-85F8-12096BF34606}" type="pres">
      <dgm:prSet presAssocID="{77586823-F5AF-4F21-B16C-B877017BAA56}" presName="rootComposite" presStyleCnt="0"/>
      <dgm:spPr/>
    </dgm:pt>
    <dgm:pt modelId="{4BA71E7E-B848-4B45-BF08-C5CB3CA9ACB3}" type="pres">
      <dgm:prSet presAssocID="{77586823-F5AF-4F21-B16C-B877017BAA56}" presName="rootText" presStyleLbl="node2" presStyleIdx="1" presStyleCnt="2" custLinFactNeighborX="-7223" custLinFactNeighborY="25517">
        <dgm:presLayoutVars>
          <dgm:chPref val="3"/>
        </dgm:presLayoutVars>
      </dgm:prSet>
      <dgm:spPr/>
    </dgm:pt>
    <dgm:pt modelId="{FBD65562-262C-495B-939A-DD8AC8CD2FD1}" type="pres">
      <dgm:prSet presAssocID="{77586823-F5AF-4F21-B16C-B877017BAA56}" presName="rootConnector" presStyleLbl="node2" presStyleIdx="1" presStyleCnt="2"/>
      <dgm:spPr/>
    </dgm:pt>
    <dgm:pt modelId="{3A24B58C-387A-45E9-B784-9B37115B79A8}" type="pres">
      <dgm:prSet presAssocID="{77586823-F5AF-4F21-B16C-B877017BAA56}" presName="hierChild4" presStyleCnt="0"/>
      <dgm:spPr/>
    </dgm:pt>
    <dgm:pt modelId="{FC99A301-14A3-461F-A754-4575529720BB}" type="pres">
      <dgm:prSet presAssocID="{D37E9523-25B5-4A1B-B747-D3563F5512B9}" presName="Name37" presStyleLbl="parChTrans1D3" presStyleIdx="0" presStyleCnt="1"/>
      <dgm:spPr/>
    </dgm:pt>
    <dgm:pt modelId="{6D27DEB8-F811-4CC7-8E91-C0BE3893627B}" type="pres">
      <dgm:prSet presAssocID="{61B8B551-98E5-4B47-A34D-061DD49B86E6}" presName="hierRoot2" presStyleCnt="0">
        <dgm:presLayoutVars>
          <dgm:hierBranch val="init"/>
        </dgm:presLayoutVars>
      </dgm:prSet>
      <dgm:spPr/>
    </dgm:pt>
    <dgm:pt modelId="{2A1EE841-4621-4008-8147-ED30C764EA36}" type="pres">
      <dgm:prSet presAssocID="{61B8B551-98E5-4B47-A34D-061DD49B86E6}" presName="rootComposite" presStyleCnt="0"/>
      <dgm:spPr/>
    </dgm:pt>
    <dgm:pt modelId="{6037F13B-C1E6-4E0D-9102-106A6A7FBCFB}" type="pres">
      <dgm:prSet presAssocID="{61B8B551-98E5-4B47-A34D-061DD49B86E6}" presName="rootText" presStyleLbl="node3" presStyleIdx="0" presStyleCnt="1" custLinFactNeighborX="-4977" custLinFactNeighborY="28069">
        <dgm:presLayoutVars>
          <dgm:chPref val="3"/>
        </dgm:presLayoutVars>
      </dgm:prSet>
      <dgm:spPr/>
    </dgm:pt>
    <dgm:pt modelId="{AA244E13-BC8B-4B44-82E7-FA9ADE73D483}" type="pres">
      <dgm:prSet presAssocID="{61B8B551-98E5-4B47-A34D-061DD49B86E6}" presName="rootConnector" presStyleLbl="node3" presStyleIdx="0" presStyleCnt="1"/>
      <dgm:spPr/>
    </dgm:pt>
    <dgm:pt modelId="{38B83B7F-AAD8-42AB-B32C-7C5DC07FB236}" type="pres">
      <dgm:prSet presAssocID="{61B8B551-98E5-4B47-A34D-061DD49B86E6}" presName="hierChild4" presStyleCnt="0"/>
      <dgm:spPr/>
    </dgm:pt>
    <dgm:pt modelId="{42F169BD-C9FB-43AF-A60F-0241B7B3006A}" type="pres">
      <dgm:prSet presAssocID="{61B8B551-98E5-4B47-A34D-061DD49B86E6}" presName="hierChild5" presStyleCnt="0"/>
      <dgm:spPr/>
    </dgm:pt>
    <dgm:pt modelId="{D82730E7-CD01-401C-8FFC-0EE46E639551}" type="pres">
      <dgm:prSet presAssocID="{77586823-F5AF-4F21-B16C-B877017BAA56}" presName="hierChild5" presStyleCnt="0"/>
      <dgm:spPr/>
    </dgm:pt>
    <dgm:pt modelId="{6453E408-0B6D-43A7-A523-85A33F9DE1AB}" type="pres">
      <dgm:prSet presAssocID="{BCBFBA1A-3598-4E41-8A4A-BDF410C7C696}" presName="hierChild3" presStyleCnt="0"/>
      <dgm:spPr/>
    </dgm:pt>
  </dgm:ptLst>
  <dgm:cxnLst>
    <dgm:cxn modelId="{9AAF4732-C9B5-4A05-9660-841F707F8853}" type="presOf" srcId="{286E1C26-67A0-4CB8-A66F-7F31D166F6F4}" destId="{552CE814-CEC3-4472-B749-0F715F70D701}" srcOrd="0" destOrd="0" presId="urn:microsoft.com/office/officeart/2005/8/layout/orgChart1"/>
    <dgm:cxn modelId="{241E4E36-CB68-4852-AC70-A3884B94F6D5}" type="presOf" srcId="{286E1C26-67A0-4CB8-A66F-7F31D166F6F4}" destId="{EE320ACC-AB1D-4AC1-B54A-5454B8E3CB08}" srcOrd="1" destOrd="0" presId="urn:microsoft.com/office/officeart/2005/8/layout/orgChart1"/>
    <dgm:cxn modelId="{255F495B-8799-4697-959D-81A49D329A2C}" type="presOf" srcId="{42890BB1-73DA-47BB-890A-CD5A45AE3ADE}" destId="{C830A36E-7E71-4A77-A6EF-EDE3A25C4E24}" srcOrd="0" destOrd="0" presId="urn:microsoft.com/office/officeart/2005/8/layout/orgChart1"/>
    <dgm:cxn modelId="{E3DF055D-453A-4C35-B6E0-E3A5E9D14CA2}" type="presOf" srcId="{BCBFBA1A-3598-4E41-8A4A-BDF410C7C696}" destId="{5BDB0B22-EE3F-4958-B96B-CA27AA470AEE}" srcOrd="1" destOrd="0" presId="urn:microsoft.com/office/officeart/2005/8/layout/orgChart1"/>
    <dgm:cxn modelId="{88756966-77D1-4388-8429-F01F9F485BD1}" type="presOf" srcId="{61B8B551-98E5-4B47-A34D-061DD49B86E6}" destId="{AA244E13-BC8B-4B44-82E7-FA9ADE73D483}" srcOrd="1" destOrd="0" presId="urn:microsoft.com/office/officeart/2005/8/layout/orgChart1"/>
    <dgm:cxn modelId="{375EEF48-F91F-4304-9CEF-418C273BB727}" type="presOf" srcId="{77586823-F5AF-4F21-B16C-B877017BAA56}" destId="{4BA71E7E-B848-4B45-BF08-C5CB3CA9ACB3}" srcOrd="0" destOrd="0" presId="urn:microsoft.com/office/officeart/2005/8/layout/orgChart1"/>
    <dgm:cxn modelId="{BE257B49-68B7-42CB-ACE7-9DF31232BEBF}" type="presOf" srcId="{77586823-F5AF-4F21-B16C-B877017BAA56}" destId="{FBD65562-262C-495B-939A-DD8AC8CD2FD1}" srcOrd="1" destOrd="0" presId="urn:microsoft.com/office/officeart/2005/8/layout/orgChart1"/>
    <dgm:cxn modelId="{71651774-48B8-45F9-B184-4B5DB7DB066C}" srcId="{4D90D68A-C420-4177-B825-FDF88685B362}" destId="{BCBFBA1A-3598-4E41-8A4A-BDF410C7C696}" srcOrd="1" destOrd="0" parTransId="{A7B79F66-B222-408E-BDA6-E60D918CEA9C}" sibTransId="{B3522384-5BCB-4945-BF01-7F631EEDF950}"/>
    <dgm:cxn modelId="{D93CFA75-9853-4AE8-A53A-60D1060B9895}" srcId="{4D90D68A-C420-4177-B825-FDF88685B362}" destId="{286E1C26-67A0-4CB8-A66F-7F31D166F6F4}" srcOrd="0" destOrd="0" parTransId="{E9E12559-E159-410E-A6CE-4D985959AE38}" sibTransId="{370D0116-AF0F-4B96-B03B-F2382DA62021}"/>
    <dgm:cxn modelId="{DCCFB189-5622-408F-B5DC-AB621421DEB8}" type="presOf" srcId="{690699C8-029E-4163-B2F7-FB9BFDFA0C5B}" destId="{15A3012D-FBE2-4C46-9720-CE49BEA1B6AF}" srcOrd="0" destOrd="0" presId="urn:microsoft.com/office/officeart/2005/8/layout/orgChart1"/>
    <dgm:cxn modelId="{93135DA2-1068-4031-A510-1F91C654C2B0}" srcId="{77586823-F5AF-4F21-B16C-B877017BAA56}" destId="{61B8B551-98E5-4B47-A34D-061DD49B86E6}" srcOrd="0" destOrd="0" parTransId="{D37E9523-25B5-4A1B-B747-D3563F5512B9}" sibTransId="{7F71703B-27F5-4FC8-BAAE-783D2C20E2F3}"/>
    <dgm:cxn modelId="{8343B1B2-8709-4767-BD6D-B8848A60FC47}" srcId="{BCBFBA1A-3598-4E41-8A4A-BDF410C7C696}" destId="{42890BB1-73DA-47BB-890A-CD5A45AE3ADE}" srcOrd="0" destOrd="0" parTransId="{690699C8-029E-4163-B2F7-FB9BFDFA0C5B}" sibTransId="{B3A80129-1AF4-4F7D-8679-9AC02948BF50}"/>
    <dgm:cxn modelId="{FDB726B3-BE4D-46A7-89DD-06072075367A}" type="presOf" srcId="{61B8B551-98E5-4B47-A34D-061DD49B86E6}" destId="{6037F13B-C1E6-4E0D-9102-106A6A7FBCFB}" srcOrd="0" destOrd="0" presId="urn:microsoft.com/office/officeart/2005/8/layout/orgChart1"/>
    <dgm:cxn modelId="{1E5033D4-31D4-4872-81D9-262A9F884127}" srcId="{BCBFBA1A-3598-4E41-8A4A-BDF410C7C696}" destId="{77586823-F5AF-4F21-B16C-B877017BAA56}" srcOrd="1" destOrd="0" parTransId="{D6D1CE27-B509-46BB-A23F-C0711F2F2968}" sibTransId="{9AFC8984-0EAC-4211-B557-E82DE411BDB0}"/>
    <dgm:cxn modelId="{389624E3-4A45-4734-BFEC-76B5C827374B}" type="presOf" srcId="{42890BB1-73DA-47BB-890A-CD5A45AE3ADE}" destId="{33766F46-CA0D-4286-9344-62B8B6869FDE}" srcOrd="1" destOrd="0" presId="urn:microsoft.com/office/officeart/2005/8/layout/orgChart1"/>
    <dgm:cxn modelId="{A9A31AE9-A5B1-45B2-A9F6-AEEA0A23FA24}" type="presOf" srcId="{4D90D68A-C420-4177-B825-FDF88685B362}" destId="{AA1246A2-2EDD-4ADF-B254-327C2F23C5E6}" srcOrd="0" destOrd="0" presId="urn:microsoft.com/office/officeart/2005/8/layout/orgChart1"/>
    <dgm:cxn modelId="{8EE136F5-6828-45AE-97C7-AF5E8B607D8F}" type="presOf" srcId="{D6D1CE27-B509-46BB-A23F-C0711F2F2968}" destId="{34C12373-8688-4370-97B9-37782F117B22}" srcOrd="0" destOrd="0" presId="urn:microsoft.com/office/officeart/2005/8/layout/orgChart1"/>
    <dgm:cxn modelId="{EAAE59FC-ADDD-420A-9D96-02F1AE59C19B}" type="presOf" srcId="{BCBFBA1A-3598-4E41-8A4A-BDF410C7C696}" destId="{4272573E-FB64-4A9B-A58D-ECBB2E01FC53}" srcOrd="0" destOrd="0" presId="urn:microsoft.com/office/officeart/2005/8/layout/orgChart1"/>
    <dgm:cxn modelId="{E71805FE-621C-460C-833E-73F98D2490BB}" type="presOf" srcId="{D37E9523-25B5-4A1B-B747-D3563F5512B9}" destId="{FC99A301-14A3-461F-A754-4575529720BB}" srcOrd="0" destOrd="0" presId="urn:microsoft.com/office/officeart/2005/8/layout/orgChart1"/>
    <dgm:cxn modelId="{2EDC6434-09C7-4FDB-A30C-1428E6DDE93F}" type="presParOf" srcId="{AA1246A2-2EDD-4ADF-B254-327C2F23C5E6}" destId="{2911B515-22D3-4661-97B1-AC1D3E335B2B}" srcOrd="0" destOrd="0" presId="urn:microsoft.com/office/officeart/2005/8/layout/orgChart1"/>
    <dgm:cxn modelId="{122750D3-9FE7-41CC-9E51-A3E186A4725D}" type="presParOf" srcId="{2911B515-22D3-4661-97B1-AC1D3E335B2B}" destId="{CC954DF9-C32E-45A9-AF95-269090D0E441}" srcOrd="0" destOrd="0" presId="urn:microsoft.com/office/officeart/2005/8/layout/orgChart1"/>
    <dgm:cxn modelId="{96B488A2-597D-4B5A-B139-FF9A9E2CD60E}" type="presParOf" srcId="{CC954DF9-C32E-45A9-AF95-269090D0E441}" destId="{552CE814-CEC3-4472-B749-0F715F70D701}" srcOrd="0" destOrd="0" presId="urn:microsoft.com/office/officeart/2005/8/layout/orgChart1"/>
    <dgm:cxn modelId="{555A9700-3EF2-4A12-9175-F423567BF8C9}" type="presParOf" srcId="{CC954DF9-C32E-45A9-AF95-269090D0E441}" destId="{EE320ACC-AB1D-4AC1-B54A-5454B8E3CB08}" srcOrd="1" destOrd="0" presId="urn:microsoft.com/office/officeart/2005/8/layout/orgChart1"/>
    <dgm:cxn modelId="{2D68B47B-34D0-4FD3-9452-C4998CBD2FEA}" type="presParOf" srcId="{2911B515-22D3-4661-97B1-AC1D3E335B2B}" destId="{BC9B4E53-B939-4B91-A632-7E75C55A1290}" srcOrd="1" destOrd="0" presId="urn:microsoft.com/office/officeart/2005/8/layout/orgChart1"/>
    <dgm:cxn modelId="{8022BBE3-A8AE-477A-BD38-95FCD700C491}" type="presParOf" srcId="{2911B515-22D3-4661-97B1-AC1D3E335B2B}" destId="{F1E223A3-2EEB-4D47-8F48-AEE40F3A68C4}" srcOrd="2" destOrd="0" presId="urn:microsoft.com/office/officeart/2005/8/layout/orgChart1"/>
    <dgm:cxn modelId="{ADD884AF-B1A3-4E87-9126-68D807AC3778}" type="presParOf" srcId="{AA1246A2-2EDD-4ADF-B254-327C2F23C5E6}" destId="{8738AEA9-AA6C-48E0-ACAA-4AE9B1899443}" srcOrd="1" destOrd="0" presId="urn:microsoft.com/office/officeart/2005/8/layout/orgChart1"/>
    <dgm:cxn modelId="{1D13318A-5A14-4284-BB5F-A106A8C46919}" type="presParOf" srcId="{8738AEA9-AA6C-48E0-ACAA-4AE9B1899443}" destId="{44800BEE-A605-4F0F-B467-1EA8EB76FF8C}" srcOrd="0" destOrd="0" presId="urn:microsoft.com/office/officeart/2005/8/layout/orgChart1"/>
    <dgm:cxn modelId="{D5AAC5DC-B0D8-4B67-9F3D-1988099433A8}" type="presParOf" srcId="{44800BEE-A605-4F0F-B467-1EA8EB76FF8C}" destId="{4272573E-FB64-4A9B-A58D-ECBB2E01FC53}" srcOrd="0" destOrd="0" presId="urn:microsoft.com/office/officeart/2005/8/layout/orgChart1"/>
    <dgm:cxn modelId="{83305434-FBF5-4954-8C3E-148EC443628E}" type="presParOf" srcId="{44800BEE-A605-4F0F-B467-1EA8EB76FF8C}" destId="{5BDB0B22-EE3F-4958-B96B-CA27AA470AEE}" srcOrd="1" destOrd="0" presId="urn:microsoft.com/office/officeart/2005/8/layout/orgChart1"/>
    <dgm:cxn modelId="{952B06F0-0ABB-4B44-B67D-87590E67CF94}" type="presParOf" srcId="{8738AEA9-AA6C-48E0-ACAA-4AE9B1899443}" destId="{34D2F2D5-54B7-405E-874C-5DF09F1B4038}" srcOrd="1" destOrd="0" presId="urn:microsoft.com/office/officeart/2005/8/layout/orgChart1"/>
    <dgm:cxn modelId="{B6EA2833-1FE5-460F-A396-F3406B389E01}" type="presParOf" srcId="{34D2F2D5-54B7-405E-874C-5DF09F1B4038}" destId="{15A3012D-FBE2-4C46-9720-CE49BEA1B6AF}" srcOrd="0" destOrd="0" presId="urn:microsoft.com/office/officeart/2005/8/layout/orgChart1"/>
    <dgm:cxn modelId="{C0693326-FDEA-42D4-9B54-6484028C9E26}" type="presParOf" srcId="{34D2F2D5-54B7-405E-874C-5DF09F1B4038}" destId="{E21FCC61-DACF-4B16-97C0-B20C4CC6788A}" srcOrd="1" destOrd="0" presId="urn:microsoft.com/office/officeart/2005/8/layout/orgChart1"/>
    <dgm:cxn modelId="{56EE7FDD-8BD0-42B4-8366-5421EDE5B934}" type="presParOf" srcId="{E21FCC61-DACF-4B16-97C0-B20C4CC6788A}" destId="{1C387E1D-5442-47FF-818F-077DA0482BC2}" srcOrd="0" destOrd="0" presId="urn:microsoft.com/office/officeart/2005/8/layout/orgChart1"/>
    <dgm:cxn modelId="{F87B15AE-1EDF-4562-9A48-5DE825571943}" type="presParOf" srcId="{1C387E1D-5442-47FF-818F-077DA0482BC2}" destId="{C830A36E-7E71-4A77-A6EF-EDE3A25C4E24}" srcOrd="0" destOrd="0" presId="urn:microsoft.com/office/officeart/2005/8/layout/orgChart1"/>
    <dgm:cxn modelId="{ECFCD252-B6B8-434D-A854-E36A4FECC8EE}" type="presParOf" srcId="{1C387E1D-5442-47FF-818F-077DA0482BC2}" destId="{33766F46-CA0D-4286-9344-62B8B6869FDE}" srcOrd="1" destOrd="0" presId="urn:microsoft.com/office/officeart/2005/8/layout/orgChart1"/>
    <dgm:cxn modelId="{805DBB70-1CB7-44D7-B687-92B9B9900AFE}" type="presParOf" srcId="{E21FCC61-DACF-4B16-97C0-B20C4CC6788A}" destId="{95C02505-2FF5-4CF8-A7F0-B0CD4D8DB5C9}" srcOrd="1" destOrd="0" presId="urn:microsoft.com/office/officeart/2005/8/layout/orgChart1"/>
    <dgm:cxn modelId="{5F1F126F-6F90-426B-B8E0-BAED0A56A948}" type="presParOf" srcId="{E21FCC61-DACF-4B16-97C0-B20C4CC6788A}" destId="{34FCC54C-5622-40E0-ADA2-27A2451BC593}" srcOrd="2" destOrd="0" presId="urn:microsoft.com/office/officeart/2005/8/layout/orgChart1"/>
    <dgm:cxn modelId="{FC614EB7-D50E-43FB-B20E-E1236D84ED85}" type="presParOf" srcId="{34D2F2D5-54B7-405E-874C-5DF09F1B4038}" destId="{34C12373-8688-4370-97B9-37782F117B22}" srcOrd="2" destOrd="0" presId="urn:microsoft.com/office/officeart/2005/8/layout/orgChart1"/>
    <dgm:cxn modelId="{DBB631C3-4622-4B0E-A4EB-D3310D5F7463}" type="presParOf" srcId="{34D2F2D5-54B7-405E-874C-5DF09F1B4038}" destId="{28F2C707-16BF-45D1-86FE-DCF6CB70E8A6}" srcOrd="3" destOrd="0" presId="urn:microsoft.com/office/officeart/2005/8/layout/orgChart1"/>
    <dgm:cxn modelId="{5BB6F5C2-E3E4-48AE-BF5A-323CD94F9583}" type="presParOf" srcId="{28F2C707-16BF-45D1-86FE-DCF6CB70E8A6}" destId="{0BB97454-E0E2-44AF-85F8-12096BF34606}" srcOrd="0" destOrd="0" presId="urn:microsoft.com/office/officeart/2005/8/layout/orgChart1"/>
    <dgm:cxn modelId="{B6A461F4-7968-40DF-A03E-DF505A37F97B}" type="presParOf" srcId="{0BB97454-E0E2-44AF-85F8-12096BF34606}" destId="{4BA71E7E-B848-4B45-BF08-C5CB3CA9ACB3}" srcOrd="0" destOrd="0" presId="urn:microsoft.com/office/officeart/2005/8/layout/orgChart1"/>
    <dgm:cxn modelId="{2FC5EFB6-03F3-47F5-89D1-BCE12D519D31}" type="presParOf" srcId="{0BB97454-E0E2-44AF-85F8-12096BF34606}" destId="{FBD65562-262C-495B-939A-DD8AC8CD2FD1}" srcOrd="1" destOrd="0" presId="urn:microsoft.com/office/officeart/2005/8/layout/orgChart1"/>
    <dgm:cxn modelId="{2720F25C-DF24-4825-9599-9A1151883DD6}" type="presParOf" srcId="{28F2C707-16BF-45D1-86FE-DCF6CB70E8A6}" destId="{3A24B58C-387A-45E9-B784-9B37115B79A8}" srcOrd="1" destOrd="0" presId="urn:microsoft.com/office/officeart/2005/8/layout/orgChart1"/>
    <dgm:cxn modelId="{1F877D7D-ADDD-4CDD-8DC1-BE2389C2480C}" type="presParOf" srcId="{3A24B58C-387A-45E9-B784-9B37115B79A8}" destId="{FC99A301-14A3-461F-A754-4575529720BB}" srcOrd="0" destOrd="0" presId="urn:microsoft.com/office/officeart/2005/8/layout/orgChart1"/>
    <dgm:cxn modelId="{C5DEDBF0-0C0E-4C57-BCF8-C92EAB9D3B65}" type="presParOf" srcId="{3A24B58C-387A-45E9-B784-9B37115B79A8}" destId="{6D27DEB8-F811-4CC7-8E91-C0BE3893627B}" srcOrd="1" destOrd="0" presId="urn:microsoft.com/office/officeart/2005/8/layout/orgChart1"/>
    <dgm:cxn modelId="{CC7948B1-CFEE-4ADD-BEEA-3703EF8939A0}" type="presParOf" srcId="{6D27DEB8-F811-4CC7-8E91-C0BE3893627B}" destId="{2A1EE841-4621-4008-8147-ED30C764EA36}" srcOrd="0" destOrd="0" presId="urn:microsoft.com/office/officeart/2005/8/layout/orgChart1"/>
    <dgm:cxn modelId="{FEBE3B98-8BF9-4603-9B24-4CAD9FA16864}" type="presParOf" srcId="{2A1EE841-4621-4008-8147-ED30C764EA36}" destId="{6037F13B-C1E6-4E0D-9102-106A6A7FBCFB}" srcOrd="0" destOrd="0" presId="urn:microsoft.com/office/officeart/2005/8/layout/orgChart1"/>
    <dgm:cxn modelId="{D5974569-7F54-4D12-A510-E5FA11FD44CC}" type="presParOf" srcId="{2A1EE841-4621-4008-8147-ED30C764EA36}" destId="{AA244E13-BC8B-4B44-82E7-FA9ADE73D483}" srcOrd="1" destOrd="0" presId="urn:microsoft.com/office/officeart/2005/8/layout/orgChart1"/>
    <dgm:cxn modelId="{2DD8F6C3-9643-49DE-AB93-719BAAD40303}" type="presParOf" srcId="{6D27DEB8-F811-4CC7-8E91-C0BE3893627B}" destId="{38B83B7F-AAD8-42AB-B32C-7C5DC07FB236}" srcOrd="1" destOrd="0" presId="urn:microsoft.com/office/officeart/2005/8/layout/orgChart1"/>
    <dgm:cxn modelId="{F4037264-CF49-447B-8430-3CE6CF1FA2EA}" type="presParOf" srcId="{6D27DEB8-F811-4CC7-8E91-C0BE3893627B}" destId="{42F169BD-C9FB-43AF-A60F-0241B7B3006A}" srcOrd="2" destOrd="0" presId="urn:microsoft.com/office/officeart/2005/8/layout/orgChart1"/>
    <dgm:cxn modelId="{3A13B9EA-A20D-4C51-9043-436ED6A9338D}" type="presParOf" srcId="{28F2C707-16BF-45D1-86FE-DCF6CB70E8A6}" destId="{D82730E7-CD01-401C-8FFC-0EE46E639551}" srcOrd="2" destOrd="0" presId="urn:microsoft.com/office/officeart/2005/8/layout/orgChart1"/>
    <dgm:cxn modelId="{F56EC9DD-7E4C-485C-852A-F5CC3A5E7041}" type="presParOf" srcId="{8738AEA9-AA6C-48E0-ACAA-4AE9B1899443}" destId="{6453E408-0B6D-43A7-A523-85A33F9DE1A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98AEC39-1D34-4B77-ACFD-10C234BBD23A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427E30A5-D18E-477A-B6E9-07E1C0C9C631}">
      <dgm:prSet phldrT="[Tekst]"/>
      <dgm:spPr>
        <a:solidFill>
          <a:schemeClr val="tx2">
            <a:lumMod val="75000"/>
          </a:schemeClr>
        </a:solidFill>
      </dgm:spPr>
      <dgm:t>
        <a:bodyPr/>
        <a:lstStyle/>
        <a:p>
          <a:pPr algn="l"/>
          <a:r>
            <a:rPr lang="pl-PL" dirty="0"/>
            <a:t>Certyfikat audytora</a:t>
          </a:r>
        </a:p>
      </dgm:t>
    </dgm:pt>
    <dgm:pt modelId="{BBC7F053-4CAB-4EF6-B03B-F90C597F6A3F}" type="parTrans" cxnId="{AEC6C364-E9F6-4888-881D-61090F3D59EA}">
      <dgm:prSet/>
      <dgm:spPr/>
      <dgm:t>
        <a:bodyPr/>
        <a:lstStyle/>
        <a:p>
          <a:endParaRPr lang="pl-PL"/>
        </a:p>
      </dgm:t>
    </dgm:pt>
    <dgm:pt modelId="{5D78AB81-1CC8-4498-97A2-AEF04695ED81}" type="sibTrans" cxnId="{AEC6C364-E9F6-4888-881D-61090F3D59EA}">
      <dgm:prSet/>
      <dgm:spPr/>
      <dgm:t>
        <a:bodyPr/>
        <a:lstStyle/>
        <a:p>
          <a:endParaRPr lang="pl-PL"/>
        </a:p>
      </dgm:t>
    </dgm:pt>
    <dgm:pt modelId="{56479C06-319E-4E52-8268-5688F5CA8009}">
      <dgm:prSet phldrT="[Tekst]"/>
      <dgm:spPr>
        <a:solidFill>
          <a:schemeClr val="tx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pl-PL" dirty="0"/>
            <a:t>Wzór – załącznik nr 2</a:t>
          </a:r>
        </a:p>
      </dgm:t>
    </dgm:pt>
    <dgm:pt modelId="{2D7253C7-E09D-44D5-8A02-14C82954A3E2}" type="parTrans" cxnId="{2578C8B4-2D14-4646-A4F6-F257BAC0BC72}">
      <dgm:prSet/>
      <dgm:spPr/>
      <dgm:t>
        <a:bodyPr/>
        <a:lstStyle/>
        <a:p>
          <a:endParaRPr lang="pl-PL"/>
        </a:p>
      </dgm:t>
    </dgm:pt>
    <dgm:pt modelId="{D892607C-602C-46F3-808B-713D3CD6022B}" type="sibTrans" cxnId="{2578C8B4-2D14-4646-A4F6-F257BAC0BC72}">
      <dgm:prSet/>
      <dgm:spPr/>
      <dgm:t>
        <a:bodyPr/>
        <a:lstStyle/>
        <a:p>
          <a:endParaRPr lang="pl-PL"/>
        </a:p>
      </dgm:t>
    </dgm:pt>
    <dgm:pt modelId="{0C5953DC-B9B2-4B77-8494-2189399ED1D7}">
      <dgm:prSet phldrT="[Tekst]"/>
      <dgm:spPr>
        <a:solidFill>
          <a:schemeClr val="tx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pl-PL" dirty="0"/>
            <a:t>Zawiera zatwierdzoną kwotę wydatków </a:t>
          </a:r>
          <a:r>
            <a:rPr lang="pl-PL" dirty="0" err="1"/>
            <a:t>kwalifikowalnych</a:t>
          </a:r>
          <a:endParaRPr lang="pl-PL" dirty="0"/>
        </a:p>
      </dgm:t>
    </dgm:pt>
    <dgm:pt modelId="{E60D6BB6-0552-4C92-BBAD-980EF1152B3E}" type="parTrans" cxnId="{709414D4-3BC1-4902-944C-A7CE4F4C0B1C}">
      <dgm:prSet/>
      <dgm:spPr/>
      <dgm:t>
        <a:bodyPr/>
        <a:lstStyle/>
        <a:p>
          <a:endParaRPr lang="pl-PL"/>
        </a:p>
      </dgm:t>
    </dgm:pt>
    <dgm:pt modelId="{698B6C0F-2C13-4CDB-8ECA-2A307F722984}" type="sibTrans" cxnId="{709414D4-3BC1-4902-944C-A7CE4F4C0B1C}">
      <dgm:prSet/>
      <dgm:spPr/>
      <dgm:t>
        <a:bodyPr/>
        <a:lstStyle/>
        <a:p>
          <a:endParaRPr lang="pl-PL"/>
        </a:p>
      </dgm:t>
    </dgm:pt>
    <dgm:pt modelId="{53B77DB2-9E59-4FA5-B497-BA9DEB518AAD}">
      <dgm:prSet phldrT="[Tekst]"/>
      <dgm:spPr>
        <a:solidFill>
          <a:schemeClr val="accent1">
            <a:lumMod val="75000"/>
          </a:schemeClr>
        </a:solidFill>
      </dgm:spPr>
      <dgm:t>
        <a:bodyPr/>
        <a:lstStyle/>
        <a:p>
          <a:pPr algn="l"/>
          <a:r>
            <a:rPr lang="pl-PL" dirty="0"/>
            <a:t>Lista sprawdzająca do kontroli projektu</a:t>
          </a:r>
        </a:p>
      </dgm:t>
    </dgm:pt>
    <dgm:pt modelId="{C05C2951-1BEE-4D75-B409-74228A48FF5A}" type="parTrans" cxnId="{D336ABEA-10B8-4D35-9780-5FFF0191B519}">
      <dgm:prSet/>
      <dgm:spPr/>
      <dgm:t>
        <a:bodyPr/>
        <a:lstStyle/>
        <a:p>
          <a:endParaRPr lang="pl-PL"/>
        </a:p>
      </dgm:t>
    </dgm:pt>
    <dgm:pt modelId="{0BCF2E38-F557-4100-B3F9-0C9D6C4B7C17}" type="sibTrans" cxnId="{D336ABEA-10B8-4D35-9780-5FFF0191B519}">
      <dgm:prSet/>
      <dgm:spPr/>
      <dgm:t>
        <a:bodyPr/>
        <a:lstStyle/>
        <a:p>
          <a:endParaRPr lang="pl-PL"/>
        </a:p>
      </dgm:t>
    </dgm:pt>
    <dgm:pt modelId="{C511C4A9-5F12-4508-B42B-B23A2A5C3E7B}">
      <dgm:prSet phldrT="[Tekst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pl-PL" dirty="0"/>
            <a:t>Wzór– załącznik nr 3 (minimalny zakres) </a:t>
          </a:r>
        </a:p>
      </dgm:t>
    </dgm:pt>
    <dgm:pt modelId="{93928886-FFDC-4DFB-B94E-2EE6688A1D93}" type="parTrans" cxnId="{33B813A6-5408-42F0-93E5-0FE1E846AE07}">
      <dgm:prSet/>
      <dgm:spPr/>
      <dgm:t>
        <a:bodyPr/>
        <a:lstStyle/>
        <a:p>
          <a:endParaRPr lang="pl-PL"/>
        </a:p>
      </dgm:t>
    </dgm:pt>
    <dgm:pt modelId="{77B7A55B-4D30-418C-A7B6-F47C4450ACFE}" type="sibTrans" cxnId="{33B813A6-5408-42F0-93E5-0FE1E846AE07}">
      <dgm:prSet/>
      <dgm:spPr/>
      <dgm:t>
        <a:bodyPr/>
        <a:lstStyle/>
        <a:p>
          <a:endParaRPr lang="pl-PL"/>
        </a:p>
      </dgm:t>
    </dgm:pt>
    <dgm:pt modelId="{D06F86AB-1D17-4561-B8A5-E7A875609852}">
      <dgm:prSet phldrT="[Tekst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pPr algn="l"/>
          <a:r>
            <a:rPr lang="pl-PL" dirty="0"/>
            <a:t>Lista sprawdzająca do kontroli zamówień publicznych</a:t>
          </a:r>
        </a:p>
      </dgm:t>
    </dgm:pt>
    <dgm:pt modelId="{79B03DF0-8D76-480E-B086-3D81BCEB8BDC}" type="parTrans" cxnId="{E7007B2B-FF0F-44A4-9239-B9838A2CB379}">
      <dgm:prSet/>
      <dgm:spPr/>
      <dgm:t>
        <a:bodyPr/>
        <a:lstStyle/>
        <a:p>
          <a:endParaRPr lang="pl-PL"/>
        </a:p>
      </dgm:t>
    </dgm:pt>
    <dgm:pt modelId="{185CF27D-1F60-45B1-AE46-D8371AF1B59D}" type="sibTrans" cxnId="{E7007B2B-FF0F-44A4-9239-B9838A2CB379}">
      <dgm:prSet/>
      <dgm:spPr/>
      <dgm:t>
        <a:bodyPr/>
        <a:lstStyle/>
        <a:p>
          <a:endParaRPr lang="pl-PL"/>
        </a:p>
      </dgm:t>
    </dgm:pt>
    <dgm:pt modelId="{7FDFDDAE-CF63-48D7-99D7-4066F2135FCB}">
      <dgm:prSet phldrT="[Tekst]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pl-PL" dirty="0"/>
            <a:t>Wzór PL - załącznik nr 4</a:t>
          </a:r>
        </a:p>
      </dgm:t>
    </dgm:pt>
    <dgm:pt modelId="{9DB1285C-93ED-4F50-80BE-694855DADCFF}" type="parTrans" cxnId="{9E812C6D-B3EF-4FE6-959E-918AC8D38BA9}">
      <dgm:prSet/>
      <dgm:spPr/>
      <dgm:t>
        <a:bodyPr/>
        <a:lstStyle/>
        <a:p>
          <a:endParaRPr lang="pl-PL"/>
        </a:p>
      </dgm:t>
    </dgm:pt>
    <dgm:pt modelId="{5E88B59C-E9B4-454F-BB5C-02E7EFBC7387}" type="sibTrans" cxnId="{9E812C6D-B3EF-4FE6-959E-918AC8D38BA9}">
      <dgm:prSet/>
      <dgm:spPr/>
      <dgm:t>
        <a:bodyPr/>
        <a:lstStyle/>
        <a:p>
          <a:endParaRPr lang="pl-PL"/>
        </a:p>
      </dgm:t>
    </dgm:pt>
    <dgm:pt modelId="{B990A2D4-CA87-40DB-AD28-AD6BA2998C87}">
      <dgm:prSet phldrT="[Tekst]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pl-PL" dirty="0"/>
            <a:t>Wzór BY - załącznik nr 5</a:t>
          </a:r>
        </a:p>
      </dgm:t>
    </dgm:pt>
    <dgm:pt modelId="{476548F6-3F15-4D82-8BCF-D88D2F63B5AE}" type="parTrans" cxnId="{F33E6F07-7A2C-4172-B611-E04634128802}">
      <dgm:prSet/>
      <dgm:spPr/>
      <dgm:t>
        <a:bodyPr/>
        <a:lstStyle/>
        <a:p>
          <a:endParaRPr lang="pl-PL"/>
        </a:p>
      </dgm:t>
    </dgm:pt>
    <dgm:pt modelId="{22E18BA7-4792-4D01-917B-5C797BEDC1D0}" type="sibTrans" cxnId="{F33E6F07-7A2C-4172-B611-E04634128802}">
      <dgm:prSet/>
      <dgm:spPr/>
      <dgm:t>
        <a:bodyPr/>
        <a:lstStyle/>
        <a:p>
          <a:endParaRPr lang="pl-PL"/>
        </a:p>
      </dgm:t>
    </dgm:pt>
    <dgm:pt modelId="{0FE33A18-7DC0-4C8F-BE40-2F3AADA23C43}">
      <dgm:prSet phldrT="[Tekst]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pl-PL" dirty="0"/>
            <a:t>Wzór UA - załącznik nr 6</a:t>
          </a:r>
        </a:p>
      </dgm:t>
    </dgm:pt>
    <dgm:pt modelId="{C3775521-885E-4218-8A8B-A9DC621B10FD}" type="parTrans" cxnId="{AAACC21D-547B-4D42-9B75-CDCCA31BC992}">
      <dgm:prSet/>
      <dgm:spPr/>
      <dgm:t>
        <a:bodyPr/>
        <a:lstStyle/>
        <a:p>
          <a:endParaRPr lang="pl-PL"/>
        </a:p>
      </dgm:t>
    </dgm:pt>
    <dgm:pt modelId="{251D60D1-6654-4B46-A5F5-17959372DDAE}" type="sibTrans" cxnId="{AAACC21D-547B-4D42-9B75-CDCCA31BC992}">
      <dgm:prSet/>
      <dgm:spPr/>
      <dgm:t>
        <a:bodyPr/>
        <a:lstStyle/>
        <a:p>
          <a:endParaRPr lang="pl-PL"/>
        </a:p>
      </dgm:t>
    </dgm:pt>
    <dgm:pt modelId="{065984AE-635C-42C3-8439-456E38CCF670}" type="pres">
      <dgm:prSet presAssocID="{898AEC39-1D34-4B77-ACFD-10C234BBD23A}" presName="Name0" presStyleCnt="0">
        <dgm:presLayoutVars>
          <dgm:dir/>
          <dgm:animLvl val="lvl"/>
          <dgm:resizeHandles val="exact"/>
        </dgm:presLayoutVars>
      </dgm:prSet>
      <dgm:spPr/>
    </dgm:pt>
    <dgm:pt modelId="{35CCC0EB-5B45-4B47-B912-DC50DE4EB0C7}" type="pres">
      <dgm:prSet presAssocID="{427E30A5-D18E-477A-B6E9-07E1C0C9C631}" presName="linNode" presStyleCnt="0"/>
      <dgm:spPr/>
    </dgm:pt>
    <dgm:pt modelId="{E5F8C748-4CA2-4C2C-8F7F-5090E78182AB}" type="pres">
      <dgm:prSet presAssocID="{427E30A5-D18E-477A-B6E9-07E1C0C9C631}" presName="parentText" presStyleLbl="node1" presStyleIdx="0" presStyleCnt="3" custScaleX="156031" custLinFactNeighborX="-10" custLinFactNeighborY="-151">
        <dgm:presLayoutVars>
          <dgm:chMax val="1"/>
          <dgm:bulletEnabled val="1"/>
        </dgm:presLayoutVars>
      </dgm:prSet>
      <dgm:spPr>
        <a:prstGeom prst="homePlate">
          <a:avLst/>
        </a:prstGeom>
      </dgm:spPr>
    </dgm:pt>
    <dgm:pt modelId="{11092F1D-FC94-425A-86F0-C9449F6F8C50}" type="pres">
      <dgm:prSet presAssocID="{427E30A5-D18E-477A-B6E9-07E1C0C9C631}" presName="descendantText" presStyleLbl="alignAccFollowNode1" presStyleIdx="0" presStyleCnt="3" custScaleY="125379">
        <dgm:presLayoutVars>
          <dgm:bulletEnabled val="1"/>
        </dgm:presLayoutVars>
      </dgm:prSet>
      <dgm:spPr>
        <a:prstGeom prst="rect">
          <a:avLst/>
        </a:prstGeom>
      </dgm:spPr>
    </dgm:pt>
    <dgm:pt modelId="{95F43362-6FEA-4F9C-91ED-E45D223E3226}" type="pres">
      <dgm:prSet presAssocID="{5D78AB81-1CC8-4498-97A2-AEF04695ED81}" presName="sp" presStyleCnt="0"/>
      <dgm:spPr/>
    </dgm:pt>
    <dgm:pt modelId="{CF616DDD-5C02-40F2-A7B7-FFBD198D036A}" type="pres">
      <dgm:prSet presAssocID="{53B77DB2-9E59-4FA5-B497-BA9DEB518AAD}" presName="linNode" presStyleCnt="0"/>
      <dgm:spPr/>
    </dgm:pt>
    <dgm:pt modelId="{7895B322-3955-4F88-B229-341390153534}" type="pres">
      <dgm:prSet presAssocID="{53B77DB2-9E59-4FA5-B497-BA9DEB518AAD}" presName="parentText" presStyleLbl="node1" presStyleIdx="1" presStyleCnt="3" custScaleX="159606">
        <dgm:presLayoutVars>
          <dgm:chMax val="1"/>
          <dgm:bulletEnabled val="1"/>
        </dgm:presLayoutVars>
      </dgm:prSet>
      <dgm:spPr>
        <a:prstGeom prst="homePlate">
          <a:avLst/>
        </a:prstGeom>
      </dgm:spPr>
    </dgm:pt>
    <dgm:pt modelId="{7C78AD3D-9C0B-4957-9E20-E53A2493CF11}" type="pres">
      <dgm:prSet presAssocID="{53B77DB2-9E59-4FA5-B497-BA9DEB518AAD}" presName="descendantText" presStyleLbl="alignAccFollowNode1" presStyleIdx="1" presStyleCnt="3" custScaleY="115818" custLinFactNeighborX="18">
        <dgm:presLayoutVars>
          <dgm:bulletEnabled val="1"/>
        </dgm:presLayoutVars>
      </dgm:prSet>
      <dgm:spPr>
        <a:prstGeom prst="rect">
          <a:avLst/>
        </a:prstGeom>
      </dgm:spPr>
    </dgm:pt>
    <dgm:pt modelId="{C614FEBC-25A3-4E7B-B7C2-69A1D9D3D497}" type="pres">
      <dgm:prSet presAssocID="{0BCF2E38-F557-4100-B3F9-0C9D6C4B7C17}" presName="sp" presStyleCnt="0"/>
      <dgm:spPr/>
    </dgm:pt>
    <dgm:pt modelId="{6F4C565D-ACFF-45C1-9D9C-99602090ACD7}" type="pres">
      <dgm:prSet presAssocID="{D06F86AB-1D17-4561-B8A5-E7A875609852}" presName="linNode" presStyleCnt="0"/>
      <dgm:spPr/>
    </dgm:pt>
    <dgm:pt modelId="{1E3B7712-1009-4F10-97A8-20BEF40D63CF}" type="pres">
      <dgm:prSet presAssocID="{D06F86AB-1D17-4561-B8A5-E7A875609852}" presName="parentText" presStyleLbl="node1" presStyleIdx="2" presStyleCnt="3" custScaleX="161518">
        <dgm:presLayoutVars>
          <dgm:chMax val="1"/>
          <dgm:bulletEnabled val="1"/>
        </dgm:presLayoutVars>
      </dgm:prSet>
      <dgm:spPr>
        <a:prstGeom prst="homePlate">
          <a:avLst/>
        </a:prstGeom>
      </dgm:spPr>
    </dgm:pt>
    <dgm:pt modelId="{2100BE1C-0E00-463A-8EF2-6B94D790CD02}" type="pres">
      <dgm:prSet presAssocID="{D06F86AB-1D17-4561-B8A5-E7A875609852}" presName="descendantText" presStyleLbl="alignAccFollowNode1" presStyleIdx="2" presStyleCnt="3" custScaleY="112804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F33E6F07-7A2C-4172-B611-E04634128802}" srcId="{D06F86AB-1D17-4561-B8A5-E7A875609852}" destId="{B990A2D4-CA87-40DB-AD28-AD6BA2998C87}" srcOrd="1" destOrd="0" parTransId="{476548F6-3F15-4D82-8BCF-D88D2F63B5AE}" sibTransId="{22E18BA7-4792-4D01-917B-5C797BEDC1D0}"/>
    <dgm:cxn modelId="{BA23F90E-B558-427D-A0DF-80601B3FA12B}" type="presOf" srcId="{7FDFDDAE-CF63-48D7-99D7-4066F2135FCB}" destId="{2100BE1C-0E00-463A-8EF2-6B94D790CD02}" srcOrd="0" destOrd="0" presId="urn:microsoft.com/office/officeart/2005/8/layout/vList5"/>
    <dgm:cxn modelId="{2E2E8110-AAF0-493B-B96F-C8E09B777E5A}" type="presOf" srcId="{B990A2D4-CA87-40DB-AD28-AD6BA2998C87}" destId="{2100BE1C-0E00-463A-8EF2-6B94D790CD02}" srcOrd="0" destOrd="1" presId="urn:microsoft.com/office/officeart/2005/8/layout/vList5"/>
    <dgm:cxn modelId="{54BB3219-35E3-4270-8CC5-E544648BDDE0}" type="presOf" srcId="{53B77DB2-9E59-4FA5-B497-BA9DEB518AAD}" destId="{7895B322-3955-4F88-B229-341390153534}" srcOrd="0" destOrd="0" presId="urn:microsoft.com/office/officeart/2005/8/layout/vList5"/>
    <dgm:cxn modelId="{AAACC21D-547B-4D42-9B75-CDCCA31BC992}" srcId="{D06F86AB-1D17-4561-B8A5-E7A875609852}" destId="{0FE33A18-7DC0-4C8F-BE40-2F3AADA23C43}" srcOrd="2" destOrd="0" parTransId="{C3775521-885E-4218-8A8B-A9DC621B10FD}" sibTransId="{251D60D1-6654-4B46-A5F5-17959372DDAE}"/>
    <dgm:cxn modelId="{E7007B2B-FF0F-44A4-9239-B9838A2CB379}" srcId="{898AEC39-1D34-4B77-ACFD-10C234BBD23A}" destId="{D06F86AB-1D17-4561-B8A5-E7A875609852}" srcOrd="2" destOrd="0" parTransId="{79B03DF0-8D76-480E-B086-3D81BCEB8BDC}" sibTransId="{185CF27D-1F60-45B1-AE46-D8371AF1B59D}"/>
    <dgm:cxn modelId="{92777432-2D97-4060-80D6-0413F453DBEA}" type="presOf" srcId="{D06F86AB-1D17-4561-B8A5-E7A875609852}" destId="{1E3B7712-1009-4F10-97A8-20BEF40D63CF}" srcOrd="0" destOrd="0" presId="urn:microsoft.com/office/officeart/2005/8/layout/vList5"/>
    <dgm:cxn modelId="{C6F29739-95CA-4429-8DA7-9E4D93B66FC1}" type="presOf" srcId="{0FE33A18-7DC0-4C8F-BE40-2F3AADA23C43}" destId="{2100BE1C-0E00-463A-8EF2-6B94D790CD02}" srcOrd="0" destOrd="2" presId="urn:microsoft.com/office/officeart/2005/8/layout/vList5"/>
    <dgm:cxn modelId="{CF553844-1E13-4D61-B1B6-0B33727F1BB8}" type="presOf" srcId="{427E30A5-D18E-477A-B6E9-07E1C0C9C631}" destId="{E5F8C748-4CA2-4C2C-8F7F-5090E78182AB}" srcOrd="0" destOrd="0" presId="urn:microsoft.com/office/officeart/2005/8/layout/vList5"/>
    <dgm:cxn modelId="{AEC6C364-E9F6-4888-881D-61090F3D59EA}" srcId="{898AEC39-1D34-4B77-ACFD-10C234BBD23A}" destId="{427E30A5-D18E-477A-B6E9-07E1C0C9C631}" srcOrd="0" destOrd="0" parTransId="{BBC7F053-4CAB-4EF6-B03B-F90C597F6A3F}" sibTransId="{5D78AB81-1CC8-4498-97A2-AEF04695ED81}"/>
    <dgm:cxn modelId="{2A197F45-4FEC-4AB4-9359-3F12ACADD264}" type="presOf" srcId="{0C5953DC-B9B2-4B77-8494-2189399ED1D7}" destId="{11092F1D-FC94-425A-86F0-C9449F6F8C50}" srcOrd="0" destOrd="1" presId="urn:microsoft.com/office/officeart/2005/8/layout/vList5"/>
    <dgm:cxn modelId="{0179976A-71E4-4E0E-99FE-D829D16C9252}" type="presOf" srcId="{56479C06-319E-4E52-8268-5688F5CA8009}" destId="{11092F1D-FC94-425A-86F0-C9449F6F8C50}" srcOrd="0" destOrd="0" presId="urn:microsoft.com/office/officeart/2005/8/layout/vList5"/>
    <dgm:cxn modelId="{9E812C6D-B3EF-4FE6-959E-918AC8D38BA9}" srcId="{D06F86AB-1D17-4561-B8A5-E7A875609852}" destId="{7FDFDDAE-CF63-48D7-99D7-4066F2135FCB}" srcOrd="0" destOrd="0" parTransId="{9DB1285C-93ED-4F50-80BE-694855DADCFF}" sibTransId="{5E88B59C-E9B4-454F-BB5C-02E7EFBC7387}"/>
    <dgm:cxn modelId="{33B813A6-5408-42F0-93E5-0FE1E846AE07}" srcId="{53B77DB2-9E59-4FA5-B497-BA9DEB518AAD}" destId="{C511C4A9-5F12-4508-B42B-B23A2A5C3E7B}" srcOrd="0" destOrd="0" parTransId="{93928886-FFDC-4DFB-B94E-2EE6688A1D93}" sibTransId="{77B7A55B-4D30-418C-A7B6-F47C4450ACFE}"/>
    <dgm:cxn modelId="{2578C8B4-2D14-4646-A4F6-F257BAC0BC72}" srcId="{427E30A5-D18E-477A-B6E9-07E1C0C9C631}" destId="{56479C06-319E-4E52-8268-5688F5CA8009}" srcOrd="0" destOrd="0" parTransId="{2D7253C7-E09D-44D5-8A02-14C82954A3E2}" sibTransId="{D892607C-602C-46F3-808B-713D3CD6022B}"/>
    <dgm:cxn modelId="{13062BC5-482C-4D95-9EDF-2172EBE36464}" type="presOf" srcId="{C511C4A9-5F12-4508-B42B-B23A2A5C3E7B}" destId="{7C78AD3D-9C0B-4957-9E20-E53A2493CF11}" srcOrd="0" destOrd="0" presId="urn:microsoft.com/office/officeart/2005/8/layout/vList5"/>
    <dgm:cxn modelId="{709414D4-3BC1-4902-944C-A7CE4F4C0B1C}" srcId="{427E30A5-D18E-477A-B6E9-07E1C0C9C631}" destId="{0C5953DC-B9B2-4B77-8494-2189399ED1D7}" srcOrd="1" destOrd="0" parTransId="{E60D6BB6-0552-4C92-BBAD-980EF1152B3E}" sibTransId="{698B6C0F-2C13-4CDB-8ECA-2A307F722984}"/>
    <dgm:cxn modelId="{8CAEE1E7-61A5-41BB-B799-F43E0F5ED41E}" type="presOf" srcId="{898AEC39-1D34-4B77-ACFD-10C234BBD23A}" destId="{065984AE-635C-42C3-8439-456E38CCF670}" srcOrd="0" destOrd="0" presId="urn:microsoft.com/office/officeart/2005/8/layout/vList5"/>
    <dgm:cxn modelId="{D336ABEA-10B8-4D35-9780-5FFF0191B519}" srcId="{898AEC39-1D34-4B77-ACFD-10C234BBD23A}" destId="{53B77DB2-9E59-4FA5-B497-BA9DEB518AAD}" srcOrd="1" destOrd="0" parTransId="{C05C2951-1BEE-4D75-B409-74228A48FF5A}" sibTransId="{0BCF2E38-F557-4100-B3F9-0C9D6C4B7C17}"/>
    <dgm:cxn modelId="{0F7341E9-EE5B-4F8F-808F-B57B82ABFC88}" type="presParOf" srcId="{065984AE-635C-42C3-8439-456E38CCF670}" destId="{35CCC0EB-5B45-4B47-B912-DC50DE4EB0C7}" srcOrd="0" destOrd="0" presId="urn:microsoft.com/office/officeart/2005/8/layout/vList5"/>
    <dgm:cxn modelId="{3D44F8EE-0F14-4073-8E8C-A801C97826B3}" type="presParOf" srcId="{35CCC0EB-5B45-4B47-B912-DC50DE4EB0C7}" destId="{E5F8C748-4CA2-4C2C-8F7F-5090E78182AB}" srcOrd="0" destOrd="0" presId="urn:microsoft.com/office/officeart/2005/8/layout/vList5"/>
    <dgm:cxn modelId="{007AFE60-C5D4-4CB5-BE43-0763EBA0DD07}" type="presParOf" srcId="{35CCC0EB-5B45-4B47-B912-DC50DE4EB0C7}" destId="{11092F1D-FC94-425A-86F0-C9449F6F8C50}" srcOrd="1" destOrd="0" presId="urn:microsoft.com/office/officeart/2005/8/layout/vList5"/>
    <dgm:cxn modelId="{453D7F9B-D721-482E-823E-79EB953527A5}" type="presParOf" srcId="{065984AE-635C-42C3-8439-456E38CCF670}" destId="{95F43362-6FEA-4F9C-91ED-E45D223E3226}" srcOrd="1" destOrd="0" presId="urn:microsoft.com/office/officeart/2005/8/layout/vList5"/>
    <dgm:cxn modelId="{F0748710-4AC9-4434-AC5E-A9304F12E57D}" type="presParOf" srcId="{065984AE-635C-42C3-8439-456E38CCF670}" destId="{CF616DDD-5C02-40F2-A7B7-FFBD198D036A}" srcOrd="2" destOrd="0" presId="urn:microsoft.com/office/officeart/2005/8/layout/vList5"/>
    <dgm:cxn modelId="{4A028B07-9DC0-44EE-AE5D-18164ED1EBC7}" type="presParOf" srcId="{CF616DDD-5C02-40F2-A7B7-FFBD198D036A}" destId="{7895B322-3955-4F88-B229-341390153534}" srcOrd="0" destOrd="0" presId="urn:microsoft.com/office/officeart/2005/8/layout/vList5"/>
    <dgm:cxn modelId="{BFBD4EF3-1260-4B48-BFCE-B55EA4E85C4B}" type="presParOf" srcId="{CF616DDD-5C02-40F2-A7B7-FFBD198D036A}" destId="{7C78AD3D-9C0B-4957-9E20-E53A2493CF11}" srcOrd="1" destOrd="0" presId="urn:microsoft.com/office/officeart/2005/8/layout/vList5"/>
    <dgm:cxn modelId="{1E27955B-A738-4FEC-86A0-FD732DE2C987}" type="presParOf" srcId="{065984AE-635C-42C3-8439-456E38CCF670}" destId="{C614FEBC-25A3-4E7B-B7C2-69A1D9D3D497}" srcOrd="3" destOrd="0" presId="urn:microsoft.com/office/officeart/2005/8/layout/vList5"/>
    <dgm:cxn modelId="{45C591B5-FEDB-4873-AA4B-F0DDCE6CB2B0}" type="presParOf" srcId="{065984AE-635C-42C3-8439-456E38CCF670}" destId="{6F4C565D-ACFF-45C1-9D9C-99602090ACD7}" srcOrd="4" destOrd="0" presId="urn:microsoft.com/office/officeart/2005/8/layout/vList5"/>
    <dgm:cxn modelId="{B5D19B39-E08A-4CE6-8386-478744D9F98A}" type="presParOf" srcId="{6F4C565D-ACFF-45C1-9D9C-99602090ACD7}" destId="{1E3B7712-1009-4F10-97A8-20BEF40D63CF}" srcOrd="0" destOrd="0" presId="urn:microsoft.com/office/officeart/2005/8/layout/vList5"/>
    <dgm:cxn modelId="{1FAD414C-9972-48FC-907C-B0F028303C04}" type="presParOf" srcId="{6F4C565D-ACFF-45C1-9D9C-99602090ACD7}" destId="{2100BE1C-0E00-463A-8EF2-6B94D790CD0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E2E7639-E166-4086-944D-F17B21951739}" type="doc">
      <dgm:prSet loTypeId="urn:microsoft.com/office/officeart/2005/8/layout/hProcess7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4CD5F70-3BD9-40B8-A3B8-5053313D6407}">
      <dgm:prSet phldrT="[Teks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pl-PL" b="1" baseline="0" dirty="0">
              <a:solidFill>
                <a:schemeClr val="tx1"/>
              </a:solidFill>
            </a:rPr>
            <a:t>Przedstawiane zmiany</a:t>
          </a:r>
        </a:p>
      </dgm:t>
    </dgm:pt>
    <dgm:pt modelId="{D6F73E5E-D994-4727-BDA2-3E018C5CBE9B}" type="parTrans" cxnId="{45E96CC7-5C25-4672-8E4C-3EFF0D218F1A}">
      <dgm:prSet/>
      <dgm:spPr/>
      <dgm:t>
        <a:bodyPr/>
        <a:lstStyle/>
        <a:p>
          <a:endParaRPr lang="pl-PL"/>
        </a:p>
      </dgm:t>
    </dgm:pt>
    <dgm:pt modelId="{D70FE511-FD57-4B8F-BBAE-974B1D2F9B0D}" type="sibTrans" cxnId="{45E96CC7-5C25-4672-8E4C-3EFF0D218F1A}">
      <dgm:prSet/>
      <dgm:spPr/>
      <dgm:t>
        <a:bodyPr/>
        <a:lstStyle/>
        <a:p>
          <a:endParaRPr lang="pl-PL"/>
        </a:p>
      </dgm:t>
    </dgm:pt>
    <dgm:pt modelId="{FEEE9B4A-3936-4813-9000-2D0853019756}">
      <dgm:prSet phldrT="[Tekst]"/>
      <dgm:spPr/>
      <dgm:t>
        <a:bodyPr/>
        <a:lstStyle/>
        <a:p>
          <a:r>
            <a:rPr lang="pl-PL" baseline="0" dirty="0">
              <a:solidFill>
                <a:schemeClr val="tx1"/>
              </a:solidFill>
            </a:rPr>
            <a:t>Pismo zawiadamiające +</a:t>
          </a:r>
        </a:p>
        <a:p>
          <a:r>
            <a:rPr lang="pl-PL" baseline="0" dirty="0">
              <a:solidFill>
                <a:schemeClr val="tx1"/>
              </a:solidFill>
            </a:rPr>
            <a:t>Formularz identyfikacji finansowej </a:t>
          </a:r>
        </a:p>
        <a:p>
          <a:r>
            <a:rPr lang="pl-PL" baseline="0" dirty="0">
              <a:solidFill>
                <a:schemeClr val="tx1"/>
              </a:solidFill>
            </a:rPr>
            <a:t>(jeżeli ma zastosowanie)</a:t>
          </a:r>
        </a:p>
      </dgm:t>
    </dgm:pt>
    <dgm:pt modelId="{BC8C929E-3C04-47BF-9E98-0980F0A984C0}" type="parTrans" cxnId="{EAA831E0-CDCF-41A4-976F-6C0B39D105BF}">
      <dgm:prSet/>
      <dgm:spPr/>
      <dgm:t>
        <a:bodyPr/>
        <a:lstStyle/>
        <a:p>
          <a:endParaRPr lang="pl-PL"/>
        </a:p>
      </dgm:t>
    </dgm:pt>
    <dgm:pt modelId="{251B9B6A-5C0B-4950-8809-D078E97055BB}" type="sibTrans" cxnId="{EAA831E0-CDCF-41A4-976F-6C0B39D105BF}">
      <dgm:prSet/>
      <dgm:spPr/>
      <dgm:t>
        <a:bodyPr/>
        <a:lstStyle/>
        <a:p>
          <a:endParaRPr lang="pl-PL"/>
        </a:p>
      </dgm:t>
    </dgm:pt>
    <dgm:pt modelId="{65C7B6D0-53D2-42B9-A3F6-881ACFD8C30A}">
      <dgm:prSet phldrT="[Teks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pl-PL" b="1" baseline="0" dirty="0">
              <a:solidFill>
                <a:schemeClr val="tx1"/>
              </a:solidFill>
            </a:rPr>
            <a:t>Zmiany nieistotne</a:t>
          </a:r>
        </a:p>
      </dgm:t>
    </dgm:pt>
    <dgm:pt modelId="{EEA157DC-491B-4741-9A26-466C5DD96E7C}" type="parTrans" cxnId="{811F6745-E7D4-4E1F-825D-641A3792968F}">
      <dgm:prSet/>
      <dgm:spPr/>
      <dgm:t>
        <a:bodyPr/>
        <a:lstStyle/>
        <a:p>
          <a:endParaRPr lang="pl-PL"/>
        </a:p>
      </dgm:t>
    </dgm:pt>
    <dgm:pt modelId="{2B80DB4C-8F29-4653-B404-1D174A39A1B6}" type="sibTrans" cxnId="{811F6745-E7D4-4E1F-825D-641A3792968F}">
      <dgm:prSet/>
      <dgm:spPr/>
      <dgm:t>
        <a:bodyPr/>
        <a:lstStyle/>
        <a:p>
          <a:endParaRPr lang="pl-PL"/>
        </a:p>
      </dgm:t>
    </dgm:pt>
    <dgm:pt modelId="{2EFDD9FE-6ECE-471F-9598-A6C11EC3B2AC}">
      <dgm:prSet phldrT="[Tekst]"/>
      <dgm:spPr/>
      <dgm:t>
        <a:bodyPr/>
        <a:lstStyle/>
        <a:p>
          <a:r>
            <a:rPr lang="pl-PL" baseline="0" dirty="0">
              <a:solidFill>
                <a:schemeClr val="tx1"/>
              </a:solidFill>
            </a:rPr>
            <a:t>Wniosek o zmianę budżetu</a:t>
          </a:r>
        </a:p>
      </dgm:t>
    </dgm:pt>
    <dgm:pt modelId="{9F639BBC-7266-4CAE-A2CC-826AA4278E66}" type="parTrans" cxnId="{2D4141EA-28D3-4FD7-83F2-549B06A01967}">
      <dgm:prSet/>
      <dgm:spPr/>
      <dgm:t>
        <a:bodyPr/>
        <a:lstStyle/>
        <a:p>
          <a:endParaRPr lang="pl-PL"/>
        </a:p>
      </dgm:t>
    </dgm:pt>
    <dgm:pt modelId="{8FC56C35-3D28-42A3-AEF7-D69780A28CA7}" type="sibTrans" cxnId="{2D4141EA-28D3-4FD7-83F2-549B06A01967}">
      <dgm:prSet/>
      <dgm:spPr/>
      <dgm:t>
        <a:bodyPr/>
        <a:lstStyle/>
        <a:p>
          <a:endParaRPr lang="pl-PL"/>
        </a:p>
      </dgm:t>
    </dgm:pt>
    <dgm:pt modelId="{CBAA74B9-A792-40A4-9907-BC13DC1C8C5F}">
      <dgm:prSet phldrT="[Teks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pl-PL" b="1" baseline="0" dirty="0">
              <a:solidFill>
                <a:schemeClr val="tx1"/>
              </a:solidFill>
            </a:rPr>
            <a:t>Zmiany istotne</a:t>
          </a:r>
        </a:p>
      </dgm:t>
    </dgm:pt>
    <dgm:pt modelId="{C7DFE393-7E21-4B11-9178-414F05329E32}" type="parTrans" cxnId="{DBD76812-372E-4EA2-8139-7D3A63F857BE}">
      <dgm:prSet/>
      <dgm:spPr/>
      <dgm:t>
        <a:bodyPr/>
        <a:lstStyle/>
        <a:p>
          <a:endParaRPr lang="pl-PL"/>
        </a:p>
      </dgm:t>
    </dgm:pt>
    <dgm:pt modelId="{1E5A1AC0-8E17-4264-8DBD-77C11EF26B88}" type="sibTrans" cxnId="{DBD76812-372E-4EA2-8139-7D3A63F857BE}">
      <dgm:prSet/>
      <dgm:spPr/>
      <dgm:t>
        <a:bodyPr/>
        <a:lstStyle/>
        <a:p>
          <a:endParaRPr lang="pl-PL"/>
        </a:p>
      </dgm:t>
    </dgm:pt>
    <dgm:pt modelId="{FD05A703-898C-439D-962B-012381FB1B58}">
      <dgm:prSet phldrT="[Tekst]"/>
      <dgm:spPr/>
      <dgm:t>
        <a:bodyPr/>
        <a:lstStyle/>
        <a:p>
          <a:r>
            <a:rPr lang="pl-PL" baseline="0" dirty="0">
              <a:solidFill>
                <a:schemeClr val="tx1"/>
              </a:solidFill>
            </a:rPr>
            <a:t>Wniosek o zmiany</a:t>
          </a:r>
        </a:p>
      </dgm:t>
    </dgm:pt>
    <dgm:pt modelId="{D6960A09-E3B7-4515-88E0-C0F2327C8E54}" type="parTrans" cxnId="{7B523F4B-7A78-458A-811B-54B8F392047A}">
      <dgm:prSet/>
      <dgm:spPr/>
      <dgm:t>
        <a:bodyPr/>
        <a:lstStyle/>
        <a:p>
          <a:endParaRPr lang="pl-PL"/>
        </a:p>
      </dgm:t>
    </dgm:pt>
    <dgm:pt modelId="{E6F30D03-0582-4061-B76E-3AAA67A2EDF8}" type="sibTrans" cxnId="{7B523F4B-7A78-458A-811B-54B8F392047A}">
      <dgm:prSet/>
      <dgm:spPr/>
      <dgm:t>
        <a:bodyPr/>
        <a:lstStyle/>
        <a:p>
          <a:endParaRPr lang="pl-PL"/>
        </a:p>
      </dgm:t>
    </dgm:pt>
    <dgm:pt modelId="{9109A302-0F56-4085-BCE2-D4B50E84B1A9}">
      <dgm:prSet/>
      <dgm:spPr/>
      <dgm:t>
        <a:bodyPr/>
        <a:lstStyle/>
        <a:p>
          <a:r>
            <a:rPr lang="pl-PL" baseline="0" dirty="0">
              <a:solidFill>
                <a:schemeClr val="tx1"/>
              </a:solidFill>
            </a:rPr>
            <a:t>+</a:t>
          </a:r>
        </a:p>
        <a:p>
          <a:r>
            <a:rPr lang="pl-PL" baseline="0" dirty="0">
              <a:solidFill>
                <a:schemeClr val="tx1"/>
              </a:solidFill>
            </a:rPr>
            <a:t>Tabela zmiany budżetu</a:t>
          </a:r>
        </a:p>
      </dgm:t>
    </dgm:pt>
    <dgm:pt modelId="{F99B1D6F-302F-4CD3-8F1E-C9EC34DB6641}" type="parTrans" cxnId="{63422F3A-CC79-4EBC-9BCA-F675D763DC31}">
      <dgm:prSet/>
      <dgm:spPr/>
      <dgm:t>
        <a:bodyPr/>
        <a:lstStyle/>
        <a:p>
          <a:endParaRPr lang="pl-PL"/>
        </a:p>
      </dgm:t>
    </dgm:pt>
    <dgm:pt modelId="{7E2B6A0F-8DE5-48F3-B88D-0BED4D58D52C}" type="sibTrans" cxnId="{63422F3A-CC79-4EBC-9BCA-F675D763DC31}">
      <dgm:prSet/>
      <dgm:spPr/>
      <dgm:t>
        <a:bodyPr/>
        <a:lstStyle/>
        <a:p>
          <a:endParaRPr lang="pl-PL"/>
        </a:p>
      </dgm:t>
    </dgm:pt>
    <dgm:pt modelId="{D29F81CA-C096-419F-95A1-48E563DA741E}">
      <dgm:prSet/>
      <dgm:spPr/>
      <dgm:t>
        <a:bodyPr/>
        <a:lstStyle/>
        <a:p>
          <a:r>
            <a:rPr lang="pl-PL" baseline="0" dirty="0">
              <a:solidFill>
                <a:schemeClr val="tx1"/>
              </a:solidFill>
            </a:rPr>
            <a:t>+</a:t>
          </a:r>
        </a:p>
        <a:p>
          <a:r>
            <a:rPr lang="pl-PL" baseline="0" dirty="0">
              <a:solidFill>
                <a:schemeClr val="tx1"/>
              </a:solidFill>
            </a:rPr>
            <a:t>budżet</a:t>
          </a:r>
        </a:p>
      </dgm:t>
    </dgm:pt>
    <dgm:pt modelId="{F65CEEAA-D951-4217-871A-3A6B3F1A1093}" type="parTrans" cxnId="{B6CA51C7-A270-48C8-84EC-1AB038831463}">
      <dgm:prSet/>
      <dgm:spPr/>
      <dgm:t>
        <a:bodyPr/>
        <a:lstStyle/>
        <a:p>
          <a:endParaRPr lang="pl-PL"/>
        </a:p>
      </dgm:t>
    </dgm:pt>
    <dgm:pt modelId="{F10BF58C-4BA4-4D5C-A421-A91B361F635D}" type="sibTrans" cxnId="{B6CA51C7-A270-48C8-84EC-1AB038831463}">
      <dgm:prSet/>
      <dgm:spPr/>
      <dgm:t>
        <a:bodyPr/>
        <a:lstStyle/>
        <a:p>
          <a:endParaRPr lang="pl-PL"/>
        </a:p>
      </dgm:t>
    </dgm:pt>
    <dgm:pt modelId="{3089C506-11C7-4002-A6A0-E2FC431DE79B}">
      <dgm:prSet/>
      <dgm:spPr/>
      <dgm:t>
        <a:bodyPr/>
        <a:lstStyle/>
        <a:p>
          <a:r>
            <a:rPr lang="pl-PL" baseline="0" dirty="0">
              <a:solidFill>
                <a:schemeClr val="tx1"/>
              </a:solidFill>
            </a:rPr>
            <a:t>+</a:t>
          </a:r>
        </a:p>
        <a:p>
          <a:r>
            <a:rPr lang="pl-PL" baseline="0" dirty="0">
              <a:solidFill>
                <a:schemeClr val="tx1"/>
              </a:solidFill>
            </a:rPr>
            <a:t>Tabela zmiany przydziału budżetu</a:t>
          </a:r>
        </a:p>
      </dgm:t>
    </dgm:pt>
    <dgm:pt modelId="{8948572A-1D62-484F-ADD2-95D68E863C71}" type="parTrans" cxnId="{21E50358-F663-4A7D-885A-3BE17ACBDE77}">
      <dgm:prSet/>
      <dgm:spPr/>
      <dgm:t>
        <a:bodyPr/>
        <a:lstStyle/>
        <a:p>
          <a:endParaRPr lang="pl-PL"/>
        </a:p>
      </dgm:t>
    </dgm:pt>
    <dgm:pt modelId="{FF9E6C8A-AE8B-420B-8826-0A936D36FD5A}" type="sibTrans" cxnId="{21E50358-F663-4A7D-885A-3BE17ACBDE77}">
      <dgm:prSet/>
      <dgm:spPr/>
      <dgm:t>
        <a:bodyPr/>
        <a:lstStyle/>
        <a:p>
          <a:endParaRPr lang="pl-PL"/>
        </a:p>
      </dgm:t>
    </dgm:pt>
    <dgm:pt modelId="{A3AE00D3-262E-49DA-978D-2775C15ABB67}">
      <dgm:prSet/>
      <dgm:spPr/>
      <dgm:t>
        <a:bodyPr/>
        <a:lstStyle/>
        <a:p>
          <a:r>
            <a:rPr lang="pl-PL" baseline="0" dirty="0">
              <a:solidFill>
                <a:schemeClr val="tx1"/>
              </a:solidFill>
            </a:rPr>
            <a:t>+</a:t>
          </a:r>
        </a:p>
        <a:p>
          <a:r>
            <a:rPr lang="pl-PL" baseline="0" dirty="0">
              <a:solidFill>
                <a:schemeClr val="tx1"/>
              </a:solidFill>
            </a:rPr>
            <a:t>Zmieniony budżet</a:t>
          </a:r>
        </a:p>
        <a:p>
          <a:r>
            <a:rPr lang="pl-PL" baseline="0" dirty="0">
              <a:solidFill>
                <a:schemeClr val="tx1"/>
              </a:solidFill>
            </a:rPr>
            <a:t>Opis projektu</a:t>
          </a:r>
        </a:p>
      </dgm:t>
    </dgm:pt>
    <dgm:pt modelId="{D7F9878F-A434-473D-98E5-B42035C7ABBA}" type="parTrans" cxnId="{F6C753D9-2B6E-4D9A-B630-8C4EBF2007E6}">
      <dgm:prSet/>
      <dgm:spPr/>
      <dgm:t>
        <a:bodyPr/>
        <a:lstStyle/>
        <a:p>
          <a:endParaRPr lang="pl-PL"/>
        </a:p>
      </dgm:t>
    </dgm:pt>
    <dgm:pt modelId="{8EA5DA43-AFBF-4683-AB85-599490BCC200}" type="sibTrans" cxnId="{F6C753D9-2B6E-4D9A-B630-8C4EBF2007E6}">
      <dgm:prSet/>
      <dgm:spPr/>
      <dgm:t>
        <a:bodyPr/>
        <a:lstStyle/>
        <a:p>
          <a:endParaRPr lang="pl-PL"/>
        </a:p>
      </dgm:t>
    </dgm:pt>
    <dgm:pt modelId="{E10277C3-5D06-4316-BD41-33662184FAAC}" type="pres">
      <dgm:prSet presAssocID="{AE2E7639-E166-4086-944D-F17B21951739}" presName="Name0" presStyleCnt="0">
        <dgm:presLayoutVars>
          <dgm:dir/>
          <dgm:animLvl val="lvl"/>
          <dgm:resizeHandles val="exact"/>
        </dgm:presLayoutVars>
      </dgm:prSet>
      <dgm:spPr/>
    </dgm:pt>
    <dgm:pt modelId="{63FA4CFB-D982-4B40-AA42-A06E4157043A}" type="pres">
      <dgm:prSet presAssocID="{F4CD5F70-3BD9-40B8-A3B8-5053313D6407}" presName="compositeNode" presStyleCnt="0">
        <dgm:presLayoutVars>
          <dgm:bulletEnabled val="1"/>
        </dgm:presLayoutVars>
      </dgm:prSet>
      <dgm:spPr/>
    </dgm:pt>
    <dgm:pt modelId="{D299B0AC-D871-41C5-BEDF-1C51D75AC1E2}" type="pres">
      <dgm:prSet presAssocID="{F4CD5F70-3BD9-40B8-A3B8-5053313D6407}" presName="bgRect" presStyleLbl="node1" presStyleIdx="0" presStyleCnt="3"/>
      <dgm:spPr/>
    </dgm:pt>
    <dgm:pt modelId="{E38DB5AA-80DD-45B4-9B88-23642E876F42}" type="pres">
      <dgm:prSet presAssocID="{F4CD5F70-3BD9-40B8-A3B8-5053313D6407}" presName="parentNode" presStyleLbl="node1" presStyleIdx="0" presStyleCnt="3">
        <dgm:presLayoutVars>
          <dgm:chMax val="0"/>
          <dgm:bulletEnabled val="1"/>
        </dgm:presLayoutVars>
      </dgm:prSet>
      <dgm:spPr/>
    </dgm:pt>
    <dgm:pt modelId="{290F5B19-3E4F-4EE4-93DF-18752F774F01}" type="pres">
      <dgm:prSet presAssocID="{F4CD5F70-3BD9-40B8-A3B8-5053313D6407}" presName="childNode" presStyleLbl="node1" presStyleIdx="0" presStyleCnt="3">
        <dgm:presLayoutVars>
          <dgm:bulletEnabled val="1"/>
        </dgm:presLayoutVars>
      </dgm:prSet>
      <dgm:spPr/>
    </dgm:pt>
    <dgm:pt modelId="{333B57D3-B2D2-4035-9A56-F5FA817BD0EE}" type="pres">
      <dgm:prSet presAssocID="{D70FE511-FD57-4B8F-BBAE-974B1D2F9B0D}" presName="hSp" presStyleCnt="0"/>
      <dgm:spPr/>
    </dgm:pt>
    <dgm:pt modelId="{CB479CF3-54C4-482A-9B77-16AED86FA94C}" type="pres">
      <dgm:prSet presAssocID="{D70FE511-FD57-4B8F-BBAE-974B1D2F9B0D}" presName="vProcSp" presStyleCnt="0"/>
      <dgm:spPr/>
    </dgm:pt>
    <dgm:pt modelId="{EB398F99-BB51-4E6F-9874-89A0B6C6C13F}" type="pres">
      <dgm:prSet presAssocID="{D70FE511-FD57-4B8F-BBAE-974B1D2F9B0D}" presName="vSp1" presStyleCnt="0"/>
      <dgm:spPr/>
    </dgm:pt>
    <dgm:pt modelId="{AC672057-40B9-4EF1-B32E-137F65E54F63}" type="pres">
      <dgm:prSet presAssocID="{D70FE511-FD57-4B8F-BBAE-974B1D2F9B0D}" presName="simulatedConn" presStyleLbl="solidFgAcc1" presStyleIdx="0" presStyleCnt="2"/>
      <dgm:spPr/>
    </dgm:pt>
    <dgm:pt modelId="{1ED098C9-D3E6-4396-8CBA-3966D7CA2DC5}" type="pres">
      <dgm:prSet presAssocID="{D70FE511-FD57-4B8F-BBAE-974B1D2F9B0D}" presName="vSp2" presStyleCnt="0"/>
      <dgm:spPr/>
    </dgm:pt>
    <dgm:pt modelId="{F845F9E3-0D20-44C3-8BEB-11EAABDFFD97}" type="pres">
      <dgm:prSet presAssocID="{D70FE511-FD57-4B8F-BBAE-974B1D2F9B0D}" presName="sibTrans" presStyleCnt="0"/>
      <dgm:spPr/>
    </dgm:pt>
    <dgm:pt modelId="{EA4ACFBB-F782-4BD1-87AD-F068B70BB0BC}" type="pres">
      <dgm:prSet presAssocID="{65C7B6D0-53D2-42B9-A3F6-881ACFD8C30A}" presName="compositeNode" presStyleCnt="0">
        <dgm:presLayoutVars>
          <dgm:bulletEnabled val="1"/>
        </dgm:presLayoutVars>
      </dgm:prSet>
      <dgm:spPr/>
    </dgm:pt>
    <dgm:pt modelId="{E7308418-7F4F-442F-8425-E44B6EE62C5D}" type="pres">
      <dgm:prSet presAssocID="{65C7B6D0-53D2-42B9-A3F6-881ACFD8C30A}" presName="bgRect" presStyleLbl="node1" presStyleIdx="1" presStyleCnt="3"/>
      <dgm:spPr/>
    </dgm:pt>
    <dgm:pt modelId="{D4BAC2C7-81DE-43BE-B98F-DD8E723A3A7C}" type="pres">
      <dgm:prSet presAssocID="{65C7B6D0-53D2-42B9-A3F6-881ACFD8C30A}" presName="parentNode" presStyleLbl="node1" presStyleIdx="1" presStyleCnt="3">
        <dgm:presLayoutVars>
          <dgm:chMax val="0"/>
          <dgm:bulletEnabled val="1"/>
        </dgm:presLayoutVars>
      </dgm:prSet>
      <dgm:spPr/>
    </dgm:pt>
    <dgm:pt modelId="{98A23E6F-74D8-499B-B9B0-92DACBBA80DE}" type="pres">
      <dgm:prSet presAssocID="{65C7B6D0-53D2-42B9-A3F6-881ACFD8C30A}" presName="childNode" presStyleLbl="node1" presStyleIdx="1" presStyleCnt="3">
        <dgm:presLayoutVars>
          <dgm:bulletEnabled val="1"/>
        </dgm:presLayoutVars>
      </dgm:prSet>
      <dgm:spPr/>
    </dgm:pt>
    <dgm:pt modelId="{27F28111-59D8-40DC-811C-1A17EE8B8B70}" type="pres">
      <dgm:prSet presAssocID="{2B80DB4C-8F29-4653-B404-1D174A39A1B6}" presName="hSp" presStyleCnt="0"/>
      <dgm:spPr/>
    </dgm:pt>
    <dgm:pt modelId="{E63AD163-C24F-4045-91AA-3F8694A25F7D}" type="pres">
      <dgm:prSet presAssocID="{2B80DB4C-8F29-4653-B404-1D174A39A1B6}" presName="vProcSp" presStyleCnt="0"/>
      <dgm:spPr/>
    </dgm:pt>
    <dgm:pt modelId="{643289C7-27E5-4C1E-B6B3-05AE942272DB}" type="pres">
      <dgm:prSet presAssocID="{2B80DB4C-8F29-4653-B404-1D174A39A1B6}" presName="vSp1" presStyleCnt="0"/>
      <dgm:spPr/>
    </dgm:pt>
    <dgm:pt modelId="{8B0EE581-D1C1-4B7A-9955-C4E330726FE7}" type="pres">
      <dgm:prSet presAssocID="{2B80DB4C-8F29-4653-B404-1D174A39A1B6}" presName="simulatedConn" presStyleLbl="solidFgAcc1" presStyleIdx="1" presStyleCnt="2"/>
      <dgm:spPr/>
    </dgm:pt>
    <dgm:pt modelId="{7B15EC26-86D9-4710-8D05-177DA68573B9}" type="pres">
      <dgm:prSet presAssocID="{2B80DB4C-8F29-4653-B404-1D174A39A1B6}" presName="vSp2" presStyleCnt="0"/>
      <dgm:spPr/>
    </dgm:pt>
    <dgm:pt modelId="{6F0EB7A2-0BC7-4E2F-8FFE-D9F8661C3434}" type="pres">
      <dgm:prSet presAssocID="{2B80DB4C-8F29-4653-B404-1D174A39A1B6}" presName="sibTrans" presStyleCnt="0"/>
      <dgm:spPr/>
    </dgm:pt>
    <dgm:pt modelId="{E4ADC667-858F-4388-B7DF-A28A1CABD0AB}" type="pres">
      <dgm:prSet presAssocID="{CBAA74B9-A792-40A4-9907-BC13DC1C8C5F}" presName="compositeNode" presStyleCnt="0">
        <dgm:presLayoutVars>
          <dgm:bulletEnabled val="1"/>
        </dgm:presLayoutVars>
      </dgm:prSet>
      <dgm:spPr/>
    </dgm:pt>
    <dgm:pt modelId="{09CA79AE-FF92-4267-80EE-7404F15B8C8A}" type="pres">
      <dgm:prSet presAssocID="{CBAA74B9-A792-40A4-9907-BC13DC1C8C5F}" presName="bgRect" presStyleLbl="node1" presStyleIdx="2" presStyleCnt="3"/>
      <dgm:spPr/>
    </dgm:pt>
    <dgm:pt modelId="{8DE9114A-AEF8-493B-9E02-D60C29F13524}" type="pres">
      <dgm:prSet presAssocID="{CBAA74B9-A792-40A4-9907-BC13DC1C8C5F}" presName="parentNode" presStyleLbl="node1" presStyleIdx="2" presStyleCnt="3">
        <dgm:presLayoutVars>
          <dgm:chMax val="0"/>
          <dgm:bulletEnabled val="1"/>
        </dgm:presLayoutVars>
      </dgm:prSet>
      <dgm:spPr/>
    </dgm:pt>
    <dgm:pt modelId="{7F554DFB-4351-4F50-BD11-A5944053F2EB}" type="pres">
      <dgm:prSet presAssocID="{CBAA74B9-A792-40A4-9907-BC13DC1C8C5F}" presName="childNode" presStyleLbl="node1" presStyleIdx="2" presStyleCnt="3">
        <dgm:presLayoutVars>
          <dgm:bulletEnabled val="1"/>
        </dgm:presLayoutVars>
      </dgm:prSet>
      <dgm:spPr/>
    </dgm:pt>
  </dgm:ptLst>
  <dgm:cxnLst>
    <dgm:cxn modelId="{DBD76812-372E-4EA2-8139-7D3A63F857BE}" srcId="{AE2E7639-E166-4086-944D-F17B21951739}" destId="{CBAA74B9-A792-40A4-9907-BC13DC1C8C5F}" srcOrd="2" destOrd="0" parTransId="{C7DFE393-7E21-4B11-9178-414F05329E32}" sibTransId="{1E5A1AC0-8E17-4264-8DBD-77C11EF26B88}"/>
    <dgm:cxn modelId="{41F44F22-B71A-4B99-AD9F-B45AA3544BBE}" type="presOf" srcId="{CBAA74B9-A792-40A4-9907-BC13DC1C8C5F}" destId="{09CA79AE-FF92-4267-80EE-7404F15B8C8A}" srcOrd="0" destOrd="0" presId="urn:microsoft.com/office/officeart/2005/8/layout/hProcess7#1"/>
    <dgm:cxn modelId="{6D3B2527-08B5-49EB-9A86-85CAE34E084A}" type="presOf" srcId="{A3AE00D3-262E-49DA-978D-2775C15ABB67}" destId="{7F554DFB-4351-4F50-BD11-A5944053F2EB}" srcOrd="0" destOrd="2" presId="urn:microsoft.com/office/officeart/2005/8/layout/hProcess7#1"/>
    <dgm:cxn modelId="{26163728-8812-4CD6-A06B-3D866659D753}" type="presOf" srcId="{65C7B6D0-53D2-42B9-A3F6-881ACFD8C30A}" destId="{D4BAC2C7-81DE-43BE-B98F-DD8E723A3A7C}" srcOrd="1" destOrd="0" presId="urn:microsoft.com/office/officeart/2005/8/layout/hProcess7#1"/>
    <dgm:cxn modelId="{C8AA612D-4261-4BCB-B7B4-B2DB532EFAC9}" type="presOf" srcId="{F4CD5F70-3BD9-40B8-A3B8-5053313D6407}" destId="{D299B0AC-D871-41C5-BEDF-1C51D75AC1E2}" srcOrd="0" destOrd="0" presId="urn:microsoft.com/office/officeart/2005/8/layout/hProcess7#1"/>
    <dgm:cxn modelId="{48F51B2F-6FCB-4B13-96C6-D1C42CC5287D}" type="presOf" srcId="{CBAA74B9-A792-40A4-9907-BC13DC1C8C5F}" destId="{8DE9114A-AEF8-493B-9E02-D60C29F13524}" srcOrd="1" destOrd="0" presId="urn:microsoft.com/office/officeart/2005/8/layout/hProcess7#1"/>
    <dgm:cxn modelId="{53881134-A6C2-44E5-83F5-8750E1EAAD55}" type="presOf" srcId="{9109A302-0F56-4085-BCE2-D4B50E84B1A9}" destId="{98A23E6F-74D8-499B-B9B0-92DACBBA80DE}" srcOrd="0" destOrd="1" presId="urn:microsoft.com/office/officeart/2005/8/layout/hProcess7#1"/>
    <dgm:cxn modelId="{63422F3A-CC79-4EBC-9BCA-F675D763DC31}" srcId="{65C7B6D0-53D2-42B9-A3F6-881ACFD8C30A}" destId="{9109A302-0F56-4085-BCE2-D4B50E84B1A9}" srcOrd="1" destOrd="0" parTransId="{F99B1D6F-302F-4CD3-8F1E-C9EC34DB6641}" sibTransId="{7E2B6A0F-8DE5-48F3-B88D-0BED4D58D52C}"/>
    <dgm:cxn modelId="{39D37F3A-0D53-4F13-A62D-A703221D115D}" type="presOf" srcId="{F4CD5F70-3BD9-40B8-A3B8-5053313D6407}" destId="{E38DB5AA-80DD-45B4-9B88-23642E876F42}" srcOrd="1" destOrd="0" presId="urn:microsoft.com/office/officeart/2005/8/layout/hProcess7#1"/>
    <dgm:cxn modelId="{811F6745-E7D4-4E1F-825D-641A3792968F}" srcId="{AE2E7639-E166-4086-944D-F17B21951739}" destId="{65C7B6D0-53D2-42B9-A3F6-881ACFD8C30A}" srcOrd="1" destOrd="0" parTransId="{EEA157DC-491B-4741-9A26-466C5DD96E7C}" sibTransId="{2B80DB4C-8F29-4653-B404-1D174A39A1B6}"/>
    <dgm:cxn modelId="{408D166A-94E5-40D2-BB7E-B33851D0EA42}" type="presOf" srcId="{2EFDD9FE-6ECE-471F-9598-A6C11EC3B2AC}" destId="{98A23E6F-74D8-499B-B9B0-92DACBBA80DE}" srcOrd="0" destOrd="0" presId="urn:microsoft.com/office/officeart/2005/8/layout/hProcess7#1"/>
    <dgm:cxn modelId="{7B523F4B-7A78-458A-811B-54B8F392047A}" srcId="{CBAA74B9-A792-40A4-9907-BC13DC1C8C5F}" destId="{FD05A703-898C-439D-962B-012381FB1B58}" srcOrd="0" destOrd="0" parTransId="{D6960A09-E3B7-4515-88E0-C0F2327C8E54}" sibTransId="{E6F30D03-0582-4061-B76E-3AAA67A2EDF8}"/>
    <dgm:cxn modelId="{21E50358-F663-4A7D-885A-3BE17ACBDE77}" srcId="{CBAA74B9-A792-40A4-9907-BC13DC1C8C5F}" destId="{3089C506-11C7-4002-A6A0-E2FC431DE79B}" srcOrd="1" destOrd="0" parTransId="{8948572A-1D62-484F-ADD2-95D68E863C71}" sibTransId="{FF9E6C8A-AE8B-420B-8826-0A936D36FD5A}"/>
    <dgm:cxn modelId="{602875A8-3F71-4AAF-B55C-29B669F6F17F}" type="presOf" srcId="{65C7B6D0-53D2-42B9-A3F6-881ACFD8C30A}" destId="{E7308418-7F4F-442F-8425-E44B6EE62C5D}" srcOrd="0" destOrd="0" presId="urn:microsoft.com/office/officeart/2005/8/layout/hProcess7#1"/>
    <dgm:cxn modelId="{897A74B4-FFCB-40CF-ADBE-ADC246D934F9}" type="presOf" srcId="{3089C506-11C7-4002-A6A0-E2FC431DE79B}" destId="{7F554DFB-4351-4F50-BD11-A5944053F2EB}" srcOrd="0" destOrd="1" presId="urn:microsoft.com/office/officeart/2005/8/layout/hProcess7#1"/>
    <dgm:cxn modelId="{45E96CC7-5C25-4672-8E4C-3EFF0D218F1A}" srcId="{AE2E7639-E166-4086-944D-F17B21951739}" destId="{F4CD5F70-3BD9-40B8-A3B8-5053313D6407}" srcOrd="0" destOrd="0" parTransId="{D6F73E5E-D994-4727-BDA2-3E018C5CBE9B}" sibTransId="{D70FE511-FD57-4B8F-BBAE-974B1D2F9B0D}"/>
    <dgm:cxn modelId="{B6CA51C7-A270-48C8-84EC-1AB038831463}" srcId="{65C7B6D0-53D2-42B9-A3F6-881ACFD8C30A}" destId="{D29F81CA-C096-419F-95A1-48E563DA741E}" srcOrd="2" destOrd="0" parTransId="{F65CEEAA-D951-4217-871A-3A6B3F1A1093}" sibTransId="{F10BF58C-4BA4-4D5C-A421-A91B361F635D}"/>
    <dgm:cxn modelId="{B09833CE-311E-4346-94A4-434F0153C1AC}" type="presOf" srcId="{FEEE9B4A-3936-4813-9000-2D0853019756}" destId="{290F5B19-3E4F-4EE4-93DF-18752F774F01}" srcOrd="0" destOrd="0" presId="urn:microsoft.com/office/officeart/2005/8/layout/hProcess7#1"/>
    <dgm:cxn modelId="{F6C753D9-2B6E-4D9A-B630-8C4EBF2007E6}" srcId="{CBAA74B9-A792-40A4-9907-BC13DC1C8C5F}" destId="{A3AE00D3-262E-49DA-978D-2775C15ABB67}" srcOrd="2" destOrd="0" parTransId="{D7F9878F-A434-473D-98E5-B42035C7ABBA}" sibTransId="{8EA5DA43-AFBF-4683-AB85-599490BCC200}"/>
    <dgm:cxn modelId="{EAA831E0-CDCF-41A4-976F-6C0B39D105BF}" srcId="{F4CD5F70-3BD9-40B8-A3B8-5053313D6407}" destId="{FEEE9B4A-3936-4813-9000-2D0853019756}" srcOrd="0" destOrd="0" parTransId="{BC8C929E-3C04-47BF-9E98-0980F0A984C0}" sibTransId="{251B9B6A-5C0B-4950-8809-D078E97055BB}"/>
    <dgm:cxn modelId="{2D4141EA-28D3-4FD7-83F2-549B06A01967}" srcId="{65C7B6D0-53D2-42B9-A3F6-881ACFD8C30A}" destId="{2EFDD9FE-6ECE-471F-9598-A6C11EC3B2AC}" srcOrd="0" destOrd="0" parTransId="{9F639BBC-7266-4CAE-A2CC-826AA4278E66}" sibTransId="{8FC56C35-3D28-42A3-AEF7-D69780A28CA7}"/>
    <dgm:cxn modelId="{EDB44BEA-3450-4EFD-BE77-8CBD28CDA761}" type="presOf" srcId="{D29F81CA-C096-419F-95A1-48E563DA741E}" destId="{98A23E6F-74D8-499B-B9B0-92DACBBA80DE}" srcOrd="0" destOrd="2" presId="urn:microsoft.com/office/officeart/2005/8/layout/hProcess7#1"/>
    <dgm:cxn modelId="{17CB53F0-869D-4BD2-A7A4-139D1792DBC6}" type="presOf" srcId="{FD05A703-898C-439D-962B-012381FB1B58}" destId="{7F554DFB-4351-4F50-BD11-A5944053F2EB}" srcOrd="0" destOrd="0" presId="urn:microsoft.com/office/officeart/2005/8/layout/hProcess7#1"/>
    <dgm:cxn modelId="{730D76FB-56A0-444C-85F2-B8FFEFF66BB3}" type="presOf" srcId="{AE2E7639-E166-4086-944D-F17B21951739}" destId="{E10277C3-5D06-4316-BD41-33662184FAAC}" srcOrd="0" destOrd="0" presId="urn:microsoft.com/office/officeart/2005/8/layout/hProcess7#1"/>
    <dgm:cxn modelId="{B83C7B04-B5C9-44B6-A5E1-50A559D39E95}" type="presParOf" srcId="{E10277C3-5D06-4316-BD41-33662184FAAC}" destId="{63FA4CFB-D982-4B40-AA42-A06E4157043A}" srcOrd="0" destOrd="0" presId="urn:microsoft.com/office/officeart/2005/8/layout/hProcess7#1"/>
    <dgm:cxn modelId="{68F48808-96A4-4D63-B16F-574918915722}" type="presParOf" srcId="{63FA4CFB-D982-4B40-AA42-A06E4157043A}" destId="{D299B0AC-D871-41C5-BEDF-1C51D75AC1E2}" srcOrd="0" destOrd="0" presId="urn:microsoft.com/office/officeart/2005/8/layout/hProcess7#1"/>
    <dgm:cxn modelId="{999776EE-BCC8-4FFE-885D-229CDB6C5589}" type="presParOf" srcId="{63FA4CFB-D982-4B40-AA42-A06E4157043A}" destId="{E38DB5AA-80DD-45B4-9B88-23642E876F42}" srcOrd="1" destOrd="0" presId="urn:microsoft.com/office/officeart/2005/8/layout/hProcess7#1"/>
    <dgm:cxn modelId="{6C9CFFC4-AD33-48AF-AFD4-C0B98AECD050}" type="presParOf" srcId="{63FA4CFB-D982-4B40-AA42-A06E4157043A}" destId="{290F5B19-3E4F-4EE4-93DF-18752F774F01}" srcOrd="2" destOrd="0" presId="urn:microsoft.com/office/officeart/2005/8/layout/hProcess7#1"/>
    <dgm:cxn modelId="{14F9ED57-B248-451A-A8BB-ED4EC4FD1B88}" type="presParOf" srcId="{E10277C3-5D06-4316-BD41-33662184FAAC}" destId="{333B57D3-B2D2-4035-9A56-F5FA817BD0EE}" srcOrd="1" destOrd="0" presId="urn:microsoft.com/office/officeart/2005/8/layout/hProcess7#1"/>
    <dgm:cxn modelId="{1D729B7D-EDC7-4250-B1F5-55DF2EFB4732}" type="presParOf" srcId="{E10277C3-5D06-4316-BD41-33662184FAAC}" destId="{CB479CF3-54C4-482A-9B77-16AED86FA94C}" srcOrd="2" destOrd="0" presId="urn:microsoft.com/office/officeart/2005/8/layout/hProcess7#1"/>
    <dgm:cxn modelId="{B2645147-29E2-4207-913C-E65957917F74}" type="presParOf" srcId="{CB479CF3-54C4-482A-9B77-16AED86FA94C}" destId="{EB398F99-BB51-4E6F-9874-89A0B6C6C13F}" srcOrd="0" destOrd="0" presId="urn:microsoft.com/office/officeart/2005/8/layout/hProcess7#1"/>
    <dgm:cxn modelId="{88F1EAA1-22B9-46DD-944C-BDB1B409315C}" type="presParOf" srcId="{CB479CF3-54C4-482A-9B77-16AED86FA94C}" destId="{AC672057-40B9-4EF1-B32E-137F65E54F63}" srcOrd="1" destOrd="0" presId="urn:microsoft.com/office/officeart/2005/8/layout/hProcess7#1"/>
    <dgm:cxn modelId="{25D0903D-9B90-44A5-B771-4C2B74F62A16}" type="presParOf" srcId="{CB479CF3-54C4-482A-9B77-16AED86FA94C}" destId="{1ED098C9-D3E6-4396-8CBA-3966D7CA2DC5}" srcOrd="2" destOrd="0" presId="urn:microsoft.com/office/officeart/2005/8/layout/hProcess7#1"/>
    <dgm:cxn modelId="{702D5A30-3EA8-4A8E-9582-43D6F974680A}" type="presParOf" srcId="{E10277C3-5D06-4316-BD41-33662184FAAC}" destId="{F845F9E3-0D20-44C3-8BEB-11EAABDFFD97}" srcOrd="3" destOrd="0" presId="urn:microsoft.com/office/officeart/2005/8/layout/hProcess7#1"/>
    <dgm:cxn modelId="{DE3D14A3-A7D6-4854-9A9D-326FCC551039}" type="presParOf" srcId="{E10277C3-5D06-4316-BD41-33662184FAAC}" destId="{EA4ACFBB-F782-4BD1-87AD-F068B70BB0BC}" srcOrd="4" destOrd="0" presId="urn:microsoft.com/office/officeart/2005/8/layout/hProcess7#1"/>
    <dgm:cxn modelId="{A004CC14-399B-496A-8E07-8FDCB3F49BFC}" type="presParOf" srcId="{EA4ACFBB-F782-4BD1-87AD-F068B70BB0BC}" destId="{E7308418-7F4F-442F-8425-E44B6EE62C5D}" srcOrd="0" destOrd="0" presId="urn:microsoft.com/office/officeart/2005/8/layout/hProcess7#1"/>
    <dgm:cxn modelId="{0F7E06C4-B49B-408B-946D-7204130814C4}" type="presParOf" srcId="{EA4ACFBB-F782-4BD1-87AD-F068B70BB0BC}" destId="{D4BAC2C7-81DE-43BE-B98F-DD8E723A3A7C}" srcOrd="1" destOrd="0" presId="urn:microsoft.com/office/officeart/2005/8/layout/hProcess7#1"/>
    <dgm:cxn modelId="{729B4B2C-7F36-4FD8-87ED-D3489E81725A}" type="presParOf" srcId="{EA4ACFBB-F782-4BD1-87AD-F068B70BB0BC}" destId="{98A23E6F-74D8-499B-B9B0-92DACBBA80DE}" srcOrd="2" destOrd="0" presId="urn:microsoft.com/office/officeart/2005/8/layout/hProcess7#1"/>
    <dgm:cxn modelId="{A6E4787C-FF25-48BB-9918-17C2379614F3}" type="presParOf" srcId="{E10277C3-5D06-4316-BD41-33662184FAAC}" destId="{27F28111-59D8-40DC-811C-1A17EE8B8B70}" srcOrd="5" destOrd="0" presId="urn:microsoft.com/office/officeart/2005/8/layout/hProcess7#1"/>
    <dgm:cxn modelId="{1EC55AB4-C8A6-4D00-AF15-4CD3CD26A1D9}" type="presParOf" srcId="{E10277C3-5D06-4316-BD41-33662184FAAC}" destId="{E63AD163-C24F-4045-91AA-3F8694A25F7D}" srcOrd="6" destOrd="0" presId="urn:microsoft.com/office/officeart/2005/8/layout/hProcess7#1"/>
    <dgm:cxn modelId="{3CCD533E-8C18-4133-9F39-9BF05AE1877D}" type="presParOf" srcId="{E63AD163-C24F-4045-91AA-3F8694A25F7D}" destId="{643289C7-27E5-4C1E-B6B3-05AE942272DB}" srcOrd="0" destOrd="0" presId="urn:microsoft.com/office/officeart/2005/8/layout/hProcess7#1"/>
    <dgm:cxn modelId="{D44DB64A-9CFB-4935-AF1B-3D4E75C15AB0}" type="presParOf" srcId="{E63AD163-C24F-4045-91AA-3F8694A25F7D}" destId="{8B0EE581-D1C1-4B7A-9955-C4E330726FE7}" srcOrd="1" destOrd="0" presId="urn:microsoft.com/office/officeart/2005/8/layout/hProcess7#1"/>
    <dgm:cxn modelId="{BDBE194E-D148-49B1-A027-C1C0DD4E25D3}" type="presParOf" srcId="{E63AD163-C24F-4045-91AA-3F8694A25F7D}" destId="{7B15EC26-86D9-4710-8D05-177DA68573B9}" srcOrd="2" destOrd="0" presId="urn:microsoft.com/office/officeart/2005/8/layout/hProcess7#1"/>
    <dgm:cxn modelId="{058E80DA-BC58-4E5F-BB07-328902C3CEE8}" type="presParOf" srcId="{E10277C3-5D06-4316-BD41-33662184FAAC}" destId="{6F0EB7A2-0BC7-4E2F-8FFE-D9F8661C3434}" srcOrd="7" destOrd="0" presId="urn:microsoft.com/office/officeart/2005/8/layout/hProcess7#1"/>
    <dgm:cxn modelId="{3321EB9C-57ED-4204-AB54-1A207E2D40B7}" type="presParOf" srcId="{E10277C3-5D06-4316-BD41-33662184FAAC}" destId="{E4ADC667-858F-4388-B7DF-A28A1CABD0AB}" srcOrd="8" destOrd="0" presId="urn:microsoft.com/office/officeart/2005/8/layout/hProcess7#1"/>
    <dgm:cxn modelId="{856EF521-C373-421E-8465-BEB753F0EF3C}" type="presParOf" srcId="{E4ADC667-858F-4388-B7DF-A28A1CABD0AB}" destId="{09CA79AE-FF92-4267-80EE-7404F15B8C8A}" srcOrd="0" destOrd="0" presId="urn:microsoft.com/office/officeart/2005/8/layout/hProcess7#1"/>
    <dgm:cxn modelId="{CEEF4DA5-69FD-4D24-A668-A881C705C24E}" type="presParOf" srcId="{E4ADC667-858F-4388-B7DF-A28A1CABD0AB}" destId="{8DE9114A-AEF8-493B-9E02-D60C29F13524}" srcOrd="1" destOrd="0" presId="urn:microsoft.com/office/officeart/2005/8/layout/hProcess7#1"/>
    <dgm:cxn modelId="{E52DB7B1-6BF9-4E46-B834-6DB33287B389}" type="presParOf" srcId="{E4ADC667-858F-4388-B7DF-A28A1CABD0AB}" destId="{7F554DFB-4351-4F50-BD11-A5944053F2EB}" srcOrd="2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123869B-D347-4F48-8B4A-3A4CE3DDDA22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FD30BFC2-113D-4B9D-AEAB-9748DF45999C}">
      <dgm:prSet phldrT="[Teks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pl-PL" sz="1800" b="1" dirty="0"/>
            <a:t>Kontrola w siedzibie beneficjenta lub w każdym innym miejscu związanym z realizacją projektu.</a:t>
          </a:r>
        </a:p>
      </dgm:t>
    </dgm:pt>
    <dgm:pt modelId="{409D5DB9-21BF-4582-9E4B-3B82B388EF91}" type="parTrans" cxnId="{2F2D87EC-8A94-4BB0-9959-07D7E5E1B137}">
      <dgm:prSet/>
      <dgm:spPr/>
      <dgm:t>
        <a:bodyPr/>
        <a:lstStyle/>
        <a:p>
          <a:endParaRPr lang="pl-PL"/>
        </a:p>
      </dgm:t>
    </dgm:pt>
    <dgm:pt modelId="{74C4D55A-723C-4CDC-BD6B-C758827A4A8E}" type="sibTrans" cxnId="{2F2D87EC-8A94-4BB0-9959-07D7E5E1B137}">
      <dgm:prSet/>
      <dgm:spPr/>
      <dgm:t>
        <a:bodyPr/>
        <a:lstStyle/>
        <a:p>
          <a:endParaRPr lang="pl-PL"/>
        </a:p>
      </dgm:t>
    </dgm:pt>
    <dgm:pt modelId="{87C329D4-0692-47C1-880F-4C2D416563C7}">
      <dgm:prSet phldrT="[Tekst]" custT="1"/>
      <dgm:spPr>
        <a:solidFill>
          <a:schemeClr val="accent1"/>
        </a:solidFill>
      </dgm:spPr>
      <dgm:t>
        <a:bodyPr/>
        <a:lstStyle/>
        <a:p>
          <a:r>
            <a:rPr lang="pl-PL" sz="1800" b="1" dirty="0"/>
            <a:t>Zakres kontroli:</a:t>
          </a:r>
        </a:p>
      </dgm:t>
    </dgm:pt>
    <dgm:pt modelId="{4483FE0C-963F-453B-A0C2-2B9CDCC12E68}" type="parTrans" cxnId="{1B0827F7-4916-4630-8DC4-C37BC302E827}">
      <dgm:prSet/>
      <dgm:spPr/>
      <dgm:t>
        <a:bodyPr/>
        <a:lstStyle/>
        <a:p>
          <a:endParaRPr lang="pl-PL"/>
        </a:p>
      </dgm:t>
    </dgm:pt>
    <dgm:pt modelId="{7E3F8FCF-90A0-4657-9BC7-A23D4EE73C45}" type="sibTrans" cxnId="{1B0827F7-4916-4630-8DC4-C37BC302E827}">
      <dgm:prSet/>
      <dgm:spPr/>
      <dgm:t>
        <a:bodyPr/>
        <a:lstStyle/>
        <a:p>
          <a:endParaRPr lang="pl-PL"/>
        </a:p>
      </dgm:t>
    </dgm:pt>
    <dgm:pt modelId="{4FCFFB9E-D785-445E-A425-36A772068767}">
      <dgm:prSet phldrT="[Tekst]"/>
      <dgm:spPr>
        <a:solidFill>
          <a:schemeClr val="accent1"/>
        </a:solidFill>
      </dgm:spPr>
      <dgm:t>
        <a:bodyPr/>
        <a:lstStyle/>
        <a:p>
          <a:r>
            <a:rPr lang="pl-PL" b="1" dirty="0"/>
            <a:t>Wybór projektów do kontroli:</a:t>
          </a:r>
        </a:p>
      </dgm:t>
    </dgm:pt>
    <dgm:pt modelId="{CBC08FB9-18C3-4499-8B61-27CA1224F074}" type="parTrans" cxnId="{8E3A7C9E-49A8-4DE0-94FC-B062FFDE2467}">
      <dgm:prSet/>
      <dgm:spPr/>
      <dgm:t>
        <a:bodyPr/>
        <a:lstStyle/>
        <a:p>
          <a:endParaRPr lang="pl-PL"/>
        </a:p>
      </dgm:t>
    </dgm:pt>
    <dgm:pt modelId="{92DAD61F-6456-414B-9A3C-C94667B2D612}" type="sibTrans" cxnId="{8E3A7C9E-49A8-4DE0-94FC-B062FFDE2467}">
      <dgm:prSet/>
      <dgm:spPr/>
      <dgm:t>
        <a:bodyPr/>
        <a:lstStyle/>
        <a:p>
          <a:endParaRPr lang="pl-PL"/>
        </a:p>
      </dgm:t>
    </dgm:pt>
    <dgm:pt modelId="{8C80DB71-F430-41BD-9194-86A36BE04F1C}">
      <dgm:prSet phldrT="[Tekst]" custT="1"/>
      <dgm:spPr/>
      <dgm:t>
        <a:bodyPr/>
        <a:lstStyle/>
        <a:p>
          <a:r>
            <a:rPr lang="pl-PL" sz="1700" dirty="0"/>
            <a:t>weryfikacja realizacji projektu oraz postępu rzeczowego;</a:t>
          </a:r>
        </a:p>
      </dgm:t>
    </dgm:pt>
    <dgm:pt modelId="{11F049D6-9EE8-40BD-AF0B-BA4AEDB54DF6}" type="parTrans" cxnId="{3037CEC7-C390-4770-A6E1-343993371D90}">
      <dgm:prSet/>
      <dgm:spPr/>
      <dgm:t>
        <a:bodyPr/>
        <a:lstStyle/>
        <a:p>
          <a:endParaRPr lang="pl-PL"/>
        </a:p>
      </dgm:t>
    </dgm:pt>
    <dgm:pt modelId="{08739271-2B37-4D19-9710-45FA05C67DFD}" type="sibTrans" cxnId="{3037CEC7-C390-4770-A6E1-343993371D90}">
      <dgm:prSet/>
      <dgm:spPr/>
      <dgm:t>
        <a:bodyPr/>
        <a:lstStyle/>
        <a:p>
          <a:endParaRPr lang="pl-PL"/>
        </a:p>
      </dgm:t>
    </dgm:pt>
    <dgm:pt modelId="{B6FCEAE4-5C17-46A9-9002-0C8A65EFFDCE}">
      <dgm:prSet phldrT="[Tekst]" custT="1"/>
      <dgm:spPr/>
      <dgm:t>
        <a:bodyPr/>
        <a:lstStyle/>
        <a:p>
          <a:r>
            <a:rPr lang="pl-PL" sz="1700" dirty="0"/>
            <a:t>sprawdzenie realizowanych działań oraz ich zgodności z umową i raportami;</a:t>
          </a:r>
        </a:p>
      </dgm:t>
    </dgm:pt>
    <dgm:pt modelId="{A4EE7991-4E66-45E1-8CC2-5EF023F8B929}" type="parTrans" cxnId="{B229BCAA-9794-4E91-B533-4C3A5B5A299F}">
      <dgm:prSet/>
      <dgm:spPr/>
      <dgm:t>
        <a:bodyPr/>
        <a:lstStyle/>
        <a:p>
          <a:endParaRPr lang="pl-PL"/>
        </a:p>
      </dgm:t>
    </dgm:pt>
    <dgm:pt modelId="{39B233EB-AB5C-4D9A-A297-6A2C141EDEC8}" type="sibTrans" cxnId="{B229BCAA-9794-4E91-B533-4C3A5B5A299F}">
      <dgm:prSet/>
      <dgm:spPr/>
      <dgm:t>
        <a:bodyPr/>
        <a:lstStyle/>
        <a:p>
          <a:endParaRPr lang="pl-PL"/>
        </a:p>
      </dgm:t>
    </dgm:pt>
    <dgm:pt modelId="{435393F3-49A1-40F3-A47E-A94A3670C17C}">
      <dgm:prSet phldrT="[Tekst]" custT="1"/>
      <dgm:spPr/>
      <dgm:t>
        <a:bodyPr/>
        <a:lstStyle/>
        <a:p>
          <a:r>
            <a:rPr lang="pl-PL" sz="1700" dirty="0"/>
            <a:t>osiągnięcie wskaźników produktu i celów projektu</a:t>
          </a:r>
        </a:p>
      </dgm:t>
    </dgm:pt>
    <dgm:pt modelId="{638951DF-FAE1-48E4-8506-882D08C6DBD8}" type="parTrans" cxnId="{BD7EBA27-7373-432F-88CA-7AA7B7AFFD48}">
      <dgm:prSet/>
      <dgm:spPr/>
      <dgm:t>
        <a:bodyPr/>
        <a:lstStyle/>
        <a:p>
          <a:endParaRPr lang="pl-PL"/>
        </a:p>
      </dgm:t>
    </dgm:pt>
    <dgm:pt modelId="{95E4C2FB-DE8D-4EDA-8641-93DD087743ED}" type="sibTrans" cxnId="{BD7EBA27-7373-432F-88CA-7AA7B7AFFD48}">
      <dgm:prSet/>
      <dgm:spPr/>
      <dgm:t>
        <a:bodyPr/>
        <a:lstStyle/>
        <a:p>
          <a:endParaRPr lang="pl-PL"/>
        </a:p>
      </dgm:t>
    </dgm:pt>
    <dgm:pt modelId="{06CF267C-DF5D-433D-BA99-9F13E23777B7}">
      <dgm:prSet phldrT="[Tekst]" custT="1"/>
      <dgm:spPr/>
      <dgm:t>
        <a:bodyPr/>
        <a:lstStyle/>
        <a:p>
          <a:r>
            <a:rPr lang="pl-PL" sz="1700" dirty="0"/>
            <a:t>próba projektów określona w rocznym planie kontroli na podstawie oceny ryzyka;</a:t>
          </a:r>
        </a:p>
      </dgm:t>
    </dgm:pt>
    <dgm:pt modelId="{88D61871-D7C7-4F1C-BE24-F8B62B5D9FCB}" type="parTrans" cxnId="{43F335CF-28C6-4816-BE20-CBD946C2E232}">
      <dgm:prSet/>
      <dgm:spPr/>
      <dgm:t>
        <a:bodyPr/>
        <a:lstStyle/>
        <a:p>
          <a:endParaRPr lang="pl-PL"/>
        </a:p>
      </dgm:t>
    </dgm:pt>
    <dgm:pt modelId="{7019FA95-D494-428C-B78E-2A7B29DABD6D}" type="sibTrans" cxnId="{43F335CF-28C6-4816-BE20-CBD946C2E232}">
      <dgm:prSet/>
      <dgm:spPr/>
      <dgm:t>
        <a:bodyPr/>
        <a:lstStyle/>
        <a:p>
          <a:endParaRPr lang="pl-PL"/>
        </a:p>
      </dgm:t>
    </dgm:pt>
    <dgm:pt modelId="{59C833A4-89E8-4912-9AF7-6B8C0639CBE8}">
      <dgm:prSet phldrT="[Tekst]" custT="1"/>
      <dgm:spPr/>
      <dgm:t>
        <a:bodyPr/>
        <a:lstStyle/>
        <a:p>
          <a:r>
            <a:rPr lang="pl-PL" sz="1700" dirty="0"/>
            <a:t>w sytuacjach wyjątkowych na wniosek IZ;</a:t>
          </a:r>
        </a:p>
      </dgm:t>
    </dgm:pt>
    <dgm:pt modelId="{54EADEE2-C208-4588-8603-1FDC16FDA876}" type="parTrans" cxnId="{20A207C8-EE09-43B9-A529-08E0B6640289}">
      <dgm:prSet/>
      <dgm:spPr/>
      <dgm:t>
        <a:bodyPr/>
        <a:lstStyle/>
        <a:p>
          <a:endParaRPr lang="pl-PL"/>
        </a:p>
      </dgm:t>
    </dgm:pt>
    <dgm:pt modelId="{E00CE044-11F7-45B9-A917-907EC5C4E6DA}" type="sibTrans" cxnId="{20A207C8-EE09-43B9-A529-08E0B6640289}">
      <dgm:prSet/>
      <dgm:spPr/>
      <dgm:t>
        <a:bodyPr/>
        <a:lstStyle/>
        <a:p>
          <a:endParaRPr lang="pl-PL"/>
        </a:p>
      </dgm:t>
    </dgm:pt>
    <dgm:pt modelId="{D63EAE08-9432-4149-B600-F72F6D53FE0B}">
      <dgm:prSet phldrT="[Tekst]"/>
      <dgm:spPr>
        <a:solidFill>
          <a:schemeClr val="accent1"/>
        </a:solidFill>
      </dgm:spPr>
      <dgm:t>
        <a:bodyPr/>
        <a:lstStyle/>
        <a:p>
          <a:r>
            <a:rPr lang="pl-PL" dirty="0"/>
            <a:t>O terminie przeprowadzenia kontroli Beneficjent jest zawiadamiany mailowo lub faksem </a:t>
          </a:r>
          <a:r>
            <a:rPr lang="pl-PL" u="sng" dirty="0"/>
            <a:t>przynajmniej 5 dni roboczych przed jej rozpoczęciem</a:t>
          </a:r>
        </a:p>
      </dgm:t>
    </dgm:pt>
    <dgm:pt modelId="{0490CE8E-4BB5-4F8F-BB9E-5E53F242CEC5}" type="parTrans" cxnId="{E568DCD4-67AC-4DD2-B1D9-1F2FF3B5353B}">
      <dgm:prSet/>
      <dgm:spPr/>
      <dgm:t>
        <a:bodyPr/>
        <a:lstStyle/>
        <a:p>
          <a:endParaRPr lang="pl-PL"/>
        </a:p>
      </dgm:t>
    </dgm:pt>
    <dgm:pt modelId="{D3227F23-8EA3-4C8D-B40C-04F698114D67}" type="sibTrans" cxnId="{E568DCD4-67AC-4DD2-B1D9-1F2FF3B5353B}">
      <dgm:prSet/>
      <dgm:spPr/>
      <dgm:t>
        <a:bodyPr/>
        <a:lstStyle/>
        <a:p>
          <a:endParaRPr lang="pl-PL"/>
        </a:p>
      </dgm:t>
    </dgm:pt>
    <dgm:pt modelId="{4F5A1CF4-7B16-4B01-9CB8-DE4001ED6F8B}">
      <dgm:prSet phldrT="[Tekst]" custT="1"/>
      <dgm:spPr/>
      <dgm:t>
        <a:bodyPr/>
        <a:lstStyle/>
        <a:p>
          <a:r>
            <a:rPr lang="pl-PL" sz="1700" dirty="0"/>
            <a:t>na prośbę Beneficjenta Wiodącego/Beneficjenta.</a:t>
          </a:r>
        </a:p>
      </dgm:t>
    </dgm:pt>
    <dgm:pt modelId="{710B8F08-C742-4A91-96AA-38841C01871A}" type="parTrans" cxnId="{8B79C0A1-CDD7-499C-86D2-2C99304CAAEF}">
      <dgm:prSet/>
      <dgm:spPr/>
      <dgm:t>
        <a:bodyPr/>
        <a:lstStyle/>
        <a:p>
          <a:endParaRPr lang="pl-PL"/>
        </a:p>
      </dgm:t>
    </dgm:pt>
    <dgm:pt modelId="{CDECAC36-F409-4AFB-B384-12BAB4304DE7}" type="sibTrans" cxnId="{8B79C0A1-CDD7-499C-86D2-2C99304CAAEF}">
      <dgm:prSet/>
      <dgm:spPr/>
      <dgm:t>
        <a:bodyPr/>
        <a:lstStyle/>
        <a:p>
          <a:endParaRPr lang="pl-PL"/>
        </a:p>
      </dgm:t>
    </dgm:pt>
    <dgm:pt modelId="{B4B6153B-C10E-4A8E-8234-0BD9E8AF2E03}" type="pres">
      <dgm:prSet presAssocID="{6123869B-D347-4F48-8B4A-3A4CE3DDDA22}" presName="linear" presStyleCnt="0">
        <dgm:presLayoutVars>
          <dgm:animLvl val="lvl"/>
          <dgm:resizeHandles val="exact"/>
        </dgm:presLayoutVars>
      </dgm:prSet>
      <dgm:spPr/>
    </dgm:pt>
    <dgm:pt modelId="{EED0CA04-73AC-4DDB-A29F-CA1379D3AB70}" type="pres">
      <dgm:prSet presAssocID="{FD30BFC2-113D-4B9D-AEAB-9748DF45999C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AD1FDABC-DF92-4C06-8860-1453B980B367}" type="pres">
      <dgm:prSet presAssocID="{74C4D55A-723C-4CDC-BD6B-C758827A4A8E}" presName="spacer" presStyleCnt="0"/>
      <dgm:spPr/>
    </dgm:pt>
    <dgm:pt modelId="{0A04FCED-FD31-45AB-9E4F-15D7BE5C84A6}" type="pres">
      <dgm:prSet presAssocID="{87C329D4-0692-47C1-880F-4C2D416563C7}" presName="parentText" presStyleLbl="node1" presStyleIdx="1" presStyleCnt="4" custScaleY="57061">
        <dgm:presLayoutVars>
          <dgm:chMax val="0"/>
          <dgm:bulletEnabled val="1"/>
        </dgm:presLayoutVars>
      </dgm:prSet>
      <dgm:spPr/>
    </dgm:pt>
    <dgm:pt modelId="{10E6ADE4-203D-46C0-BAA1-0EB139D811F5}" type="pres">
      <dgm:prSet presAssocID="{87C329D4-0692-47C1-880F-4C2D416563C7}" presName="childText" presStyleLbl="revTx" presStyleIdx="0" presStyleCnt="2" custLinFactNeighborX="-110" custLinFactNeighborY="0">
        <dgm:presLayoutVars>
          <dgm:bulletEnabled val="1"/>
        </dgm:presLayoutVars>
      </dgm:prSet>
      <dgm:spPr/>
    </dgm:pt>
    <dgm:pt modelId="{FF199011-F237-41B7-944E-33B96BC690BE}" type="pres">
      <dgm:prSet presAssocID="{4FCFFB9E-D785-445E-A425-36A772068767}" presName="parentText" presStyleLbl="node1" presStyleIdx="2" presStyleCnt="4" custScaleY="58335" custLinFactNeighborY="-2845">
        <dgm:presLayoutVars>
          <dgm:chMax val="0"/>
          <dgm:bulletEnabled val="1"/>
        </dgm:presLayoutVars>
      </dgm:prSet>
      <dgm:spPr/>
    </dgm:pt>
    <dgm:pt modelId="{8188C4DE-9DB6-41ED-A497-A1F4B8AB6B74}" type="pres">
      <dgm:prSet presAssocID="{4FCFFB9E-D785-445E-A425-36A772068767}" presName="childText" presStyleLbl="revTx" presStyleIdx="1" presStyleCnt="2" custLinFactNeighborY="-3759">
        <dgm:presLayoutVars>
          <dgm:bulletEnabled val="1"/>
        </dgm:presLayoutVars>
      </dgm:prSet>
      <dgm:spPr/>
    </dgm:pt>
    <dgm:pt modelId="{8221B2AB-D6C5-4BA2-BDE7-7741B63F02EE}" type="pres">
      <dgm:prSet presAssocID="{D63EAE08-9432-4149-B600-F72F6D53FE0B}" presName="parentText" presStyleLbl="node1" presStyleIdx="3" presStyleCnt="4" custLinFactNeighborY="4734">
        <dgm:presLayoutVars>
          <dgm:chMax val="0"/>
          <dgm:bulletEnabled val="1"/>
        </dgm:presLayoutVars>
      </dgm:prSet>
      <dgm:spPr/>
    </dgm:pt>
  </dgm:ptLst>
  <dgm:cxnLst>
    <dgm:cxn modelId="{4AC53D15-8FF1-45BB-9D79-A39C278710C1}" type="presOf" srcId="{8C80DB71-F430-41BD-9194-86A36BE04F1C}" destId="{10E6ADE4-203D-46C0-BAA1-0EB139D811F5}" srcOrd="0" destOrd="0" presId="urn:microsoft.com/office/officeart/2005/8/layout/vList2"/>
    <dgm:cxn modelId="{BD7EBA27-7373-432F-88CA-7AA7B7AFFD48}" srcId="{87C329D4-0692-47C1-880F-4C2D416563C7}" destId="{435393F3-49A1-40F3-A47E-A94A3670C17C}" srcOrd="2" destOrd="0" parTransId="{638951DF-FAE1-48E4-8506-882D08C6DBD8}" sibTransId="{95E4C2FB-DE8D-4EDA-8641-93DD087743ED}"/>
    <dgm:cxn modelId="{4F1A6938-4665-48E6-878F-E11C7361E5FF}" type="presOf" srcId="{6123869B-D347-4F48-8B4A-3A4CE3DDDA22}" destId="{B4B6153B-C10E-4A8E-8234-0BD9E8AF2E03}" srcOrd="0" destOrd="0" presId="urn:microsoft.com/office/officeart/2005/8/layout/vList2"/>
    <dgm:cxn modelId="{A2DF8E46-CF8A-4AC1-B435-8EF4B6F2B6CD}" type="presOf" srcId="{59C833A4-89E8-4912-9AF7-6B8C0639CBE8}" destId="{8188C4DE-9DB6-41ED-A497-A1F4B8AB6B74}" srcOrd="0" destOrd="1" presId="urn:microsoft.com/office/officeart/2005/8/layout/vList2"/>
    <dgm:cxn modelId="{40AE5B8B-84D7-46F1-AA27-78AC04805FB6}" type="presOf" srcId="{4FCFFB9E-D785-445E-A425-36A772068767}" destId="{FF199011-F237-41B7-944E-33B96BC690BE}" srcOrd="0" destOrd="0" presId="urn:microsoft.com/office/officeart/2005/8/layout/vList2"/>
    <dgm:cxn modelId="{9BE5C98B-6F77-4758-AD8E-45C893DF71EA}" type="presOf" srcId="{06CF267C-DF5D-433D-BA99-9F13E23777B7}" destId="{8188C4DE-9DB6-41ED-A497-A1F4B8AB6B74}" srcOrd="0" destOrd="0" presId="urn:microsoft.com/office/officeart/2005/8/layout/vList2"/>
    <dgm:cxn modelId="{ACEF5C8E-2F72-47CF-9A17-0AA18F7B695B}" type="presOf" srcId="{FD30BFC2-113D-4B9D-AEAB-9748DF45999C}" destId="{EED0CA04-73AC-4DDB-A29F-CA1379D3AB70}" srcOrd="0" destOrd="0" presId="urn:microsoft.com/office/officeart/2005/8/layout/vList2"/>
    <dgm:cxn modelId="{8E3A7C9E-49A8-4DE0-94FC-B062FFDE2467}" srcId="{6123869B-D347-4F48-8B4A-3A4CE3DDDA22}" destId="{4FCFFB9E-D785-445E-A425-36A772068767}" srcOrd="2" destOrd="0" parTransId="{CBC08FB9-18C3-4499-8B61-27CA1224F074}" sibTransId="{92DAD61F-6456-414B-9A3C-C94667B2D612}"/>
    <dgm:cxn modelId="{25279BA1-970A-4017-B2DB-2D95D6F2E060}" type="presOf" srcId="{435393F3-49A1-40F3-A47E-A94A3670C17C}" destId="{10E6ADE4-203D-46C0-BAA1-0EB139D811F5}" srcOrd="0" destOrd="2" presId="urn:microsoft.com/office/officeart/2005/8/layout/vList2"/>
    <dgm:cxn modelId="{8B79C0A1-CDD7-499C-86D2-2C99304CAAEF}" srcId="{4FCFFB9E-D785-445E-A425-36A772068767}" destId="{4F5A1CF4-7B16-4B01-9CB8-DE4001ED6F8B}" srcOrd="2" destOrd="0" parTransId="{710B8F08-C742-4A91-96AA-38841C01871A}" sibTransId="{CDECAC36-F409-4AFB-B384-12BAB4304DE7}"/>
    <dgm:cxn modelId="{B229BCAA-9794-4E91-B533-4C3A5B5A299F}" srcId="{87C329D4-0692-47C1-880F-4C2D416563C7}" destId="{B6FCEAE4-5C17-46A9-9002-0C8A65EFFDCE}" srcOrd="1" destOrd="0" parTransId="{A4EE7991-4E66-45E1-8CC2-5EF023F8B929}" sibTransId="{39B233EB-AB5C-4D9A-A297-6A2C141EDEC8}"/>
    <dgm:cxn modelId="{3037CEC7-C390-4770-A6E1-343993371D90}" srcId="{87C329D4-0692-47C1-880F-4C2D416563C7}" destId="{8C80DB71-F430-41BD-9194-86A36BE04F1C}" srcOrd="0" destOrd="0" parTransId="{11F049D6-9EE8-40BD-AF0B-BA4AEDB54DF6}" sibTransId="{08739271-2B37-4D19-9710-45FA05C67DFD}"/>
    <dgm:cxn modelId="{20A207C8-EE09-43B9-A529-08E0B6640289}" srcId="{4FCFFB9E-D785-445E-A425-36A772068767}" destId="{59C833A4-89E8-4912-9AF7-6B8C0639CBE8}" srcOrd="1" destOrd="0" parTransId="{54EADEE2-C208-4588-8603-1FDC16FDA876}" sibTransId="{E00CE044-11F7-45B9-A917-907EC5C4E6DA}"/>
    <dgm:cxn modelId="{DD5A58CE-B62E-493E-A259-E18BF0B5CD1B}" type="presOf" srcId="{B6FCEAE4-5C17-46A9-9002-0C8A65EFFDCE}" destId="{10E6ADE4-203D-46C0-BAA1-0EB139D811F5}" srcOrd="0" destOrd="1" presId="urn:microsoft.com/office/officeart/2005/8/layout/vList2"/>
    <dgm:cxn modelId="{43F335CF-28C6-4816-BE20-CBD946C2E232}" srcId="{4FCFFB9E-D785-445E-A425-36A772068767}" destId="{06CF267C-DF5D-433D-BA99-9F13E23777B7}" srcOrd="0" destOrd="0" parTransId="{88D61871-D7C7-4F1C-BE24-F8B62B5D9FCB}" sibTransId="{7019FA95-D494-428C-B78E-2A7B29DABD6D}"/>
    <dgm:cxn modelId="{D36068D1-1911-4DBA-ABA3-ED9BEAC89288}" type="presOf" srcId="{4F5A1CF4-7B16-4B01-9CB8-DE4001ED6F8B}" destId="{8188C4DE-9DB6-41ED-A497-A1F4B8AB6B74}" srcOrd="0" destOrd="2" presId="urn:microsoft.com/office/officeart/2005/8/layout/vList2"/>
    <dgm:cxn modelId="{E568DCD4-67AC-4DD2-B1D9-1F2FF3B5353B}" srcId="{6123869B-D347-4F48-8B4A-3A4CE3DDDA22}" destId="{D63EAE08-9432-4149-B600-F72F6D53FE0B}" srcOrd="3" destOrd="0" parTransId="{0490CE8E-4BB5-4F8F-BB9E-5E53F242CEC5}" sibTransId="{D3227F23-8EA3-4C8D-B40C-04F698114D67}"/>
    <dgm:cxn modelId="{B5C740E6-93B1-42E8-BF3A-315796FB26A0}" type="presOf" srcId="{87C329D4-0692-47C1-880F-4C2D416563C7}" destId="{0A04FCED-FD31-45AB-9E4F-15D7BE5C84A6}" srcOrd="0" destOrd="0" presId="urn:microsoft.com/office/officeart/2005/8/layout/vList2"/>
    <dgm:cxn modelId="{2F2D87EC-8A94-4BB0-9959-07D7E5E1B137}" srcId="{6123869B-D347-4F48-8B4A-3A4CE3DDDA22}" destId="{FD30BFC2-113D-4B9D-AEAB-9748DF45999C}" srcOrd="0" destOrd="0" parTransId="{409D5DB9-21BF-4582-9E4B-3B82B388EF91}" sibTransId="{74C4D55A-723C-4CDC-BD6B-C758827A4A8E}"/>
    <dgm:cxn modelId="{4343CFF0-0EFC-4E14-9D3A-9CFCF8D57604}" type="presOf" srcId="{D63EAE08-9432-4149-B600-F72F6D53FE0B}" destId="{8221B2AB-D6C5-4BA2-BDE7-7741B63F02EE}" srcOrd="0" destOrd="0" presId="urn:microsoft.com/office/officeart/2005/8/layout/vList2"/>
    <dgm:cxn modelId="{1B0827F7-4916-4630-8DC4-C37BC302E827}" srcId="{6123869B-D347-4F48-8B4A-3A4CE3DDDA22}" destId="{87C329D4-0692-47C1-880F-4C2D416563C7}" srcOrd="1" destOrd="0" parTransId="{4483FE0C-963F-453B-A0C2-2B9CDCC12E68}" sibTransId="{7E3F8FCF-90A0-4657-9BC7-A23D4EE73C45}"/>
    <dgm:cxn modelId="{3A5BCFC1-B0EA-45A6-9F60-6AB21971139D}" type="presParOf" srcId="{B4B6153B-C10E-4A8E-8234-0BD9E8AF2E03}" destId="{EED0CA04-73AC-4DDB-A29F-CA1379D3AB70}" srcOrd="0" destOrd="0" presId="urn:microsoft.com/office/officeart/2005/8/layout/vList2"/>
    <dgm:cxn modelId="{AE8ADC43-5087-4F27-B7F4-9003CCE3E845}" type="presParOf" srcId="{B4B6153B-C10E-4A8E-8234-0BD9E8AF2E03}" destId="{AD1FDABC-DF92-4C06-8860-1453B980B367}" srcOrd="1" destOrd="0" presId="urn:microsoft.com/office/officeart/2005/8/layout/vList2"/>
    <dgm:cxn modelId="{913681CE-E947-4069-9E49-9D24CAC93E10}" type="presParOf" srcId="{B4B6153B-C10E-4A8E-8234-0BD9E8AF2E03}" destId="{0A04FCED-FD31-45AB-9E4F-15D7BE5C84A6}" srcOrd="2" destOrd="0" presId="urn:microsoft.com/office/officeart/2005/8/layout/vList2"/>
    <dgm:cxn modelId="{5CAFFCC5-4F44-47B0-9CE3-61F47DC4B88B}" type="presParOf" srcId="{B4B6153B-C10E-4A8E-8234-0BD9E8AF2E03}" destId="{10E6ADE4-203D-46C0-BAA1-0EB139D811F5}" srcOrd="3" destOrd="0" presId="urn:microsoft.com/office/officeart/2005/8/layout/vList2"/>
    <dgm:cxn modelId="{D6FFA0D5-F732-48EA-9E14-F75BEB6082DD}" type="presParOf" srcId="{B4B6153B-C10E-4A8E-8234-0BD9E8AF2E03}" destId="{FF199011-F237-41B7-944E-33B96BC690BE}" srcOrd="4" destOrd="0" presId="urn:microsoft.com/office/officeart/2005/8/layout/vList2"/>
    <dgm:cxn modelId="{233745C4-D0D4-4DC2-A75E-BFE5B6149372}" type="presParOf" srcId="{B4B6153B-C10E-4A8E-8234-0BD9E8AF2E03}" destId="{8188C4DE-9DB6-41ED-A497-A1F4B8AB6B74}" srcOrd="5" destOrd="0" presId="urn:microsoft.com/office/officeart/2005/8/layout/vList2"/>
    <dgm:cxn modelId="{36BE78CA-E116-43A2-893C-080BA2570297}" type="presParOf" srcId="{B4B6153B-C10E-4A8E-8234-0BD9E8AF2E03}" destId="{8221B2AB-D6C5-4BA2-BDE7-7741B63F02E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1D4AA81-DDD4-47F8-89F9-A94D950EF423}" type="doc">
      <dgm:prSet loTypeId="urn:microsoft.com/office/officeart/2005/8/layout/process4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992D16E9-B669-484F-B1FD-3BC9123CB43B}">
      <dgm:prSet phldrT="[Teks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pl-PL" sz="1800" dirty="0"/>
            <a:t>WST przekazuje beneficjentowi Raport z kontroli</a:t>
          </a:r>
        </a:p>
        <a:p>
          <a:r>
            <a:rPr lang="pl-PL" sz="1800" dirty="0"/>
            <a:t>w terminie 10 dni kalendarzowych po kontroli </a:t>
          </a:r>
        </a:p>
      </dgm:t>
    </dgm:pt>
    <dgm:pt modelId="{89BFC1BC-601F-4864-97A4-167319E76F3F}" type="parTrans" cxnId="{2BA09824-BF87-465F-B985-6B8D5650A28B}">
      <dgm:prSet/>
      <dgm:spPr/>
      <dgm:t>
        <a:bodyPr/>
        <a:lstStyle/>
        <a:p>
          <a:endParaRPr lang="pl-PL"/>
        </a:p>
      </dgm:t>
    </dgm:pt>
    <dgm:pt modelId="{F82EEE10-EFAB-4DD8-B22C-B8A5080425AD}" type="sibTrans" cxnId="{2BA09824-BF87-465F-B985-6B8D5650A28B}">
      <dgm:prSet/>
      <dgm:spPr/>
      <dgm:t>
        <a:bodyPr/>
        <a:lstStyle/>
        <a:p>
          <a:endParaRPr lang="pl-PL"/>
        </a:p>
      </dgm:t>
    </dgm:pt>
    <dgm:pt modelId="{BF62D2B9-8033-49D3-8CD3-A66DA13B0562}">
      <dgm:prSet phldrT="[Tekst]" custT="1"/>
      <dgm:spPr>
        <a:solidFill>
          <a:schemeClr val="accent1">
            <a:lumMod val="75000"/>
          </a:schemeClr>
        </a:solidFill>
        <a:ln>
          <a:noFill/>
        </a:ln>
      </dgm:spPr>
      <dgm:t>
        <a:bodyPr anchor="ctr" anchorCtr="0"/>
        <a:lstStyle/>
        <a:p>
          <a:r>
            <a:rPr lang="pl-PL" sz="1800" dirty="0"/>
            <a:t>Beneficjent odsyła podpisany Raport do WST lub zgłasza zastrzeżenia</a:t>
          </a:r>
        </a:p>
      </dgm:t>
    </dgm:pt>
    <dgm:pt modelId="{8048EE15-6EFF-4AB9-8413-4F10EC640F88}" type="parTrans" cxnId="{7284AE1D-25B9-4562-9C59-4BD9612F18E0}">
      <dgm:prSet/>
      <dgm:spPr/>
      <dgm:t>
        <a:bodyPr/>
        <a:lstStyle/>
        <a:p>
          <a:endParaRPr lang="pl-PL"/>
        </a:p>
      </dgm:t>
    </dgm:pt>
    <dgm:pt modelId="{DE544AAC-FB20-4AD7-B21C-9F5A3090B58E}" type="sibTrans" cxnId="{7284AE1D-25B9-4562-9C59-4BD9612F18E0}">
      <dgm:prSet/>
      <dgm:spPr/>
      <dgm:t>
        <a:bodyPr/>
        <a:lstStyle/>
        <a:p>
          <a:endParaRPr lang="pl-PL"/>
        </a:p>
      </dgm:t>
    </dgm:pt>
    <dgm:pt modelId="{561974F7-0276-4E28-8846-BC01B0B335B0}">
      <dgm:prSet phldrT="[Tekst]" custT="1"/>
      <dgm:spPr>
        <a:solidFill>
          <a:schemeClr val="accent1"/>
        </a:solidFill>
      </dgm:spPr>
      <dgm:t>
        <a:bodyPr/>
        <a:lstStyle/>
        <a:p>
          <a:pPr>
            <a:spcAft>
              <a:spcPts val="0"/>
            </a:spcAft>
          </a:pPr>
          <a:r>
            <a:rPr lang="pl-PL" sz="1800" dirty="0"/>
            <a:t>WST rozpatruje zgłoszone zastrzeżenia do treści Raportu</a:t>
          </a:r>
        </a:p>
        <a:p>
          <a:pPr>
            <a:spcAft>
              <a:spcPts val="0"/>
            </a:spcAft>
          </a:pPr>
          <a:r>
            <a:rPr lang="pl-PL" sz="1800" dirty="0"/>
            <a:t>w terminie 14 dni kalendarzowych</a:t>
          </a:r>
        </a:p>
      </dgm:t>
    </dgm:pt>
    <dgm:pt modelId="{5042BFAF-65EE-4B09-A01A-1B84E16247E3}" type="parTrans" cxnId="{0EB03727-CF1B-4FD4-B660-494439FBEF7C}">
      <dgm:prSet/>
      <dgm:spPr/>
      <dgm:t>
        <a:bodyPr/>
        <a:lstStyle/>
        <a:p>
          <a:endParaRPr lang="pl-PL"/>
        </a:p>
      </dgm:t>
    </dgm:pt>
    <dgm:pt modelId="{4BE369AA-7B74-43E8-8149-CFF670314270}" type="sibTrans" cxnId="{0EB03727-CF1B-4FD4-B660-494439FBEF7C}">
      <dgm:prSet/>
      <dgm:spPr/>
      <dgm:t>
        <a:bodyPr/>
        <a:lstStyle/>
        <a:p>
          <a:endParaRPr lang="pl-PL"/>
        </a:p>
      </dgm:t>
    </dgm:pt>
    <dgm:pt modelId="{AFD7A332-70E8-4567-9286-559D44D74258}">
      <dgm:prSet phldrT="[Tekst]"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pPr algn="ctr"/>
          <a:r>
            <a:rPr lang="pl-PL" sz="1600" dirty="0"/>
            <a:t>Beneficjent ma 14 dni kalendarzowych od dnia otrzymania Raportu na przesłanie do WST wymaganych informacji i dokumentów oraz  zgłoszenie ewentualnych zastrzeżeń</a:t>
          </a:r>
        </a:p>
      </dgm:t>
    </dgm:pt>
    <dgm:pt modelId="{E37BA3FC-5AA1-424A-A6EF-CB5DEC5A1837}" type="parTrans" cxnId="{898ECB1D-68C9-4D25-912E-4FA1EE3F23E9}">
      <dgm:prSet/>
      <dgm:spPr/>
      <dgm:t>
        <a:bodyPr/>
        <a:lstStyle/>
        <a:p>
          <a:endParaRPr lang="pl-PL"/>
        </a:p>
      </dgm:t>
    </dgm:pt>
    <dgm:pt modelId="{94EC2BDA-94E8-4F8F-B578-6736A3A992BD}" type="sibTrans" cxnId="{898ECB1D-68C9-4D25-912E-4FA1EE3F23E9}">
      <dgm:prSet/>
      <dgm:spPr/>
      <dgm:t>
        <a:bodyPr/>
        <a:lstStyle/>
        <a:p>
          <a:endParaRPr lang="pl-PL"/>
        </a:p>
      </dgm:t>
    </dgm:pt>
    <dgm:pt modelId="{9ED1BF76-3135-4D41-BC54-E6915BE6B404}">
      <dgm:prSet phldrT="[Tekst]" custT="1"/>
      <dgm:spPr>
        <a:solidFill>
          <a:schemeClr val="accent1"/>
        </a:solidFill>
      </dgm:spPr>
      <dgm:t>
        <a:bodyPr/>
        <a:lstStyle/>
        <a:p>
          <a:r>
            <a:rPr lang="pl-PL" sz="1800" dirty="0"/>
            <a:t>Ostateczny Raport z kontroli </a:t>
          </a:r>
        </a:p>
      </dgm:t>
    </dgm:pt>
    <dgm:pt modelId="{2F7CAD05-EB04-4239-A5EB-0144C13DD35C}" type="parTrans" cxnId="{7461C71A-B915-4712-9B0D-C0D2D6A353A8}">
      <dgm:prSet/>
      <dgm:spPr/>
      <dgm:t>
        <a:bodyPr/>
        <a:lstStyle/>
        <a:p>
          <a:endParaRPr lang="pl-PL"/>
        </a:p>
      </dgm:t>
    </dgm:pt>
    <dgm:pt modelId="{41C3D66B-149F-47FD-8E4B-F8AF826FE4B8}" type="sibTrans" cxnId="{7461C71A-B915-4712-9B0D-C0D2D6A353A8}">
      <dgm:prSet/>
      <dgm:spPr/>
      <dgm:t>
        <a:bodyPr/>
        <a:lstStyle/>
        <a:p>
          <a:endParaRPr lang="pl-PL"/>
        </a:p>
      </dgm:t>
    </dgm:pt>
    <dgm:pt modelId="{7A8DF1CA-6897-4624-97AE-97C3C3D5BECA}">
      <dgm:prSet phldrT="[Tekst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algn="ctr"/>
          <a:r>
            <a:rPr lang="pl-PL" sz="1400" dirty="0"/>
            <a:t>W przypadku wydatków </a:t>
          </a:r>
          <a:r>
            <a:rPr lang="pl-PL" sz="1400" dirty="0" err="1"/>
            <a:t>niekwalifikowalnych</a:t>
          </a:r>
          <a:r>
            <a:rPr lang="pl-PL" sz="1400" dirty="0"/>
            <a:t>, WST przekazuje do IZ notatkę o nieprawidłowości</a:t>
          </a:r>
        </a:p>
      </dgm:t>
    </dgm:pt>
    <dgm:pt modelId="{2C6E641F-8F62-493A-8D20-84666F9D95B5}" type="parTrans" cxnId="{11F6A8E3-82E2-4A4B-9A3C-7EF718A95BA8}">
      <dgm:prSet/>
      <dgm:spPr/>
      <dgm:t>
        <a:bodyPr/>
        <a:lstStyle/>
        <a:p>
          <a:endParaRPr lang="pl-PL"/>
        </a:p>
      </dgm:t>
    </dgm:pt>
    <dgm:pt modelId="{0EBFD0CB-BFA1-4218-A03D-6B25B830B1C1}" type="sibTrans" cxnId="{11F6A8E3-82E2-4A4B-9A3C-7EF718A95BA8}">
      <dgm:prSet/>
      <dgm:spPr/>
      <dgm:t>
        <a:bodyPr/>
        <a:lstStyle/>
        <a:p>
          <a:endParaRPr lang="pl-PL"/>
        </a:p>
      </dgm:t>
    </dgm:pt>
    <dgm:pt modelId="{F23D293E-57F0-462C-9C85-820EAB1EA941}">
      <dgm:prSet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pPr algn="ctr"/>
          <a:r>
            <a:rPr lang="pl-PL" sz="1400" dirty="0"/>
            <a:t>W przypadku zaleceń pokontrolnych, WST kontroluje sposób ich wykonania</a:t>
          </a:r>
        </a:p>
      </dgm:t>
    </dgm:pt>
    <dgm:pt modelId="{6B4EDB18-746C-4F31-BBCE-9DFB47455815}" type="parTrans" cxnId="{201BE061-6564-4D4D-8A87-98029247ED69}">
      <dgm:prSet/>
      <dgm:spPr/>
      <dgm:t>
        <a:bodyPr/>
        <a:lstStyle/>
        <a:p>
          <a:endParaRPr lang="pl-PL"/>
        </a:p>
      </dgm:t>
    </dgm:pt>
    <dgm:pt modelId="{10ACA85C-C0E0-4947-AFB7-DC66FA7C9D59}" type="sibTrans" cxnId="{201BE061-6564-4D4D-8A87-98029247ED69}">
      <dgm:prSet/>
      <dgm:spPr/>
      <dgm:t>
        <a:bodyPr/>
        <a:lstStyle/>
        <a:p>
          <a:endParaRPr lang="pl-PL"/>
        </a:p>
      </dgm:t>
    </dgm:pt>
    <dgm:pt modelId="{EAACE9B6-CBCF-4B73-8184-55E77CFBBB29}" type="pres">
      <dgm:prSet presAssocID="{A1D4AA81-DDD4-47F8-89F9-A94D950EF423}" presName="Name0" presStyleCnt="0">
        <dgm:presLayoutVars>
          <dgm:dir/>
          <dgm:animLvl val="lvl"/>
          <dgm:resizeHandles val="exact"/>
        </dgm:presLayoutVars>
      </dgm:prSet>
      <dgm:spPr/>
    </dgm:pt>
    <dgm:pt modelId="{E25F4AE2-908B-461D-AB0E-AA5CE5802154}" type="pres">
      <dgm:prSet presAssocID="{9ED1BF76-3135-4D41-BC54-E6915BE6B404}" presName="boxAndChildren" presStyleCnt="0"/>
      <dgm:spPr/>
    </dgm:pt>
    <dgm:pt modelId="{41B48951-37A8-403B-96DF-495115A132F9}" type="pres">
      <dgm:prSet presAssocID="{9ED1BF76-3135-4D41-BC54-E6915BE6B404}" presName="parentTextBox" presStyleLbl="node1" presStyleIdx="0" presStyleCnt="4"/>
      <dgm:spPr/>
    </dgm:pt>
    <dgm:pt modelId="{CEA314AF-420E-4A7C-87FC-5534B308F910}" type="pres">
      <dgm:prSet presAssocID="{9ED1BF76-3135-4D41-BC54-E6915BE6B404}" presName="entireBox" presStyleLbl="node1" presStyleIdx="0" presStyleCnt="4" custScaleY="126698"/>
      <dgm:spPr/>
    </dgm:pt>
    <dgm:pt modelId="{0EA9B3C6-C8C6-4888-BC19-D4A3FDAE2AC7}" type="pres">
      <dgm:prSet presAssocID="{9ED1BF76-3135-4D41-BC54-E6915BE6B404}" presName="descendantBox" presStyleCnt="0"/>
      <dgm:spPr/>
    </dgm:pt>
    <dgm:pt modelId="{904B0A7B-639E-4B32-8EB4-541984B2154F}" type="pres">
      <dgm:prSet presAssocID="{7A8DF1CA-6897-4624-97AE-97C3C3D5BECA}" presName="childTextBox" presStyleLbl="fgAccFollowNode1" presStyleIdx="0" presStyleCnt="3" custScaleY="146651">
        <dgm:presLayoutVars>
          <dgm:bulletEnabled val="1"/>
        </dgm:presLayoutVars>
      </dgm:prSet>
      <dgm:spPr/>
    </dgm:pt>
    <dgm:pt modelId="{CC9361F3-94CD-404D-B71E-E3EE4EFB65E5}" type="pres">
      <dgm:prSet presAssocID="{F23D293E-57F0-462C-9C85-820EAB1EA941}" presName="childTextBox" presStyleLbl="fgAccFollowNode1" presStyleIdx="1" presStyleCnt="3" custScaleX="99839" custScaleY="146651">
        <dgm:presLayoutVars>
          <dgm:bulletEnabled val="1"/>
        </dgm:presLayoutVars>
      </dgm:prSet>
      <dgm:spPr/>
    </dgm:pt>
    <dgm:pt modelId="{D9F81C58-6950-47D8-AA79-5D28CABE442D}" type="pres">
      <dgm:prSet presAssocID="{4BE369AA-7B74-43E8-8149-CFF670314270}" presName="sp" presStyleCnt="0"/>
      <dgm:spPr/>
    </dgm:pt>
    <dgm:pt modelId="{EC236545-DCA0-4873-8AAA-5FC14B1C7920}" type="pres">
      <dgm:prSet presAssocID="{561974F7-0276-4E28-8846-BC01B0B335B0}" presName="arrowAndChildren" presStyleCnt="0"/>
      <dgm:spPr/>
    </dgm:pt>
    <dgm:pt modelId="{0F870A27-1694-4F80-BA37-BED5D81B39CF}" type="pres">
      <dgm:prSet presAssocID="{561974F7-0276-4E28-8846-BC01B0B335B0}" presName="parentTextArrow" presStyleLbl="node1" presStyleIdx="1" presStyleCnt="4" custScaleY="85939" custLinFactNeighborX="81" custLinFactNeighborY="3555"/>
      <dgm:spPr/>
    </dgm:pt>
    <dgm:pt modelId="{5A52511D-B40B-4491-8FA7-5BF6F40F1EB7}" type="pres">
      <dgm:prSet presAssocID="{DE544AAC-FB20-4AD7-B21C-9F5A3090B58E}" presName="sp" presStyleCnt="0"/>
      <dgm:spPr/>
    </dgm:pt>
    <dgm:pt modelId="{06A22D44-C06F-45C3-B105-CB7C59398A87}" type="pres">
      <dgm:prSet presAssocID="{BF62D2B9-8033-49D3-8CD3-A66DA13B0562}" presName="arrowAndChildren" presStyleCnt="0"/>
      <dgm:spPr/>
    </dgm:pt>
    <dgm:pt modelId="{CB43323A-D518-4FF3-8FFA-FCD2D48C6362}" type="pres">
      <dgm:prSet presAssocID="{BF62D2B9-8033-49D3-8CD3-A66DA13B0562}" presName="parentTextArrow" presStyleLbl="node1" presStyleIdx="1" presStyleCnt="4"/>
      <dgm:spPr/>
    </dgm:pt>
    <dgm:pt modelId="{8C353B92-6F80-44B6-8684-1AD10B57A0AA}" type="pres">
      <dgm:prSet presAssocID="{BF62D2B9-8033-49D3-8CD3-A66DA13B0562}" presName="arrow" presStyleLbl="node1" presStyleIdx="2" presStyleCnt="4" custScaleY="133010" custLinFactNeighborX="550" custLinFactNeighborY="8878"/>
      <dgm:spPr/>
    </dgm:pt>
    <dgm:pt modelId="{D7005086-0560-4ADC-8A31-FD58ECA0154B}" type="pres">
      <dgm:prSet presAssocID="{BF62D2B9-8033-49D3-8CD3-A66DA13B0562}" presName="descendantArrow" presStyleCnt="0"/>
      <dgm:spPr/>
    </dgm:pt>
    <dgm:pt modelId="{B06A70D5-A931-4838-95A4-F031C99B692C}" type="pres">
      <dgm:prSet presAssocID="{AFD7A332-70E8-4567-9286-559D44D74258}" presName="childTextArrow" presStyleLbl="fgAccFollowNode1" presStyleIdx="2" presStyleCnt="3" custScaleY="148841">
        <dgm:presLayoutVars>
          <dgm:bulletEnabled val="1"/>
        </dgm:presLayoutVars>
      </dgm:prSet>
      <dgm:spPr/>
    </dgm:pt>
    <dgm:pt modelId="{691FA63F-BCE9-4436-A67D-F80FE51980E5}" type="pres">
      <dgm:prSet presAssocID="{F82EEE10-EFAB-4DD8-B22C-B8A5080425AD}" presName="sp" presStyleCnt="0"/>
      <dgm:spPr/>
    </dgm:pt>
    <dgm:pt modelId="{5FC998A9-1F66-46B1-A4AB-8B2F1F5CF114}" type="pres">
      <dgm:prSet presAssocID="{992D16E9-B669-484F-B1FD-3BC9123CB43B}" presName="arrowAndChildren" presStyleCnt="0"/>
      <dgm:spPr/>
    </dgm:pt>
    <dgm:pt modelId="{32C881B3-F2BD-4998-B2E4-1D904FB813DA}" type="pres">
      <dgm:prSet presAssocID="{992D16E9-B669-484F-B1FD-3BC9123CB43B}" presName="parentTextArrow" presStyleLbl="node1" presStyleIdx="3" presStyleCnt="4" custScaleY="84582" custLinFactNeighborY="12434"/>
      <dgm:spPr/>
    </dgm:pt>
  </dgm:ptLst>
  <dgm:cxnLst>
    <dgm:cxn modelId="{A97B5A15-92DC-425A-8DCD-EA2F80F26B45}" type="presOf" srcId="{9ED1BF76-3135-4D41-BC54-E6915BE6B404}" destId="{41B48951-37A8-403B-96DF-495115A132F9}" srcOrd="0" destOrd="0" presId="urn:microsoft.com/office/officeart/2005/8/layout/process4"/>
    <dgm:cxn modelId="{7461C71A-B915-4712-9B0D-C0D2D6A353A8}" srcId="{A1D4AA81-DDD4-47F8-89F9-A94D950EF423}" destId="{9ED1BF76-3135-4D41-BC54-E6915BE6B404}" srcOrd="3" destOrd="0" parTransId="{2F7CAD05-EB04-4239-A5EB-0144C13DD35C}" sibTransId="{41C3D66B-149F-47FD-8E4B-F8AF826FE4B8}"/>
    <dgm:cxn modelId="{7284AE1D-25B9-4562-9C59-4BD9612F18E0}" srcId="{A1D4AA81-DDD4-47F8-89F9-A94D950EF423}" destId="{BF62D2B9-8033-49D3-8CD3-A66DA13B0562}" srcOrd="1" destOrd="0" parTransId="{8048EE15-6EFF-4AB9-8413-4F10EC640F88}" sibTransId="{DE544AAC-FB20-4AD7-B21C-9F5A3090B58E}"/>
    <dgm:cxn modelId="{898ECB1D-68C9-4D25-912E-4FA1EE3F23E9}" srcId="{BF62D2B9-8033-49D3-8CD3-A66DA13B0562}" destId="{AFD7A332-70E8-4567-9286-559D44D74258}" srcOrd="0" destOrd="0" parTransId="{E37BA3FC-5AA1-424A-A6EF-CB5DEC5A1837}" sibTransId="{94EC2BDA-94E8-4F8F-B578-6736A3A992BD}"/>
    <dgm:cxn modelId="{054B8421-245A-4726-BB29-100250846D4F}" type="presOf" srcId="{9ED1BF76-3135-4D41-BC54-E6915BE6B404}" destId="{CEA314AF-420E-4A7C-87FC-5534B308F910}" srcOrd="1" destOrd="0" presId="urn:microsoft.com/office/officeart/2005/8/layout/process4"/>
    <dgm:cxn modelId="{2BA09824-BF87-465F-B985-6B8D5650A28B}" srcId="{A1D4AA81-DDD4-47F8-89F9-A94D950EF423}" destId="{992D16E9-B669-484F-B1FD-3BC9123CB43B}" srcOrd="0" destOrd="0" parTransId="{89BFC1BC-601F-4864-97A4-167319E76F3F}" sibTransId="{F82EEE10-EFAB-4DD8-B22C-B8A5080425AD}"/>
    <dgm:cxn modelId="{0EB03727-CF1B-4FD4-B660-494439FBEF7C}" srcId="{A1D4AA81-DDD4-47F8-89F9-A94D950EF423}" destId="{561974F7-0276-4E28-8846-BC01B0B335B0}" srcOrd="2" destOrd="0" parTransId="{5042BFAF-65EE-4B09-A01A-1B84E16247E3}" sibTransId="{4BE369AA-7B74-43E8-8149-CFF670314270}"/>
    <dgm:cxn modelId="{A016FD3E-DAF3-47E4-BB6C-6F079A21F525}" type="presOf" srcId="{F23D293E-57F0-462C-9C85-820EAB1EA941}" destId="{CC9361F3-94CD-404D-B71E-E3EE4EFB65E5}" srcOrd="0" destOrd="0" presId="urn:microsoft.com/office/officeart/2005/8/layout/process4"/>
    <dgm:cxn modelId="{201BE061-6564-4D4D-8A87-98029247ED69}" srcId="{9ED1BF76-3135-4D41-BC54-E6915BE6B404}" destId="{F23D293E-57F0-462C-9C85-820EAB1EA941}" srcOrd="1" destOrd="0" parTransId="{6B4EDB18-746C-4F31-BBCE-9DFB47455815}" sibTransId="{10ACA85C-C0E0-4947-AFB7-DC66FA7C9D59}"/>
    <dgm:cxn modelId="{0A547447-A034-42C5-81A1-0DDF0DB02628}" type="presOf" srcId="{A1D4AA81-DDD4-47F8-89F9-A94D950EF423}" destId="{EAACE9B6-CBCF-4B73-8184-55E77CFBBB29}" srcOrd="0" destOrd="0" presId="urn:microsoft.com/office/officeart/2005/8/layout/process4"/>
    <dgm:cxn modelId="{08C0DD49-5DD4-471A-B10F-E984194B1ECE}" type="presOf" srcId="{AFD7A332-70E8-4567-9286-559D44D74258}" destId="{B06A70D5-A931-4838-95A4-F031C99B692C}" srcOrd="0" destOrd="0" presId="urn:microsoft.com/office/officeart/2005/8/layout/process4"/>
    <dgm:cxn modelId="{9134C05A-FBD3-4B17-8F3A-DDDC5284E704}" type="presOf" srcId="{561974F7-0276-4E28-8846-BC01B0B335B0}" destId="{0F870A27-1694-4F80-BA37-BED5D81B39CF}" srcOrd="0" destOrd="0" presId="urn:microsoft.com/office/officeart/2005/8/layout/process4"/>
    <dgm:cxn modelId="{D07B1F87-B42C-429D-AE21-74084DF618EE}" type="presOf" srcId="{7A8DF1CA-6897-4624-97AE-97C3C3D5BECA}" destId="{904B0A7B-639E-4B32-8EB4-541984B2154F}" srcOrd="0" destOrd="0" presId="urn:microsoft.com/office/officeart/2005/8/layout/process4"/>
    <dgm:cxn modelId="{AEF9C988-80B4-4521-B5EA-4B529565114E}" type="presOf" srcId="{BF62D2B9-8033-49D3-8CD3-A66DA13B0562}" destId="{CB43323A-D518-4FF3-8FFA-FCD2D48C6362}" srcOrd="0" destOrd="0" presId="urn:microsoft.com/office/officeart/2005/8/layout/process4"/>
    <dgm:cxn modelId="{9DA290AF-3C45-412A-B0D1-6F5A9399A7F1}" type="presOf" srcId="{992D16E9-B669-484F-B1FD-3BC9123CB43B}" destId="{32C881B3-F2BD-4998-B2E4-1D904FB813DA}" srcOrd="0" destOrd="0" presId="urn:microsoft.com/office/officeart/2005/8/layout/process4"/>
    <dgm:cxn modelId="{D68BEFC6-B620-4C70-BDA7-FDA30670CB1F}" type="presOf" srcId="{BF62D2B9-8033-49D3-8CD3-A66DA13B0562}" destId="{8C353B92-6F80-44B6-8684-1AD10B57A0AA}" srcOrd="1" destOrd="0" presId="urn:microsoft.com/office/officeart/2005/8/layout/process4"/>
    <dgm:cxn modelId="{11F6A8E3-82E2-4A4B-9A3C-7EF718A95BA8}" srcId="{9ED1BF76-3135-4D41-BC54-E6915BE6B404}" destId="{7A8DF1CA-6897-4624-97AE-97C3C3D5BECA}" srcOrd="0" destOrd="0" parTransId="{2C6E641F-8F62-493A-8D20-84666F9D95B5}" sibTransId="{0EBFD0CB-BFA1-4218-A03D-6B25B830B1C1}"/>
    <dgm:cxn modelId="{AE44C94B-6AE9-4DDA-BF4A-096FCCCEF87F}" type="presParOf" srcId="{EAACE9B6-CBCF-4B73-8184-55E77CFBBB29}" destId="{E25F4AE2-908B-461D-AB0E-AA5CE5802154}" srcOrd="0" destOrd="0" presId="urn:microsoft.com/office/officeart/2005/8/layout/process4"/>
    <dgm:cxn modelId="{C059F0F4-111F-4B55-B19A-28D09DBB0686}" type="presParOf" srcId="{E25F4AE2-908B-461D-AB0E-AA5CE5802154}" destId="{41B48951-37A8-403B-96DF-495115A132F9}" srcOrd="0" destOrd="0" presId="urn:microsoft.com/office/officeart/2005/8/layout/process4"/>
    <dgm:cxn modelId="{1EBF7701-2C24-42F1-ACEE-837084C0E220}" type="presParOf" srcId="{E25F4AE2-908B-461D-AB0E-AA5CE5802154}" destId="{CEA314AF-420E-4A7C-87FC-5534B308F910}" srcOrd="1" destOrd="0" presId="urn:microsoft.com/office/officeart/2005/8/layout/process4"/>
    <dgm:cxn modelId="{15A48BF3-14B9-490D-82E2-80B681CABE4F}" type="presParOf" srcId="{E25F4AE2-908B-461D-AB0E-AA5CE5802154}" destId="{0EA9B3C6-C8C6-4888-BC19-D4A3FDAE2AC7}" srcOrd="2" destOrd="0" presId="urn:microsoft.com/office/officeart/2005/8/layout/process4"/>
    <dgm:cxn modelId="{08C40C4D-6891-4A44-AB75-ADA8E2ACDEF5}" type="presParOf" srcId="{0EA9B3C6-C8C6-4888-BC19-D4A3FDAE2AC7}" destId="{904B0A7B-639E-4B32-8EB4-541984B2154F}" srcOrd="0" destOrd="0" presId="urn:microsoft.com/office/officeart/2005/8/layout/process4"/>
    <dgm:cxn modelId="{EB96DC15-BAD1-481A-8D38-25C8068B5F9C}" type="presParOf" srcId="{0EA9B3C6-C8C6-4888-BC19-D4A3FDAE2AC7}" destId="{CC9361F3-94CD-404D-B71E-E3EE4EFB65E5}" srcOrd="1" destOrd="0" presId="urn:microsoft.com/office/officeart/2005/8/layout/process4"/>
    <dgm:cxn modelId="{1D1BD568-1377-4FD8-8477-957967C0CD57}" type="presParOf" srcId="{EAACE9B6-CBCF-4B73-8184-55E77CFBBB29}" destId="{D9F81C58-6950-47D8-AA79-5D28CABE442D}" srcOrd="1" destOrd="0" presId="urn:microsoft.com/office/officeart/2005/8/layout/process4"/>
    <dgm:cxn modelId="{23797304-E9CA-4B97-9444-5747A293E4D9}" type="presParOf" srcId="{EAACE9B6-CBCF-4B73-8184-55E77CFBBB29}" destId="{EC236545-DCA0-4873-8AAA-5FC14B1C7920}" srcOrd="2" destOrd="0" presId="urn:microsoft.com/office/officeart/2005/8/layout/process4"/>
    <dgm:cxn modelId="{BDBCED1E-464E-44E0-9583-9B75C47C56F2}" type="presParOf" srcId="{EC236545-DCA0-4873-8AAA-5FC14B1C7920}" destId="{0F870A27-1694-4F80-BA37-BED5D81B39CF}" srcOrd="0" destOrd="0" presId="urn:microsoft.com/office/officeart/2005/8/layout/process4"/>
    <dgm:cxn modelId="{99B9E489-8852-49AB-B9AD-9455714E974B}" type="presParOf" srcId="{EAACE9B6-CBCF-4B73-8184-55E77CFBBB29}" destId="{5A52511D-B40B-4491-8FA7-5BF6F40F1EB7}" srcOrd="3" destOrd="0" presId="urn:microsoft.com/office/officeart/2005/8/layout/process4"/>
    <dgm:cxn modelId="{9355DF8F-ABAD-4E89-90ED-C97A083E7DE7}" type="presParOf" srcId="{EAACE9B6-CBCF-4B73-8184-55E77CFBBB29}" destId="{06A22D44-C06F-45C3-B105-CB7C59398A87}" srcOrd="4" destOrd="0" presId="urn:microsoft.com/office/officeart/2005/8/layout/process4"/>
    <dgm:cxn modelId="{22F6D524-D2B4-4A9C-B3E9-4EAAE4092005}" type="presParOf" srcId="{06A22D44-C06F-45C3-B105-CB7C59398A87}" destId="{CB43323A-D518-4FF3-8FFA-FCD2D48C6362}" srcOrd="0" destOrd="0" presId="urn:microsoft.com/office/officeart/2005/8/layout/process4"/>
    <dgm:cxn modelId="{0328B66E-CE80-467B-B115-D461C5FCDA5F}" type="presParOf" srcId="{06A22D44-C06F-45C3-B105-CB7C59398A87}" destId="{8C353B92-6F80-44B6-8684-1AD10B57A0AA}" srcOrd="1" destOrd="0" presId="urn:microsoft.com/office/officeart/2005/8/layout/process4"/>
    <dgm:cxn modelId="{2DCBF331-2E67-4A57-9587-FA6B6C6FCECE}" type="presParOf" srcId="{06A22D44-C06F-45C3-B105-CB7C59398A87}" destId="{D7005086-0560-4ADC-8A31-FD58ECA0154B}" srcOrd="2" destOrd="0" presId="urn:microsoft.com/office/officeart/2005/8/layout/process4"/>
    <dgm:cxn modelId="{01424432-6A2F-4804-BE5B-3178118BFDD0}" type="presParOf" srcId="{D7005086-0560-4ADC-8A31-FD58ECA0154B}" destId="{B06A70D5-A931-4838-95A4-F031C99B692C}" srcOrd="0" destOrd="0" presId="urn:microsoft.com/office/officeart/2005/8/layout/process4"/>
    <dgm:cxn modelId="{A2983009-53D5-4A37-9589-E9BEE0C2947A}" type="presParOf" srcId="{EAACE9B6-CBCF-4B73-8184-55E77CFBBB29}" destId="{691FA63F-BCE9-4436-A67D-F80FE51980E5}" srcOrd="5" destOrd="0" presId="urn:microsoft.com/office/officeart/2005/8/layout/process4"/>
    <dgm:cxn modelId="{C57251A5-36D6-4CD1-A5A6-188BD34F3412}" type="presParOf" srcId="{EAACE9B6-CBCF-4B73-8184-55E77CFBBB29}" destId="{5FC998A9-1F66-46B1-A4AB-8B2F1F5CF114}" srcOrd="6" destOrd="0" presId="urn:microsoft.com/office/officeart/2005/8/layout/process4"/>
    <dgm:cxn modelId="{5CB41087-8102-4CBD-8272-55A1A778E758}" type="presParOf" srcId="{5FC998A9-1F66-46B1-A4AB-8B2F1F5CF114}" destId="{32C881B3-F2BD-4998-B2E4-1D904FB813DA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123869B-D347-4F48-8B4A-3A4CE3DDDA22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FD30BFC2-113D-4B9D-AEAB-9748DF45999C}">
      <dgm:prSet phldrT="[Teks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pl-PL" sz="2200" b="1" dirty="0"/>
            <a:t>1) Monitorowanie etapu realizacji projektu i jego efektywności; </a:t>
          </a:r>
        </a:p>
        <a:p>
          <a:r>
            <a:rPr lang="pl-PL" sz="2200" b="1" dirty="0"/>
            <a:t>2) W przypadku trudności podczas realizacji projektu.</a:t>
          </a:r>
        </a:p>
      </dgm:t>
    </dgm:pt>
    <dgm:pt modelId="{409D5DB9-21BF-4582-9E4B-3B82B388EF91}" type="parTrans" cxnId="{2F2D87EC-8A94-4BB0-9959-07D7E5E1B137}">
      <dgm:prSet/>
      <dgm:spPr/>
      <dgm:t>
        <a:bodyPr/>
        <a:lstStyle/>
        <a:p>
          <a:endParaRPr lang="pl-PL"/>
        </a:p>
      </dgm:t>
    </dgm:pt>
    <dgm:pt modelId="{74C4D55A-723C-4CDC-BD6B-C758827A4A8E}" type="sibTrans" cxnId="{2F2D87EC-8A94-4BB0-9959-07D7E5E1B137}">
      <dgm:prSet/>
      <dgm:spPr/>
      <dgm:t>
        <a:bodyPr/>
        <a:lstStyle/>
        <a:p>
          <a:endParaRPr lang="pl-PL"/>
        </a:p>
      </dgm:t>
    </dgm:pt>
    <dgm:pt modelId="{87C329D4-0692-47C1-880F-4C2D416563C7}">
      <dgm:prSet phldrT="[Tekst]" custT="1"/>
      <dgm:spPr>
        <a:solidFill>
          <a:schemeClr val="accent1"/>
        </a:solidFill>
      </dgm:spPr>
      <dgm:t>
        <a:bodyPr/>
        <a:lstStyle/>
        <a:p>
          <a:r>
            <a:rPr lang="pl-PL" sz="2200" b="1" dirty="0"/>
            <a:t>Zakres weryfikacji pod czas wizyty:</a:t>
          </a:r>
        </a:p>
      </dgm:t>
    </dgm:pt>
    <dgm:pt modelId="{4483FE0C-963F-453B-A0C2-2B9CDCC12E68}" type="parTrans" cxnId="{1B0827F7-4916-4630-8DC4-C37BC302E827}">
      <dgm:prSet/>
      <dgm:spPr/>
      <dgm:t>
        <a:bodyPr/>
        <a:lstStyle/>
        <a:p>
          <a:endParaRPr lang="pl-PL"/>
        </a:p>
      </dgm:t>
    </dgm:pt>
    <dgm:pt modelId="{7E3F8FCF-90A0-4657-9BC7-A23D4EE73C45}" type="sibTrans" cxnId="{1B0827F7-4916-4630-8DC4-C37BC302E827}">
      <dgm:prSet/>
      <dgm:spPr/>
      <dgm:t>
        <a:bodyPr/>
        <a:lstStyle/>
        <a:p>
          <a:endParaRPr lang="pl-PL"/>
        </a:p>
      </dgm:t>
    </dgm:pt>
    <dgm:pt modelId="{8C80DB71-F430-41BD-9194-86A36BE04F1C}">
      <dgm:prSet phldrT="[Tekst]" custT="1"/>
      <dgm:spPr/>
      <dgm:t>
        <a:bodyPr/>
        <a:lstStyle/>
        <a:p>
          <a:endParaRPr lang="pl-PL" sz="1600" dirty="0"/>
        </a:p>
      </dgm:t>
    </dgm:pt>
    <dgm:pt modelId="{11F049D6-9EE8-40BD-AF0B-BA4AEDB54DF6}" type="parTrans" cxnId="{3037CEC7-C390-4770-A6E1-343993371D90}">
      <dgm:prSet/>
      <dgm:spPr/>
      <dgm:t>
        <a:bodyPr/>
        <a:lstStyle/>
        <a:p>
          <a:endParaRPr lang="pl-PL"/>
        </a:p>
      </dgm:t>
    </dgm:pt>
    <dgm:pt modelId="{08739271-2B37-4D19-9710-45FA05C67DFD}" type="sibTrans" cxnId="{3037CEC7-C390-4770-A6E1-343993371D90}">
      <dgm:prSet/>
      <dgm:spPr/>
      <dgm:t>
        <a:bodyPr/>
        <a:lstStyle/>
        <a:p>
          <a:endParaRPr lang="pl-PL"/>
        </a:p>
      </dgm:t>
    </dgm:pt>
    <dgm:pt modelId="{B6FCEAE4-5C17-46A9-9002-0C8A65EFFDCE}">
      <dgm:prSet phldrT="[Tekst]" custT="1"/>
      <dgm:spPr/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pl-PL" sz="2200" dirty="0"/>
            <a:t>wybrane elementy realizacji projektu – np. wydarzenie promocyjne, konferencja, szkolenie, spotkanie grupy roboczej, lokalizacja inwestycji;</a:t>
          </a:r>
        </a:p>
      </dgm:t>
    </dgm:pt>
    <dgm:pt modelId="{A4EE7991-4E66-45E1-8CC2-5EF023F8B929}" type="parTrans" cxnId="{B229BCAA-9794-4E91-B533-4C3A5B5A299F}">
      <dgm:prSet/>
      <dgm:spPr/>
      <dgm:t>
        <a:bodyPr/>
        <a:lstStyle/>
        <a:p>
          <a:endParaRPr lang="pl-PL"/>
        </a:p>
      </dgm:t>
    </dgm:pt>
    <dgm:pt modelId="{39B233EB-AB5C-4D9A-A297-6A2C141EDEC8}" type="sibTrans" cxnId="{B229BCAA-9794-4E91-B533-4C3A5B5A299F}">
      <dgm:prSet/>
      <dgm:spPr/>
      <dgm:t>
        <a:bodyPr/>
        <a:lstStyle/>
        <a:p>
          <a:endParaRPr lang="pl-PL"/>
        </a:p>
      </dgm:t>
    </dgm:pt>
    <dgm:pt modelId="{303E59C3-2F5C-47D0-8296-E594ED919B30}">
      <dgm:prSet phldrT="[Tekst]" custT="1"/>
      <dgm:spPr/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pl-PL" sz="2200"/>
            <a:t>informacja pisemna od WST tylko w przypadku wykrycia błędów lub nieprawidłowości</a:t>
          </a:r>
          <a:r>
            <a:rPr lang="pl-PL" sz="1400"/>
            <a:t>.</a:t>
          </a:r>
          <a:endParaRPr lang="pl-PL" dirty="0"/>
        </a:p>
      </dgm:t>
    </dgm:pt>
    <dgm:pt modelId="{7AF2BBCB-2FFE-49D7-AEA1-1769B06E9E73}" type="parTrans" cxnId="{7347620D-8FD2-478A-9FA8-FA36E6C1026A}">
      <dgm:prSet/>
      <dgm:spPr/>
      <dgm:t>
        <a:bodyPr/>
        <a:lstStyle/>
        <a:p>
          <a:endParaRPr lang="pl-PL"/>
        </a:p>
      </dgm:t>
    </dgm:pt>
    <dgm:pt modelId="{93465F50-3F3E-45D5-8F3D-30F2E336FEBA}" type="sibTrans" cxnId="{7347620D-8FD2-478A-9FA8-FA36E6C1026A}">
      <dgm:prSet/>
      <dgm:spPr/>
      <dgm:t>
        <a:bodyPr/>
        <a:lstStyle/>
        <a:p>
          <a:endParaRPr lang="pl-PL"/>
        </a:p>
      </dgm:t>
    </dgm:pt>
    <dgm:pt modelId="{B4B6153B-C10E-4A8E-8234-0BD9E8AF2E03}" type="pres">
      <dgm:prSet presAssocID="{6123869B-D347-4F48-8B4A-3A4CE3DDDA22}" presName="linear" presStyleCnt="0">
        <dgm:presLayoutVars>
          <dgm:animLvl val="lvl"/>
          <dgm:resizeHandles val="exact"/>
        </dgm:presLayoutVars>
      </dgm:prSet>
      <dgm:spPr/>
    </dgm:pt>
    <dgm:pt modelId="{EED0CA04-73AC-4DDB-A29F-CA1379D3AB70}" type="pres">
      <dgm:prSet presAssocID="{FD30BFC2-113D-4B9D-AEAB-9748DF45999C}" presName="parentText" presStyleLbl="node1" presStyleIdx="0" presStyleCnt="2" custLinFactY="-4655" custLinFactNeighborY="-100000">
        <dgm:presLayoutVars>
          <dgm:chMax val="0"/>
          <dgm:bulletEnabled val="1"/>
        </dgm:presLayoutVars>
      </dgm:prSet>
      <dgm:spPr/>
    </dgm:pt>
    <dgm:pt modelId="{AD1FDABC-DF92-4C06-8860-1453B980B367}" type="pres">
      <dgm:prSet presAssocID="{74C4D55A-723C-4CDC-BD6B-C758827A4A8E}" presName="spacer" presStyleCnt="0"/>
      <dgm:spPr/>
    </dgm:pt>
    <dgm:pt modelId="{0A04FCED-FD31-45AB-9E4F-15D7BE5C84A6}" type="pres">
      <dgm:prSet presAssocID="{87C329D4-0692-47C1-880F-4C2D416563C7}" presName="parentText" presStyleLbl="node1" presStyleIdx="1" presStyleCnt="2" custScaleY="57061" custLinFactNeighborY="-797">
        <dgm:presLayoutVars>
          <dgm:chMax val="0"/>
          <dgm:bulletEnabled val="1"/>
        </dgm:presLayoutVars>
      </dgm:prSet>
      <dgm:spPr/>
    </dgm:pt>
    <dgm:pt modelId="{10E6ADE4-203D-46C0-BAA1-0EB139D811F5}" type="pres">
      <dgm:prSet presAssocID="{87C329D4-0692-47C1-880F-4C2D416563C7}" presName="childText" presStyleLbl="revTx" presStyleIdx="0" presStyleCnt="1" custScaleY="127379" custLinFactNeighborY="-15030">
        <dgm:presLayoutVars>
          <dgm:bulletEnabled val="1"/>
        </dgm:presLayoutVars>
      </dgm:prSet>
      <dgm:spPr/>
    </dgm:pt>
  </dgm:ptLst>
  <dgm:cxnLst>
    <dgm:cxn modelId="{7347620D-8FD2-478A-9FA8-FA36E6C1026A}" srcId="{87C329D4-0692-47C1-880F-4C2D416563C7}" destId="{303E59C3-2F5C-47D0-8296-E594ED919B30}" srcOrd="2" destOrd="0" parTransId="{7AF2BBCB-2FFE-49D7-AEA1-1769B06E9E73}" sibTransId="{93465F50-3F3E-45D5-8F3D-30F2E336FEBA}"/>
    <dgm:cxn modelId="{2FF1AC32-EE6E-464C-A2AE-38A8D832A08B}" type="presOf" srcId="{6123869B-D347-4F48-8B4A-3A4CE3DDDA22}" destId="{B4B6153B-C10E-4A8E-8234-0BD9E8AF2E03}" srcOrd="0" destOrd="0" presId="urn:microsoft.com/office/officeart/2005/8/layout/vList2"/>
    <dgm:cxn modelId="{5EB19162-2CBE-4155-A301-CBC817A73354}" type="presOf" srcId="{B6FCEAE4-5C17-46A9-9002-0C8A65EFFDCE}" destId="{10E6ADE4-203D-46C0-BAA1-0EB139D811F5}" srcOrd="0" destOrd="1" presId="urn:microsoft.com/office/officeart/2005/8/layout/vList2"/>
    <dgm:cxn modelId="{1F56816E-F57B-4D4D-BB4D-09F46AE33420}" type="presOf" srcId="{8C80DB71-F430-41BD-9194-86A36BE04F1C}" destId="{10E6ADE4-203D-46C0-BAA1-0EB139D811F5}" srcOrd="0" destOrd="0" presId="urn:microsoft.com/office/officeart/2005/8/layout/vList2"/>
    <dgm:cxn modelId="{BB40EC76-36FF-41E6-AFF1-27E3ED51AFF0}" type="presOf" srcId="{87C329D4-0692-47C1-880F-4C2D416563C7}" destId="{0A04FCED-FD31-45AB-9E4F-15D7BE5C84A6}" srcOrd="0" destOrd="0" presId="urn:microsoft.com/office/officeart/2005/8/layout/vList2"/>
    <dgm:cxn modelId="{B9377993-55F0-4ED1-A9E9-8C491DF004ED}" type="presOf" srcId="{FD30BFC2-113D-4B9D-AEAB-9748DF45999C}" destId="{EED0CA04-73AC-4DDB-A29F-CA1379D3AB70}" srcOrd="0" destOrd="0" presId="urn:microsoft.com/office/officeart/2005/8/layout/vList2"/>
    <dgm:cxn modelId="{B229BCAA-9794-4E91-B533-4C3A5B5A299F}" srcId="{87C329D4-0692-47C1-880F-4C2D416563C7}" destId="{B6FCEAE4-5C17-46A9-9002-0C8A65EFFDCE}" srcOrd="1" destOrd="0" parTransId="{A4EE7991-4E66-45E1-8CC2-5EF023F8B929}" sibTransId="{39B233EB-AB5C-4D9A-A297-6A2C141EDEC8}"/>
    <dgm:cxn modelId="{3037CEC7-C390-4770-A6E1-343993371D90}" srcId="{87C329D4-0692-47C1-880F-4C2D416563C7}" destId="{8C80DB71-F430-41BD-9194-86A36BE04F1C}" srcOrd="0" destOrd="0" parTransId="{11F049D6-9EE8-40BD-AF0B-BA4AEDB54DF6}" sibTransId="{08739271-2B37-4D19-9710-45FA05C67DFD}"/>
    <dgm:cxn modelId="{27EA76CC-9FA0-4E14-BB5C-A862390A1497}" type="presOf" srcId="{303E59C3-2F5C-47D0-8296-E594ED919B30}" destId="{10E6ADE4-203D-46C0-BAA1-0EB139D811F5}" srcOrd="0" destOrd="2" presId="urn:microsoft.com/office/officeart/2005/8/layout/vList2"/>
    <dgm:cxn modelId="{2F2D87EC-8A94-4BB0-9959-07D7E5E1B137}" srcId="{6123869B-D347-4F48-8B4A-3A4CE3DDDA22}" destId="{FD30BFC2-113D-4B9D-AEAB-9748DF45999C}" srcOrd="0" destOrd="0" parTransId="{409D5DB9-21BF-4582-9E4B-3B82B388EF91}" sibTransId="{74C4D55A-723C-4CDC-BD6B-C758827A4A8E}"/>
    <dgm:cxn modelId="{1B0827F7-4916-4630-8DC4-C37BC302E827}" srcId="{6123869B-D347-4F48-8B4A-3A4CE3DDDA22}" destId="{87C329D4-0692-47C1-880F-4C2D416563C7}" srcOrd="1" destOrd="0" parTransId="{4483FE0C-963F-453B-A0C2-2B9CDCC12E68}" sibTransId="{7E3F8FCF-90A0-4657-9BC7-A23D4EE73C45}"/>
    <dgm:cxn modelId="{6AAD6DAA-B7FF-49B3-9D4C-0BF68B6BF551}" type="presParOf" srcId="{B4B6153B-C10E-4A8E-8234-0BD9E8AF2E03}" destId="{EED0CA04-73AC-4DDB-A29F-CA1379D3AB70}" srcOrd="0" destOrd="0" presId="urn:microsoft.com/office/officeart/2005/8/layout/vList2"/>
    <dgm:cxn modelId="{8B04086B-B963-4DD6-BD9D-7E35F926028B}" type="presParOf" srcId="{B4B6153B-C10E-4A8E-8234-0BD9E8AF2E03}" destId="{AD1FDABC-DF92-4C06-8860-1453B980B367}" srcOrd="1" destOrd="0" presId="urn:microsoft.com/office/officeart/2005/8/layout/vList2"/>
    <dgm:cxn modelId="{D38A374C-009E-4803-8090-0B5F1E2CCCB3}" type="presParOf" srcId="{B4B6153B-C10E-4A8E-8234-0BD9E8AF2E03}" destId="{0A04FCED-FD31-45AB-9E4F-15D7BE5C84A6}" srcOrd="2" destOrd="0" presId="urn:microsoft.com/office/officeart/2005/8/layout/vList2"/>
    <dgm:cxn modelId="{C63C9F28-2A9D-4009-9B48-A5E6463A1B7F}" type="presParOf" srcId="{B4B6153B-C10E-4A8E-8234-0BD9E8AF2E03}" destId="{10E6ADE4-203D-46C0-BAA1-0EB139D811F5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123869B-D347-4F48-8B4A-3A4CE3DDDA22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FD30BFC2-113D-4B9D-AEAB-9748DF45999C}">
      <dgm:prSet phldrT="[Teks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pl-PL" sz="1800" b="1" dirty="0"/>
            <a:t>Celem kontroli jest zapewnienie, że weryfikacja przeprowadzana przez audytorów jest prawidłowa.</a:t>
          </a:r>
        </a:p>
      </dgm:t>
    </dgm:pt>
    <dgm:pt modelId="{409D5DB9-21BF-4582-9E4B-3B82B388EF91}" type="parTrans" cxnId="{2F2D87EC-8A94-4BB0-9959-07D7E5E1B137}">
      <dgm:prSet/>
      <dgm:spPr/>
      <dgm:t>
        <a:bodyPr/>
        <a:lstStyle/>
        <a:p>
          <a:endParaRPr lang="pl-PL"/>
        </a:p>
      </dgm:t>
    </dgm:pt>
    <dgm:pt modelId="{74C4D55A-723C-4CDC-BD6B-C758827A4A8E}" type="sibTrans" cxnId="{2F2D87EC-8A94-4BB0-9959-07D7E5E1B137}">
      <dgm:prSet/>
      <dgm:spPr/>
      <dgm:t>
        <a:bodyPr/>
        <a:lstStyle/>
        <a:p>
          <a:endParaRPr lang="pl-PL"/>
        </a:p>
      </dgm:t>
    </dgm:pt>
    <dgm:pt modelId="{87C329D4-0692-47C1-880F-4C2D416563C7}">
      <dgm:prSet phldrT="[Tekst]" custT="1"/>
      <dgm:spPr>
        <a:solidFill>
          <a:schemeClr val="accent1"/>
        </a:solidFill>
      </dgm:spPr>
      <dgm:t>
        <a:bodyPr/>
        <a:lstStyle/>
        <a:p>
          <a:r>
            <a:rPr lang="pl-PL" sz="1800" b="1" dirty="0"/>
            <a:t>Zakres kontroli:</a:t>
          </a:r>
        </a:p>
      </dgm:t>
    </dgm:pt>
    <dgm:pt modelId="{4483FE0C-963F-453B-A0C2-2B9CDCC12E68}" type="parTrans" cxnId="{1B0827F7-4916-4630-8DC4-C37BC302E827}">
      <dgm:prSet/>
      <dgm:spPr/>
      <dgm:t>
        <a:bodyPr/>
        <a:lstStyle/>
        <a:p>
          <a:endParaRPr lang="pl-PL"/>
        </a:p>
      </dgm:t>
    </dgm:pt>
    <dgm:pt modelId="{7E3F8FCF-90A0-4657-9BC7-A23D4EE73C45}" type="sibTrans" cxnId="{1B0827F7-4916-4630-8DC4-C37BC302E827}">
      <dgm:prSet/>
      <dgm:spPr/>
      <dgm:t>
        <a:bodyPr/>
        <a:lstStyle/>
        <a:p>
          <a:endParaRPr lang="pl-PL"/>
        </a:p>
      </dgm:t>
    </dgm:pt>
    <dgm:pt modelId="{4FCFFB9E-D785-445E-A425-36A772068767}">
      <dgm:prSet phldrT="[Tekst]"/>
      <dgm:spPr>
        <a:solidFill>
          <a:schemeClr val="accent1"/>
        </a:solidFill>
      </dgm:spPr>
      <dgm:t>
        <a:bodyPr/>
        <a:lstStyle/>
        <a:p>
          <a:r>
            <a:rPr lang="pl-PL" dirty="0"/>
            <a:t>Dobór audytorów do kontroli:</a:t>
          </a:r>
        </a:p>
      </dgm:t>
    </dgm:pt>
    <dgm:pt modelId="{CBC08FB9-18C3-4499-8B61-27CA1224F074}" type="parTrans" cxnId="{8E3A7C9E-49A8-4DE0-94FC-B062FFDE2467}">
      <dgm:prSet/>
      <dgm:spPr/>
      <dgm:t>
        <a:bodyPr/>
        <a:lstStyle/>
        <a:p>
          <a:endParaRPr lang="pl-PL"/>
        </a:p>
      </dgm:t>
    </dgm:pt>
    <dgm:pt modelId="{92DAD61F-6456-414B-9A3C-C94667B2D612}" type="sibTrans" cxnId="{8E3A7C9E-49A8-4DE0-94FC-B062FFDE2467}">
      <dgm:prSet/>
      <dgm:spPr/>
      <dgm:t>
        <a:bodyPr/>
        <a:lstStyle/>
        <a:p>
          <a:endParaRPr lang="pl-PL"/>
        </a:p>
      </dgm:t>
    </dgm:pt>
    <dgm:pt modelId="{8C80DB71-F430-41BD-9194-86A36BE04F1C}">
      <dgm:prSet phldrT="[Tekst]" custT="1"/>
      <dgm:spPr/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pl-PL" sz="1600" dirty="0"/>
            <a:t>weryfikacja list sprawdzających oraz certyfikatów sporządzonych przez audytora;</a:t>
          </a:r>
        </a:p>
      </dgm:t>
    </dgm:pt>
    <dgm:pt modelId="{11F049D6-9EE8-40BD-AF0B-BA4AEDB54DF6}" type="parTrans" cxnId="{3037CEC7-C390-4770-A6E1-343993371D90}">
      <dgm:prSet/>
      <dgm:spPr/>
      <dgm:t>
        <a:bodyPr/>
        <a:lstStyle/>
        <a:p>
          <a:endParaRPr lang="pl-PL"/>
        </a:p>
      </dgm:t>
    </dgm:pt>
    <dgm:pt modelId="{08739271-2B37-4D19-9710-45FA05C67DFD}" type="sibTrans" cxnId="{3037CEC7-C390-4770-A6E1-343993371D90}">
      <dgm:prSet/>
      <dgm:spPr/>
      <dgm:t>
        <a:bodyPr/>
        <a:lstStyle/>
        <a:p>
          <a:endParaRPr lang="pl-PL"/>
        </a:p>
      </dgm:t>
    </dgm:pt>
    <dgm:pt modelId="{B6FCEAE4-5C17-46A9-9002-0C8A65EFFDCE}">
      <dgm:prSet phldrT="[Tekst]" custT="1"/>
      <dgm:spPr/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pl-PL" sz="1600" dirty="0"/>
            <a:t>weryfikacja zestawień wydatków pod kątem ich zgodności i wiarygodności;</a:t>
          </a:r>
        </a:p>
      </dgm:t>
    </dgm:pt>
    <dgm:pt modelId="{A4EE7991-4E66-45E1-8CC2-5EF023F8B929}" type="parTrans" cxnId="{B229BCAA-9794-4E91-B533-4C3A5B5A299F}">
      <dgm:prSet/>
      <dgm:spPr/>
      <dgm:t>
        <a:bodyPr/>
        <a:lstStyle/>
        <a:p>
          <a:endParaRPr lang="pl-PL"/>
        </a:p>
      </dgm:t>
    </dgm:pt>
    <dgm:pt modelId="{39B233EB-AB5C-4D9A-A297-6A2C141EDEC8}" type="sibTrans" cxnId="{B229BCAA-9794-4E91-B533-4C3A5B5A299F}">
      <dgm:prSet/>
      <dgm:spPr/>
      <dgm:t>
        <a:bodyPr/>
        <a:lstStyle/>
        <a:p>
          <a:endParaRPr lang="pl-PL"/>
        </a:p>
      </dgm:t>
    </dgm:pt>
    <dgm:pt modelId="{435393F3-49A1-40F3-A47E-A94A3670C17C}">
      <dgm:prSet phldrT="[Tekst]" custT="1"/>
      <dgm:spPr/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pl-PL" sz="1600" dirty="0"/>
            <a:t>KPK  może wymagać dodatkowych wyjaśnień w zakresie wydatków objętych certyfikatem oraz wprowadzania przez audytora zmian do dokumentacji pokontrolnej.</a:t>
          </a:r>
        </a:p>
      </dgm:t>
    </dgm:pt>
    <dgm:pt modelId="{638951DF-FAE1-48E4-8506-882D08C6DBD8}" type="parTrans" cxnId="{BD7EBA27-7373-432F-88CA-7AA7B7AFFD48}">
      <dgm:prSet/>
      <dgm:spPr/>
      <dgm:t>
        <a:bodyPr/>
        <a:lstStyle/>
        <a:p>
          <a:endParaRPr lang="pl-PL"/>
        </a:p>
      </dgm:t>
    </dgm:pt>
    <dgm:pt modelId="{95E4C2FB-DE8D-4EDA-8641-93DD087743ED}" type="sibTrans" cxnId="{BD7EBA27-7373-432F-88CA-7AA7B7AFFD48}">
      <dgm:prSet/>
      <dgm:spPr/>
      <dgm:t>
        <a:bodyPr/>
        <a:lstStyle/>
        <a:p>
          <a:endParaRPr lang="pl-PL"/>
        </a:p>
      </dgm:t>
    </dgm:pt>
    <dgm:pt modelId="{06CF267C-DF5D-433D-BA99-9F13E23777B7}">
      <dgm:prSet phldrT="[Tekst]" custT="1"/>
      <dgm:spPr/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pl-PL" sz="1600" dirty="0"/>
            <a:t>w oparciu o próbę projektów wybranych do kontroli terenowej WST;</a:t>
          </a:r>
        </a:p>
      </dgm:t>
    </dgm:pt>
    <dgm:pt modelId="{88D61871-D7C7-4F1C-BE24-F8B62B5D9FCB}" type="parTrans" cxnId="{43F335CF-28C6-4816-BE20-CBD946C2E232}">
      <dgm:prSet/>
      <dgm:spPr/>
      <dgm:t>
        <a:bodyPr/>
        <a:lstStyle/>
        <a:p>
          <a:endParaRPr lang="pl-PL"/>
        </a:p>
      </dgm:t>
    </dgm:pt>
    <dgm:pt modelId="{7019FA95-D494-428C-B78E-2A7B29DABD6D}" type="sibTrans" cxnId="{43F335CF-28C6-4816-BE20-CBD946C2E232}">
      <dgm:prSet/>
      <dgm:spPr/>
      <dgm:t>
        <a:bodyPr/>
        <a:lstStyle/>
        <a:p>
          <a:endParaRPr lang="pl-PL"/>
        </a:p>
      </dgm:t>
    </dgm:pt>
    <dgm:pt modelId="{59C833A4-89E8-4912-9AF7-6B8C0639CBE8}">
      <dgm:prSet phldrT="[Tekst]" custT="1"/>
      <dgm:spPr/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pl-PL" sz="1600" dirty="0"/>
            <a:t>po otrzymaniu informacji o podejrzeniu występowania nieprawidłowości w weryfikacji audytora.</a:t>
          </a:r>
        </a:p>
      </dgm:t>
    </dgm:pt>
    <dgm:pt modelId="{54EADEE2-C208-4588-8603-1FDC16FDA876}" type="parTrans" cxnId="{20A207C8-EE09-43B9-A529-08E0B6640289}">
      <dgm:prSet/>
      <dgm:spPr/>
      <dgm:t>
        <a:bodyPr/>
        <a:lstStyle/>
        <a:p>
          <a:endParaRPr lang="pl-PL"/>
        </a:p>
      </dgm:t>
    </dgm:pt>
    <dgm:pt modelId="{E00CE044-11F7-45B9-A917-907EC5C4E6DA}" type="sibTrans" cxnId="{20A207C8-EE09-43B9-A529-08E0B6640289}">
      <dgm:prSet/>
      <dgm:spPr/>
      <dgm:t>
        <a:bodyPr/>
        <a:lstStyle/>
        <a:p>
          <a:endParaRPr lang="pl-PL"/>
        </a:p>
      </dgm:t>
    </dgm:pt>
    <dgm:pt modelId="{D63EAE08-9432-4149-B600-F72F6D53FE0B}">
      <dgm:prSet phldrT="[Tekst]"/>
      <dgm:spPr>
        <a:solidFill>
          <a:schemeClr val="accent1"/>
        </a:solidFill>
      </dgm:spPr>
      <dgm:t>
        <a:bodyPr/>
        <a:lstStyle/>
        <a:p>
          <a:r>
            <a:rPr lang="pl-PL" dirty="0"/>
            <a:t>KPK jest uprawniony jest do żądania od audytora wyjaśnień, dokumentów księgowych oraz innych dodatkowych dokumentów potwierdzających </a:t>
          </a:r>
          <a:r>
            <a:rPr lang="pl-PL" dirty="0" err="1"/>
            <a:t>kwalifikowalność</a:t>
          </a:r>
          <a:r>
            <a:rPr lang="pl-PL" dirty="0"/>
            <a:t> wydatków.</a:t>
          </a:r>
          <a:endParaRPr lang="pl-PL" u="sng" dirty="0"/>
        </a:p>
      </dgm:t>
    </dgm:pt>
    <dgm:pt modelId="{0490CE8E-4BB5-4F8F-BB9E-5E53F242CEC5}" type="parTrans" cxnId="{E568DCD4-67AC-4DD2-B1D9-1F2FF3B5353B}">
      <dgm:prSet/>
      <dgm:spPr/>
      <dgm:t>
        <a:bodyPr/>
        <a:lstStyle/>
        <a:p>
          <a:endParaRPr lang="pl-PL"/>
        </a:p>
      </dgm:t>
    </dgm:pt>
    <dgm:pt modelId="{D3227F23-8EA3-4C8D-B40C-04F698114D67}" type="sibTrans" cxnId="{E568DCD4-67AC-4DD2-B1D9-1F2FF3B5353B}">
      <dgm:prSet/>
      <dgm:spPr/>
      <dgm:t>
        <a:bodyPr/>
        <a:lstStyle/>
        <a:p>
          <a:endParaRPr lang="pl-PL"/>
        </a:p>
      </dgm:t>
    </dgm:pt>
    <dgm:pt modelId="{B4B6153B-C10E-4A8E-8234-0BD9E8AF2E03}" type="pres">
      <dgm:prSet presAssocID="{6123869B-D347-4F48-8B4A-3A4CE3DDDA22}" presName="linear" presStyleCnt="0">
        <dgm:presLayoutVars>
          <dgm:animLvl val="lvl"/>
          <dgm:resizeHandles val="exact"/>
        </dgm:presLayoutVars>
      </dgm:prSet>
      <dgm:spPr/>
    </dgm:pt>
    <dgm:pt modelId="{EED0CA04-73AC-4DDB-A29F-CA1379D3AB70}" type="pres">
      <dgm:prSet presAssocID="{FD30BFC2-113D-4B9D-AEAB-9748DF45999C}" presName="parentText" presStyleLbl="node1" presStyleIdx="0" presStyleCnt="4" custScaleY="57146">
        <dgm:presLayoutVars>
          <dgm:chMax val="0"/>
          <dgm:bulletEnabled val="1"/>
        </dgm:presLayoutVars>
      </dgm:prSet>
      <dgm:spPr/>
    </dgm:pt>
    <dgm:pt modelId="{AD1FDABC-DF92-4C06-8860-1453B980B367}" type="pres">
      <dgm:prSet presAssocID="{74C4D55A-723C-4CDC-BD6B-C758827A4A8E}" presName="spacer" presStyleCnt="0"/>
      <dgm:spPr/>
    </dgm:pt>
    <dgm:pt modelId="{0A04FCED-FD31-45AB-9E4F-15D7BE5C84A6}" type="pres">
      <dgm:prSet presAssocID="{87C329D4-0692-47C1-880F-4C2D416563C7}" presName="parentText" presStyleLbl="node1" presStyleIdx="1" presStyleCnt="4" custScaleY="25073">
        <dgm:presLayoutVars>
          <dgm:chMax val="0"/>
          <dgm:bulletEnabled val="1"/>
        </dgm:presLayoutVars>
      </dgm:prSet>
      <dgm:spPr/>
    </dgm:pt>
    <dgm:pt modelId="{10E6ADE4-203D-46C0-BAA1-0EB139D811F5}" type="pres">
      <dgm:prSet presAssocID="{87C329D4-0692-47C1-880F-4C2D416563C7}" presName="childText" presStyleLbl="revTx" presStyleIdx="0" presStyleCnt="2" custLinFactNeighborX="-110" custLinFactNeighborY="0">
        <dgm:presLayoutVars>
          <dgm:bulletEnabled val="1"/>
        </dgm:presLayoutVars>
      </dgm:prSet>
      <dgm:spPr/>
    </dgm:pt>
    <dgm:pt modelId="{FF199011-F237-41B7-944E-33B96BC690BE}" type="pres">
      <dgm:prSet presAssocID="{4FCFFB9E-D785-445E-A425-36A772068767}" presName="parentText" presStyleLbl="node1" presStyleIdx="2" presStyleCnt="4" custScaleY="38584" custLinFactNeighborY="-5908">
        <dgm:presLayoutVars>
          <dgm:chMax val="0"/>
          <dgm:bulletEnabled val="1"/>
        </dgm:presLayoutVars>
      </dgm:prSet>
      <dgm:spPr/>
    </dgm:pt>
    <dgm:pt modelId="{8188C4DE-9DB6-41ED-A497-A1F4B8AB6B74}" type="pres">
      <dgm:prSet presAssocID="{4FCFFB9E-D785-445E-A425-36A772068767}" presName="childText" presStyleLbl="revTx" presStyleIdx="1" presStyleCnt="2" custLinFactNeighborY="-3759">
        <dgm:presLayoutVars>
          <dgm:bulletEnabled val="1"/>
        </dgm:presLayoutVars>
      </dgm:prSet>
      <dgm:spPr/>
    </dgm:pt>
    <dgm:pt modelId="{8221B2AB-D6C5-4BA2-BDE7-7741B63F02EE}" type="pres">
      <dgm:prSet presAssocID="{D63EAE08-9432-4149-B600-F72F6D53FE0B}" presName="parentText" presStyleLbl="node1" presStyleIdx="3" presStyleCnt="4" custScaleY="38402" custLinFactNeighborY="-6933">
        <dgm:presLayoutVars>
          <dgm:chMax val="0"/>
          <dgm:bulletEnabled val="1"/>
        </dgm:presLayoutVars>
      </dgm:prSet>
      <dgm:spPr/>
    </dgm:pt>
  </dgm:ptLst>
  <dgm:cxnLst>
    <dgm:cxn modelId="{8D7F4A01-D862-459A-81BC-B26699CF445F}" type="presOf" srcId="{6123869B-D347-4F48-8B4A-3A4CE3DDDA22}" destId="{B4B6153B-C10E-4A8E-8234-0BD9E8AF2E03}" srcOrd="0" destOrd="0" presId="urn:microsoft.com/office/officeart/2005/8/layout/vList2"/>
    <dgm:cxn modelId="{FC5E0B05-B02C-4720-AC55-33EF6DFD96A0}" type="presOf" srcId="{06CF267C-DF5D-433D-BA99-9F13E23777B7}" destId="{8188C4DE-9DB6-41ED-A497-A1F4B8AB6B74}" srcOrd="0" destOrd="0" presId="urn:microsoft.com/office/officeart/2005/8/layout/vList2"/>
    <dgm:cxn modelId="{BD7EBA27-7373-432F-88CA-7AA7B7AFFD48}" srcId="{87C329D4-0692-47C1-880F-4C2D416563C7}" destId="{435393F3-49A1-40F3-A47E-A94A3670C17C}" srcOrd="2" destOrd="0" parTransId="{638951DF-FAE1-48E4-8506-882D08C6DBD8}" sibTransId="{95E4C2FB-DE8D-4EDA-8641-93DD087743ED}"/>
    <dgm:cxn modelId="{FA3A1441-B7C7-4153-B3C1-ECCF9869B959}" type="presOf" srcId="{4FCFFB9E-D785-445E-A425-36A772068767}" destId="{FF199011-F237-41B7-944E-33B96BC690BE}" srcOrd="0" destOrd="0" presId="urn:microsoft.com/office/officeart/2005/8/layout/vList2"/>
    <dgm:cxn modelId="{960C964A-B750-43D8-80B5-237053F9985C}" type="presOf" srcId="{8C80DB71-F430-41BD-9194-86A36BE04F1C}" destId="{10E6ADE4-203D-46C0-BAA1-0EB139D811F5}" srcOrd="0" destOrd="0" presId="urn:microsoft.com/office/officeart/2005/8/layout/vList2"/>
    <dgm:cxn modelId="{9594206F-F3C9-4B0E-826C-D69DF71FAEDB}" type="presOf" srcId="{B6FCEAE4-5C17-46A9-9002-0C8A65EFFDCE}" destId="{10E6ADE4-203D-46C0-BAA1-0EB139D811F5}" srcOrd="0" destOrd="1" presId="urn:microsoft.com/office/officeart/2005/8/layout/vList2"/>
    <dgm:cxn modelId="{8E3A7C9E-49A8-4DE0-94FC-B062FFDE2467}" srcId="{6123869B-D347-4F48-8B4A-3A4CE3DDDA22}" destId="{4FCFFB9E-D785-445E-A425-36A772068767}" srcOrd="2" destOrd="0" parTransId="{CBC08FB9-18C3-4499-8B61-27CA1224F074}" sibTransId="{92DAD61F-6456-414B-9A3C-C94667B2D612}"/>
    <dgm:cxn modelId="{B229BCAA-9794-4E91-B533-4C3A5B5A299F}" srcId="{87C329D4-0692-47C1-880F-4C2D416563C7}" destId="{B6FCEAE4-5C17-46A9-9002-0C8A65EFFDCE}" srcOrd="1" destOrd="0" parTransId="{A4EE7991-4E66-45E1-8CC2-5EF023F8B929}" sibTransId="{39B233EB-AB5C-4D9A-A297-6A2C141EDEC8}"/>
    <dgm:cxn modelId="{475E03B6-5754-4FDE-96CB-5AB46C076D66}" type="presOf" srcId="{435393F3-49A1-40F3-A47E-A94A3670C17C}" destId="{10E6ADE4-203D-46C0-BAA1-0EB139D811F5}" srcOrd="0" destOrd="2" presId="urn:microsoft.com/office/officeart/2005/8/layout/vList2"/>
    <dgm:cxn modelId="{3037CEC7-C390-4770-A6E1-343993371D90}" srcId="{87C329D4-0692-47C1-880F-4C2D416563C7}" destId="{8C80DB71-F430-41BD-9194-86A36BE04F1C}" srcOrd="0" destOrd="0" parTransId="{11F049D6-9EE8-40BD-AF0B-BA4AEDB54DF6}" sibTransId="{08739271-2B37-4D19-9710-45FA05C67DFD}"/>
    <dgm:cxn modelId="{20A207C8-EE09-43B9-A529-08E0B6640289}" srcId="{4FCFFB9E-D785-445E-A425-36A772068767}" destId="{59C833A4-89E8-4912-9AF7-6B8C0639CBE8}" srcOrd="1" destOrd="0" parTransId="{54EADEE2-C208-4588-8603-1FDC16FDA876}" sibTransId="{E00CE044-11F7-45B9-A917-907EC5C4E6DA}"/>
    <dgm:cxn modelId="{43F335CF-28C6-4816-BE20-CBD946C2E232}" srcId="{4FCFFB9E-D785-445E-A425-36A772068767}" destId="{06CF267C-DF5D-433D-BA99-9F13E23777B7}" srcOrd="0" destOrd="0" parTransId="{88D61871-D7C7-4F1C-BE24-F8B62B5D9FCB}" sibTransId="{7019FA95-D494-428C-B78E-2A7B29DABD6D}"/>
    <dgm:cxn modelId="{18B519D1-EDDC-460F-A502-6332E6575A47}" type="presOf" srcId="{59C833A4-89E8-4912-9AF7-6B8C0639CBE8}" destId="{8188C4DE-9DB6-41ED-A497-A1F4B8AB6B74}" srcOrd="0" destOrd="1" presId="urn:microsoft.com/office/officeart/2005/8/layout/vList2"/>
    <dgm:cxn modelId="{21923BD2-F2F6-4657-B92F-B880711F78F1}" type="presOf" srcId="{D63EAE08-9432-4149-B600-F72F6D53FE0B}" destId="{8221B2AB-D6C5-4BA2-BDE7-7741B63F02EE}" srcOrd="0" destOrd="0" presId="urn:microsoft.com/office/officeart/2005/8/layout/vList2"/>
    <dgm:cxn modelId="{CB88BDD2-39C8-4C7A-B2DC-FC4350A0A9AA}" type="presOf" srcId="{87C329D4-0692-47C1-880F-4C2D416563C7}" destId="{0A04FCED-FD31-45AB-9E4F-15D7BE5C84A6}" srcOrd="0" destOrd="0" presId="urn:microsoft.com/office/officeart/2005/8/layout/vList2"/>
    <dgm:cxn modelId="{E568DCD4-67AC-4DD2-B1D9-1F2FF3B5353B}" srcId="{6123869B-D347-4F48-8B4A-3A4CE3DDDA22}" destId="{D63EAE08-9432-4149-B600-F72F6D53FE0B}" srcOrd="3" destOrd="0" parTransId="{0490CE8E-4BB5-4F8F-BB9E-5E53F242CEC5}" sibTransId="{D3227F23-8EA3-4C8D-B40C-04F698114D67}"/>
    <dgm:cxn modelId="{2F2D87EC-8A94-4BB0-9959-07D7E5E1B137}" srcId="{6123869B-D347-4F48-8B4A-3A4CE3DDDA22}" destId="{FD30BFC2-113D-4B9D-AEAB-9748DF45999C}" srcOrd="0" destOrd="0" parTransId="{409D5DB9-21BF-4582-9E4B-3B82B388EF91}" sibTransId="{74C4D55A-723C-4CDC-BD6B-C758827A4A8E}"/>
    <dgm:cxn modelId="{563BA3EF-A3FF-47A3-BF6B-5E37BB21470A}" type="presOf" srcId="{FD30BFC2-113D-4B9D-AEAB-9748DF45999C}" destId="{EED0CA04-73AC-4DDB-A29F-CA1379D3AB70}" srcOrd="0" destOrd="0" presId="urn:microsoft.com/office/officeart/2005/8/layout/vList2"/>
    <dgm:cxn modelId="{1B0827F7-4916-4630-8DC4-C37BC302E827}" srcId="{6123869B-D347-4F48-8B4A-3A4CE3DDDA22}" destId="{87C329D4-0692-47C1-880F-4C2D416563C7}" srcOrd="1" destOrd="0" parTransId="{4483FE0C-963F-453B-A0C2-2B9CDCC12E68}" sibTransId="{7E3F8FCF-90A0-4657-9BC7-A23D4EE73C45}"/>
    <dgm:cxn modelId="{8124A901-8FF1-493E-B835-25E162165770}" type="presParOf" srcId="{B4B6153B-C10E-4A8E-8234-0BD9E8AF2E03}" destId="{EED0CA04-73AC-4DDB-A29F-CA1379D3AB70}" srcOrd="0" destOrd="0" presId="urn:microsoft.com/office/officeart/2005/8/layout/vList2"/>
    <dgm:cxn modelId="{62DF5674-9FC0-4DA8-AD6F-A2B20285B8D6}" type="presParOf" srcId="{B4B6153B-C10E-4A8E-8234-0BD9E8AF2E03}" destId="{AD1FDABC-DF92-4C06-8860-1453B980B367}" srcOrd="1" destOrd="0" presId="urn:microsoft.com/office/officeart/2005/8/layout/vList2"/>
    <dgm:cxn modelId="{6E6E47A5-280F-4741-AB90-E06D2F831F82}" type="presParOf" srcId="{B4B6153B-C10E-4A8E-8234-0BD9E8AF2E03}" destId="{0A04FCED-FD31-45AB-9E4F-15D7BE5C84A6}" srcOrd="2" destOrd="0" presId="urn:microsoft.com/office/officeart/2005/8/layout/vList2"/>
    <dgm:cxn modelId="{22FFE237-0235-4B96-9220-1CD42BD8F69B}" type="presParOf" srcId="{B4B6153B-C10E-4A8E-8234-0BD9E8AF2E03}" destId="{10E6ADE4-203D-46C0-BAA1-0EB139D811F5}" srcOrd="3" destOrd="0" presId="urn:microsoft.com/office/officeart/2005/8/layout/vList2"/>
    <dgm:cxn modelId="{D0B2C897-1494-419F-B614-AFE9C26EB651}" type="presParOf" srcId="{B4B6153B-C10E-4A8E-8234-0BD9E8AF2E03}" destId="{FF199011-F237-41B7-944E-33B96BC690BE}" srcOrd="4" destOrd="0" presId="urn:microsoft.com/office/officeart/2005/8/layout/vList2"/>
    <dgm:cxn modelId="{B550E9D9-9F83-4B6C-8183-727B2A2FB9B7}" type="presParOf" srcId="{B4B6153B-C10E-4A8E-8234-0BD9E8AF2E03}" destId="{8188C4DE-9DB6-41ED-A497-A1F4B8AB6B74}" srcOrd="5" destOrd="0" presId="urn:microsoft.com/office/officeart/2005/8/layout/vList2"/>
    <dgm:cxn modelId="{A8D785D8-445F-4319-9FA8-512F6DCA99D9}" type="presParOf" srcId="{B4B6153B-C10E-4A8E-8234-0BD9E8AF2E03}" destId="{8221B2AB-D6C5-4BA2-BDE7-7741B63F02E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123869B-D347-4F48-8B4A-3A4CE3DDDA22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FD30BFC2-113D-4B9D-AEAB-9748DF45999C}">
      <dgm:prSet phldrT="[Teks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pl-PL" sz="1800" b="1" dirty="0"/>
            <a:t>Kontrole prowadzone przez europejskie organy – np. Komisja Europejska, Europejski Trybunał Obrachunkowy (ETO), Europejski Urząd ds. Zwalczania Nadużyć Finansowych (OLAF).</a:t>
          </a:r>
        </a:p>
      </dgm:t>
    </dgm:pt>
    <dgm:pt modelId="{409D5DB9-21BF-4582-9E4B-3B82B388EF91}" type="parTrans" cxnId="{2F2D87EC-8A94-4BB0-9959-07D7E5E1B137}">
      <dgm:prSet/>
      <dgm:spPr/>
      <dgm:t>
        <a:bodyPr/>
        <a:lstStyle/>
        <a:p>
          <a:endParaRPr lang="pl-PL"/>
        </a:p>
      </dgm:t>
    </dgm:pt>
    <dgm:pt modelId="{74C4D55A-723C-4CDC-BD6B-C758827A4A8E}" type="sibTrans" cxnId="{2F2D87EC-8A94-4BB0-9959-07D7E5E1B137}">
      <dgm:prSet/>
      <dgm:spPr/>
      <dgm:t>
        <a:bodyPr/>
        <a:lstStyle/>
        <a:p>
          <a:endParaRPr lang="pl-PL"/>
        </a:p>
      </dgm:t>
    </dgm:pt>
    <dgm:pt modelId="{87C329D4-0692-47C1-880F-4C2D416563C7}">
      <dgm:prSet phldrT="[Teks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pl-PL" sz="1800" b="1" dirty="0"/>
            <a:t>Kontrole prowadzone przez krajowe organy kontrolne -  np. w Polsce: Najwyższa Izba Kontroli, Krajowa Administracja Skarbowa, Urząd Zamówień Publicznych, Centralne Biuro Antykorupcyjne</a:t>
          </a:r>
        </a:p>
      </dgm:t>
    </dgm:pt>
    <dgm:pt modelId="{4483FE0C-963F-453B-A0C2-2B9CDCC12E68}" type="parTrans" cxnId="{1B0827F7-4916-4630-8DC4-C37BC302E827}">
      <dgm:prSet/>
      <dgm:spPr/>
      <dgm:t>
        <a:bodyPr/>
        <a:lstStyle/>
        <a:p>
          <a:endParaRPr lang="pl-PL"/>
        </a:p>
      </dgm:t>
    </dgm:pt>
    <dgm:pt modelId="{7E3F8FCF-90A0-4657-9BC7-A23D4EE73C45}" type="sibTrans" cxnId="{1B0827F7-4916-4630-8DC4-C37BC302E827}">
      <dgm:prSet/>
      <dgm:spPr/>
      <dgm:t>
        <a:bodyPr/>
        <a:lstStyle/>
        <a:p>
          <a:endParaRPr lang="pl-PL"/>
        </a:p>
      </dgm:t>
    </dgm:pt>
    <dgm:pt modelId="{4FCFFB9E-D785-445E-A425-36A772068767}">
      <dgm:prSet phldrT="[Tekst]" custT="1"/>
      <dgm:spPr/>
      <dgm:t>
        <a:bodyPr/>
        <a:lstStyle/>
        <a:p>
          <a:r>
            <a:rPr lang="pl-PL" sz="1800" dirty="0"/>
            <a:t>W przypadku kontroli, audytor oraz beneficjent zobowiązani są do poddania się kontroli prawidłowości realizowanych przez siebie obowiązków w ramach projektu.</a:t>
          </a:r>
        </a:p>
      </dgm:t>
    </dgm:pt>
    <dgm:pt modelId="{CBC08FB9-18C3-4499-8B61-27CA1224F074}" type="parTrans" cxnId="{8E3A7C9E-49A8-4DE0-94FC-B062FFDE2467}">
      <dgm:prSet/>
      <dgm:spPr/>
      <dgm:t>
        <a:bodyPr/>
        <a:lstStyle/>
        <a:p>
          <a:endParaRPr lang="pl-PL"/>
        </a:p>
      </dgm:t>
    </dgm:pt>
    <dgm:pt modelId="{92DAD61F-6456-414B-9A3C-C94667B2D612}" type="sibTrans" cxnId="{8E3A7C9E-49A8-4DE0-94FC-B062FFDE2467}">
      <dgm:prSet/>
      <dgm:spPr/>
      <dgm:t>
        <a:bodyPr/>
        <a:lstStyle/>
        <a:p>
          <a:endParaRPr lang="pl-PL"/>
        </a:p>
      </dgm:t>
    </dgm:pt>
    <dgm:pt modelId="{D63EAE08-9432-4149-B600-F72F6D53FE0B}">
      <dgm:prSet phldrT="[Tekst]" custT="1"/>
      <dgm:spPr>
        <a:solidFill>
          <a:schemeClr val="accent1"/>
        </a:solidFill>
      </dgm:spPr>
      <dgm:t>
        <a:bodyPr/>
        <a:lstStyle/>
        <a:p>
          <a:r>
            <a:rPr lang="pl-PL" sz="1800" dirty="0"/>
            <a:t>W trakcie kontroli audytor i beneficjent zobowiązani są udostępnić wszelkie dokumenty, złożyć wszelkie wyjaśnienia w terminie wskazanym przez podmiot prowadzący kontrolę oraz aktywnie współpracować z zespołem kontrolnym.</a:t>
          </a:r>
          <a:endParaRPr lang="pl-PL" sz="1800" u="sng" dirty="0"/>
        </a:p>
      </dgm:t>
    </dgm:pt>
    <dgm:pt modelId="{0490CE8E-4BB5-4F8F-BB9E-5E53F242CEC5}" type="parTrans" cxnId="{E568DCD4-67AC-4DD2-B1D9-1F2FF3B5353B}">
      <dgm:prSet/>
      <dgm:spPr/>
      <dgm:t>
        <a:bodyPr/>
        <a:lstStyle/>
        <a:p>
          <a:endParaRPr lang="pl-PL"/>
        </a:p>
      </dgm:t>
    </dgm:pt>
    <dgm:pt modelId="{D3227F23-8EA3-4C8D-B40C-04F698114D67}" type="sibTrans" cxnId="{E568DCD4-67AC-4DD2-B1D9-1F2FF3B5353B}">
      <dgm:prSet/>
      <dgm:spPr/>
      <dgm:t>
        <a:bodyPr/>
        <a:lstStyle/>
        <a:p>
          <a:endParaRPr lang="pl-PL"/>
        </a:p>
      </dgm:t>
    </dgm:pt>
    <dgm:pt modelId="{B4B6153B-C10E-4A8E-8234-0BD9E8AF2E03}" type="pres">
      <dgm:prSet presAssocID="{6123869B-D347-4F48-8B4A-3A4CE3DDDA22}" presName="linear" presStyleCnt="0">
        <dgm:presLayoutVars>
          <dgm:animLvl val="lvl"/>
          <dgm:resizeHandles val="exact"/>
        </dgm:presLayoutVars>
      </dgm:prSet>
      <dgm:spPr/>
    </dgm:pt>
    <dgm:pt modelId="{EED0CA04-73AC-4DDB-A29F-CA1379D3AB70}" type="pres">
      <dgm:prSet presAssocID="{FD30BFC2-113D-4B9D-AEAB-9748DF45999C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AD1FDABC-DF92-4C06-8860-1453B980B367}" type="pres">
      <dgm:prSet presAssocID="{74C4D55A-723C-4CDC-BD6B-C758827A4A8E}" presName="spacer" presStyleCnt="0"/>
      <dgm:spPr/>
    </dgm:pt>
    <dgm:pt modelId="{0A04FCED-FD31-45AB-9E4F-15D7BE5C84A6}" type="pres">
      <dgm:prSet presAssocID="{87C329D4-0692-47C1-880F-4C2D416563C7}" presName="parentText" presStyleLbl="node1" presStyleIdx="1" presStyleCnt="4" custScaleY="90890">
        <dgm:presLayoutVars>
          <dgm:chMax val="0"/>
          <dgm:bulletEnabled val="1"/>
        </dgm:presLayoutVars>
      </dgm:prSet>
      <dgm:spPr/>
    </dgm:pt>
    <dgm:pt modelId="{9478A7B0-0AFA-4B09-A4A2-66AE6D2E2BBD}" type="pres">
      <dgm:prSet presAssocID="{7E3F8FCF-90A0-4657-9BC7-A23D4EE73C45}" presName="spacer" presStyleCnt="0"/>
      <dgm:spPr/>
    </dgm:pt>
    <dgm:pt modelId="{FF199011-F237-41B7-944E-33B96BC690BE}" type="pres">
      <dgm:prSet presAssocID="{4FCFFB9E-D785-445E-A425-36A772068767}" presName="parentText" presStyleLbl="node1" presStyleIdx="2" presStyleCnt="4" custScaleY="103551" custLinFactNeighborY="-5908">
        <dgm:presLayoutVars>
          <dgm:chMax val="0"/>
          <dgm:bulletEnabled val="1"/>
        </dgm:presLayoutVars>
      </dgm:prSet>
      <dgm:spPr/>
    </dgm:pt>
    <dgm:pt modelId="{D348DE2A-6BD0-4A0B-976F-1B96DA266968}" type="pres">
      <dgm:prSet presAssocID="{92DAD61F-6456-414B-9A3C-C94667B2D612}" presName="spacer" presStyleCnt="0"/>
      <dgm:spPr/>
    </dgm:pt>
    <dgm:pt modelId="{8221B2AB-D6C5-4BA2-BDE7-7741B63F02EE}" type="pres">
      <dgm:prSet presAssocID="{D63EAE08-9432-4149-B600-F72F6D53FE0B}" presName="parentText" presStyleLbl="node1" presStyleIdx="3" presStyleCnt="4" custLinFactNeighborY="4734">
        <dgm:presLayoutVars>
          <dgm:chMax val="0"/>
          <dgm:bulletEnabled val="1"/>
        </dgm:presLayoutVars>
      </dgm:prSet>
      <dgm:spPr/>
    </dgm:pt>
  </dgm:ptLst>
  <dgm:cxnLst>
    <dgm:cxn modelId="{3D7EDA04-5CB1-46F1-8BEC-B9D06E893FD3}" type="presOf" srcId="{87C329D4-0692-47C1-880F-4C2D416563C7}" destId="{0A04FCED-FD31-45AB-9E4F-15D7BE5C84A6}" srcOrd="0" destOrd="0" presId="urn:microsoft.com/office/officeart/2005/8/layout/vList2"/>
    <dgm:cxn modelId="{ACE8C33E-AF60-4BFD-A311-8ECE891B2B11}" type="presOf" srcId="{4FCFFB9E-D785-445E-A425-36A772068767}" destId="{FF199011-F237-41B7-944E-33B96BC690BE}" srcOrd="0" destOrd="0" presId="urn:microsoft.com/office/officeart/2005/8/layout/vList2"/>
    <dgm:cxn modelId="{4C82B488-8063-4C84-BBEB-387138E1AE08}" type="presOf" srcId="{6123869B-D347-4F48-8B4A-3A4CE3DDDA22}" destId="{B4B6153B-C10E-4A8E-8234-0BD9E8AF2E03}" srcOrd="0" destOrd="0" presId="urn:microsoft.com/office/officeart/2005/8/layout/vList2"/>
    <dgm:cxn modelId="{403F3E9B-E564-43CE-BCF0-5DC797866713}" type="presOf" srcId="{FD30BFC2-113D-4B9D-AEAB-9748DF45999C}" destId="{EED0CA04-73AC-4DDB-A29F-CA1379D3AB70}" srcOrd="0" destOrd="0" presId="urn:microsoft.com/office/officeart/2005/8/layout/vList2"/>
    <dgm:cxn modelId="{8E3A7C9E-49A8-4DE0-94FC-B062FFDE2467}" srcId="{6123869B-D347-4F48-8B4A-3A4CE3DDDA22}" destId="{4FCFFB9E-D785-445E-A425-36A772068767}" srcOrd="2" destOrd="0" parTransId="{CBC08FB9-18C3-4499-8B61-27CA1224F074}" sibTransId="{92DAD61F-6456-414B-9A3C-C94667B2D612}"/>
    <dgm:cxn modelId="{E568DCD4-67AC-4DD2-B1D9-1F2FF3B5353B}" srcId="{6123869B-D347-4F48-8B4A-3A4CE3DDDA22}" destId="{D63EAE08-9432-4149-B600-F72F6D53FE0B}" srcOrd="3" destOrd="0" parTransId="{0490CE8E-4BB5-4F8F-BB9E-5E53F242CEC5}" sibTransId="{D3227F23-8EA3-4C8D-B40C-04F698114D67}"/>
    <dgm:cxn modelId="{2F2D87EC-8A94-4BB0-9959-07D7E5E1B137}" srcId="{6123869B-D347-4F48-8B4A-3A4CE3DDDA22}" destId="{FD30BFC2-113D-4B9D-AEAB-9748DF45999C}" srcOrd="0" destOrd="0" parTransId="{409D5DB9-21BF-4582-9E4B-3B82B388EF91}" sibTransId="{74C4D55A-723C-4CDC-BD6B-C758827A4A8E}"/>
    <dgm:cxn modelId="{15719DED-350F-4EAE-A269-CB279DDF0695}" type="presOf" srcId="{D63EAE08-9432-4149-B600-F72F6D53FE0B}" destId="{8221B2AB-D6C5-4BA2-BDE7-7741B63F02EE}" srcOrd="0" destOrd="0" presId="urn:microsoft.com/office/officeart/2005/8/layout/vList2"/>
    <dgm:cxn modelId="{1B0827F7-4916-4630-8DC4-C37BC302E827}" srcId="{6123869B-D347-4F48-8B4A-3A4CE3DDDA22}" destId="{87C329D4-0692-47C1-880F-4C2D416563C7}" srcOrd="1" destOrd="0" parTransId="{4483FE0C-963F-453B-A0C2-2B9CDCC12E68}" sibTransId="{7E3F8FCF-90A0-4657-9BC7-A23D4EE73C45}"/>
    <dgm:cxn modelId="{D32C38FF-28C2-44BA-9E54-E49EC6F0E041}" type="presParOf" srcId="{B4B6153B-C10E-4A8E-8234-0BD9E8AF2E03}" destId="{EED0CA04-73AC-4DDB-A29F-CA1379D3AB70}" srcOrd="0" destOrd="0" presId="urn:microsoft.com/office/officeart/2005/8/layout/vList2"/>
    <dgm:cxn modelId="{E7012DDD-89F0-43E6-A089-54BAAD50972D}" type="presParOf" srcId="{B4B6153B-C10E-4A8E-8234-0BD9E8AF2E03}" destId="{AD1FDABC-DF92-4C06-8860-1453B980B367}" srcOrd="1" destOrd="0" presId="urn:microsoft.com/office/officeart/2005/8/layout/vList2"/>
    <dgm:cxn modelId="{9E9A8A08-BB97-48AB-9223-365E219E5A79}" type="presParOf" srcId="{B4B6153B-C10E-4A8E-8234-0BD9E8AF2E03}" destId="{0A04FCED-FD31-45AB-9E4F-15D7BE5C84A6}" srcOrd="2" destOrd="0" presId="urn:microsoft.com/office/officeart/2005/8/layout/vList2"/>
    <dgm:cxn modelId="{96AC51F2-AA5B-48E2-B37B-72A98BF2D516}" type="presParOf" srcId="{B4B6153B-C10E-4A8E-8234-0BD9E8AF2E03}" destId="{9478A7B0-0AFA-4B09-A4A2-66AE6D2E2BBD}" srcOrd="3" destOrd="0" presId="urn:microsoft.com/office/officeart/2005/8/layout/vList2"/>
    <dgm:cxn modelId="{02566572-E393-428D-9817-13D2B50D70FB}" type="presParOf" srcId="{B4B6153B-C10E-4A8E-8234-0BD9E8AF2E03}" destId="{FF199011-F237-41B7-944E-33B96BC690BE}" srcOrd="4" destOrd="0" presId="urn:microsoft.com/office/officeart/2005/8/layout/vList2"/>
    <dgm:cxn modelId="{5A50FF0B-E12D-4B57-A7A0-350812BE498C}" type="presParOf" srcId="{B4B6153B-C10E-4A8E-8234-0BD9E8AF2E03}" destId="{D348DE2A-6BD0-4A0B-976F-1B96DA266968}" srcOrd="5" destOrd="0" presId="urn:microsoft.com/office/officeart/2005/8/layout/vList2"/>
    <dgm:cxn modelId="{B2D1F9A0-EECB-4D5E-93B5-2615E5A403A9}" type="presParOf" srcId="{B4B6153B-C10E-4A8E-8234-0BD9E8AF2E03}" destId="{8221B2AB-D6C5-4BA2-BDE7-7741B63F02E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F8A32E-F7BD-406B-8183-BA83BAE70F81}" type="doc">
      <dgm:prSet loTypeId="urn:microsoft.com/office/officeart/2005/8/layout/hierarchy2" loCatId="hierarchy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pl-PL"/>
        </a:p>
      </dgm:t>
    </dgm:pt>
    <dgm:pt modelId="{C2D077CC-4549-4F5F-AA35-16BC5941184B}">
      <dgm:prSet phldrT="[Tekst]" custT="1"/>
      <dgm:spPr/>
      <dgm:t>
        <a:bodyPr/>
        <a:lstStyle/>
        <a:p>
          <a:r>
            <a:rPr lang="pl-PL" sz="1400" b="1" dirty="0">
              <a:solidFill>
                <a:schemeClr val="tx1"/>
              </a:solidFill>
            </a:rPr>
            <a:t>WST</a:t>
          </a:r>
        </a:p>
        <a:p>
          <a:r>
            <a:rPr lang="pl-PL" sz="1400" dirty="0">
              <a:solidFill>
                <a:schemeClr val="tx1"/>
              </a:solidFill>
            </a:rPr>
            <a:t>Wniosek o płatność</a:t>
          </a:r>
        </a:p>
        <a:p>
          <a:r>
            <a:rPr lang="pl-PL" sz="1400" dirty="0">
              <a:solidFill>
                <a:schemeClr val="tx1"/>
              </a:solidFill>
            </a:rPr>
            <a:t>Certyfikaty Audytorów BW        i wszystkich Beneficjentów</a:t>
          </a:r>
        </a:p>
      </dgm:t>
    </dgm:pt>
    <dgm:pt modelId="{1556F4DB-6E85-4DB5-83D8-9C26554A34FA}" type="parTrans" cxnId="{A2F29589-92B9-4234-B293-E39522066EDB}">
      <dgm:prSet/>
      <dgm:spPr/>
      <dgm:t>
        <a:bodyPr/>
        <a:lstStyle/>
        <a:p>
          <a:endParaRPr lang="pl-PL"/>
        </a:p>
      </dgm:t>
    </dgm:pt>
    <dgm:pt modelId="{C1A83EB8-D85E-4396-96C0-407765208301}" type="sibTrans" cxnId="{A2F29589-92B9-4234-B293-E39522066EDB}">
      <dgm:prSet/>
      <dgm:spPr/>
      <dgm:t>
        <a:bodyPr/>
        <a:lstStyle/>
        <a:p>
          <a:endParaRPr lang="pl-PL"/>
        </a:p>
      </dgm:t>
    </dgm:pt>
    <dgm:pt modelId="{B8FA69DA-71F4-486F-99C5-18FD8D29DB27}">
      <dgm:prSet phldrT="[Tekst]" custT="1"/>
      <dgm:spPr/>
      <dgm:t>
        <a:bodyPr/>
        <a:lstStyle/>
        <a:p>
          <a:r>
            <a:rPr lang="pl-PL" sz="1400" b="1" dirty="0">
              <a:solidFill>
                <a:schemeClr val="tx1"/>
              </a:solidFill>
            </a:rPr>
            <a:t>Beneficjent Wiodący</a:t>
          </a:r>
        </a:p>
        <a:p>
          <a:r>
            <a:rPr lang="pl-PL" sz="1400" dirty="0">
              <a:solidFill>
                <a:schemeClr val="tx1"/>
              </a:solidFill>
            </a:rPr>
            <a:t>Wniosek o płatność</a:t>
          </a:r>
        </a:p>
        <a:p>
          <a:r>
            <a:rPr lang="pl-PL" sz="1400" dirty="0">
              <a:solidFill>
                <a:schemeClr val="tx1"/>
              </a:solidFill>
            </a:rPr>
            <a:t>Raport finansowy i opisowy obejmujący BW i wszystkich Beneficjentów</a:t>
          </a:r>
        </a:p>
        <a:p>
          <a:r>
            <a:rPr lang="pl-PL" sz="1400" dirty="0">
              <a:solidFill>
                <a:schemeClr val="tx1"/>
              </a:solidFill>
            </a:rPr>
            <a:t>Certyfikaty Audytorów BW i wszystkich Beneficjentów</a:t>
          </a:r>
        </a:p>
      </dgm:t>
    </dgm:pt>
    <dgm:pt modelId="{E0268FF6-775C-4ADF-8C6C-7CA1BDFFC0C9}" type="parTrans" cxnId="{C322E1FE-CCFD-4B68-98CC-835248A30D91}">
      <dgm:prSet custT="1"/>
      <dgm:spPr/>
      <dgm:t>
        <a:bodyPr/>
        <a:lstStyle/>
        <a:p>
          <a:endParaRPr lang="pl-PL" sz="1000"/>
        </a:p>
      </dgm:t>
    </dgm:pt>
    <dgm:pt modelId="{0F296B7E-E49A-4AF4-BEEC-8DC11171C0BA}" type="sibTrans" cxnId="{C322E1FE-CCFD-4B68-98CC-835248A30D91}">
      <dgm:prSet/>
      <dgm:spPr/>
      <dgm:t>
        <a:bodyPr/>
        <a:lstStyle/>
        <a:p>
          <a:endParaRPr lang="pl-PL"/>
        </a:p>
      </dgm:t>
    </dgm:pt>
    <dgm:pt modelId="{BD1A9545-F6AF-4181-BA89-4999B38F64AD}">
      <dgm:prSet phldrT="[Tekst]" custT="1"/>
      <dgm:spPr/>
      <dgm:t>
        <a:bodyPr/>
        <a:lstStyle/>
        <a:p>
          <a:r>
            <a:rPr lang="pl-PL" sz="1400" b="1" dirty="0">
              <a:solidFill>
                <a:schemeClr val="tx1"/>
              </a:solidFill>
            </a:rPr>
            <a:t>Beneficjent 1</a:t>
          </a:r>
          <a:r>
            <a:rPr lang="pl-PL" sz="1400" dirty="0">
              <a:solidFill>
                <a:schemeClr val="tx1"/>
              </a:solidFill>
            </a:rPr>
            <a:t> </a:t>
          </a:r>
        </a:p>
        <a:p>
          <a:r>
            <a:rPr lang="pl-PL" sz="1400" dirty="0">
              <a:solidFill>
                <a:schemeClr val="tx1"/>
              </a:solidFill>
            </a:rPr>
            <a:t>Raport finansowy i opisowy</a:t>
          </a:r>
        </a:p>
        <a:p>
          <a:r>
            <a:rPr lang="pl-PL" sz="1400" dirty="0">
              <a:solidFill>
                <a:schemeClr val="tx1"/>
              </a:solidFill>
            </a:rPr>
            <a:t>Certyfikat Audytora</a:t>
          </a:r>
        </a:p>
      </dgm:t>
    </dgm:pt>
    <dgm:pt modelId="{F5B902D4-74B7-4BD3-9EE5-C2E45A412D8E}" type="parTrans" cxnId="{2D54A6DF-64E0-41B4-9BB4-AEBA15715E5A}">
      <dgm:prSet custT="1"/>
      <dgm:spPr/>
      <dgm:t>
        <a:bodyPr/>
        <a:lstStyle/>
        <a:p>
          <a:endParaRPr lang="pl-PL" sz="1000"/>
        </a:p>
      </dgm:t>
    </dgm:pt>
    <dgm:pt modelId="{44FF33ED-40C1-4C45-8251-60C6D0E822A4}" type="sibTrans" cxnId="{2D54A6DF-64E0-41B4-9BB4-AEBA15715E5A}">
      <dgm:prSet/>
      <dgm:spPr/>
      <dgm:t>
        <a:bodyPr/>
        <a:lstStyle/>
        <a:p>
          <a:endParaRPr lang="pl-PL"/>
        </a:p>
      </dgm:t>
    </dgm:pt>
    <dgm:pt modelId="{94EF5545-0017-4449-B8E3-920F6C7B0373}">
      <dgm:prSet phldrT="[Tekst]" custT="1"/>
      <dgm:spPr/>
      <dgm:t>
        <a:bodyPr/>
        <a:lstStyle/>
        <a:p>
          <a:r>
            <a:rPr lang="pl-PL" sz="1400" b="1" dirty="0">
              <a:solidFill>
                <a:schemeClr val="tx1"/>
              </a:solidFill>
            </a:rPr>
            <a:t>Beneficjent 2</a:t>
          </a:r>
          <a:r>
            <a:rPr lang="pl-PL" sz="1400" dirty="0">
              <a:solidFill>
                <a:schemeClr val="tx1"/>
              </a:solidFill>
            </a:rPr>
            <a:t> </a:t>
          </a:r>
        </a:p>
        <a:p>
          <a:r>
            <a:rPr lang="pl-PL" sz="1400" dirty="0">
              <a:solidFill>
                <a:schemeClr val="tx1"/>
              </a:solidFill>
            </a:rPr>
            <a:t>Raport finansowy i opisowy</a:t>
          </a:r>
        </a:p>
        <a:p>
          <a:r>
            <a:rPr lang="pl-PL" sz="1400" dirty="0">
              <a:solidFill>
                <a:schemeClr val="tx1"/>
              </a:solidFill>
            </a:rPr>
            <a:t>Certyfikat Audytora</a:t>
          </a:r>
        </a:p>
      </dgm:t>
    </dgm:pt>
    <dgm:pt modelId="{4A8C3C2B-7760-4EE8-9258-361F11A00A02}" type="parTrans" cxnId="{61A03DB9-3A4E-42CC-B478-52BC6022E77E}">
      <dgm:prSet custT="1"/>
      <dgm:spPr/>
      <dgm:t>
        <a:bodyPr/>
        <a:lstStyle/>
        <a:p>
          <a:endParaRPr lang="pl-PL" sz="1000"/>
        </a:p>
      </dgm:t>
    </dgm:pt>
    <dgm:pt modelId="{22FC2327-4ECD-48EF-824F-86CE31CE10DC}" type="sibTrans" cxnId="{61A03DB9-3A4E-42CC-B478-52BC6022E77E}">
      <dgm:prSet/>
      <dgm:spPr/>
      <dgm:t>
        <a:bodyPr/>
        <a:lstStyle/>
        <a:p>
          <a:endParaRPr lang="pl-PL"/>
        </a:p>
      </dgm:t>
    </dgm:pt>
    <dgm:pt modelId="{075440E3-59A6-4E01-B98A-82E87D719A3E}">
      <dgm:prSet phldrT="[Tekst]" custT="1"/>
      <dgm:spPr/>
      <dgm:t>
        <a:bodyPr/>
        <a:lstStyle/>
        <a:p>
          <a:r>
            <a:rPr lang="pl-PL" sz="1400" b="1" dirty="0">
              <a:solidFill>
                <a:schemeClr val="tx1"/>
              </a:solidFill>
            </a:rPr>
            <a:t>Beneficjent … </a:t>
          </a:r>
        </a:p>
        <a:p>
          <a:r>
            <a:rPr lang="pl-PL" sz="1400" dirty="0">
              <a:solidFill>
                <a:schemeClr val="tx1"/>
              </a:solidFill>
            </a:rPr>
            <a:t>Raport finansowy i opisowy</a:t>
          </a:r>
        </a:p>
        <a:p>
          <a:r>
            <a:rPr lang="pl-PL" sz="1400" dirty="0">
              <a:solidFill>
                <a:schemeClr val="tx1"/>
              </a:solidFill>
            </a:rPr>
            <a:t>Certyfikat Niezależnego Audytora</a:t>
          </a:r>
        </a:p>
      </dgm:t>
    </dgm:pt>
    <dgm:pt modelId="{1F40B17B-8190-4E77-A2AB-2BA1F3CD8702}" type="parTrans" cxnId="{349C1DFF-CB51-472A-BB4A-BCA85DDA4260}">
      <dgm:prSet custT="1"/>
      <dgm:spPr/>
      <dgm:t>
        <a:bodyPr/>
        <a:lstStyle/>
        <a:p>
          <a:endParaRPr lang="pl-PL" sz="1000"/>
        </a:p>
      </dgm:t>
    </dgm:pt>
    <dgm:pt modelId="{CAC39521-1E3F-4473-8523-E061F552DD92}" type="sibTrans" cxnId="{349C1DFF-CB51-472A-BB4A-BCA85DDA4260}">
      <dgm:prSet/>
      <dgm:spPr/>
      <dgm:t>
        <a:bodyPr/>
        <a:lstStyle/>
        <a:p>
          <a:endParaRPr lang="pl-PL"/>
        </a:p>
      </dgm:t>
    </dgm:pt>
    <dgm:pt modelId="{AD3F78BB-6C6F-49DD-B7BE-DD13021734C3}">
      <dgm:prSet custT="1"/>
      <dgm:spPr/>
      <dgm:t>
        <a:bodyPr/>
        <a:lstStyle/>
        <a:p>
          <a:pPr algn="ctr">
            <a:spcBef>
              <a:spcPct val="0"/>
            </a:spcBef>
          </a:pPr>
          <a:r>
            <a:rPr lang="pl-PL" sz="1400" b="1" dirty="0">
              <a:solidFill>
                <a:schemeClr val="tx1"/>
              </a:solidFill>
            </a:rPr>
            <a:t>Instytucja Zarządzająca/</a:t>
          </a:r>
        </a:p>
        <a:p>
          <a:pPr algn="ctr">
            <a:spcBef>
              <a:spcPct val="0"/>
            </a:spcBef>
          </a:pPr>
          <a:r>
            <a:rPr lang="pl-PL" sz="1400" b="1" dirty="0">
              <a:solidFill>
                <a:schemeClr val="tx1"/>
              </a:solidFill>
            </a:rPr>
            <a:t>Instytucja Płatnicza</a:t>
          </a:r>
        </a:p>
        <a:p>
          <a:pPr algn="ctr">
            <a:spcBef>
              <a:spcPts val="600"/>
            </a:spcBef>
          </a:pPr>
          <a:r>
            <a:rPr lang="pl-PL" sz="1400" dirty="0">
              <a:solidFill>
                <a:schemeClr val="tx1"/>
              </a:solidFill>
            </a:rPr>
            <a:t>Wykonanie płatności</a:t>
          </a:r>
        </a:p>
        <a:p>
          <a:pPr algn="ctr">
            <a:spcBef>
              <a:spcPct val="0"/>
            </a:spcBef>
            <a:spcAft>
              <a:spcPct val="35000"/>
            </a:spcAft>
          </a:pPr>
          <a:endParaRPr lang="pl-PL" sz="1400" dirty="0"/>
        </a:p>
      </dgm:t>
    </dgm:pt>
    <dgm:pt modelId="{07A509D9-7E02-4AF5-A59D-130349DFAEBA}" type="parTrans" cxnId="{50758C9E-2084-4D1F-8CE8-40095C1D866B}">
      <dgm:prSet/>
      <dgm:spPr/>
      <dgm:t>
        <a:bodyPr/>
        <a:lstStyle/>
        <a:p>
          <a:endParaRPr lang="pl-PL"/>
        </a:p>
      </dgm:t>
    </dgm:pt>
    <dgm:pt modelId="{CB42EC9C-B009-4ABC-A2AD-0D75CA8800B6}" type="sibTrans" cxnId="{50758C9E-2084-4D1F-8CE8-40095C1D866B}">
      <dgm:prSet/>
      <dgm:spPr/>
      <dgm:t>
        <a:bodyPr/>
        <a:lstStyle/>
        <a:p>
          <a:endParaRPr lang="pl-PL"/>
        </a:p>
      </dgm:t>
    </dgm:pt>
    <dgm:pt modelId="{2076BF40-9994-42F3-9E8A-C62B78172CBE}" type="pres">
      <dgm:prSet presAssocID="{D0F8A32E-F7BD-406B-8183-BA83BAE70F81}" presName="diagram" presStyleCnt="0">
        <dgm:presLayoutVars>
          <dgm:chPref val="1"/>
          <dgm:dir val="rev"/>
          <dgm:animOne val="branch"/>
          <dgm:animLvl val="lvl"/>
          <dgm:resizeHandles val="exact"/>
        </dgm:presLayoutVars>
      </dgm:prSet>
      <dgm:spPr/>
    </dgm:pt>
    <dgm:pt modelId="{90B1889B-8B51-4A94-865D-9FB55248DE3F}" type="pres">
      <dgm:prSet presAssocID="{C2D077CC-4549-4F5F-AA35-16BC5941184B}" presName="root1" presStyleCnt="0"/>
      <dgm:spPr/>
    </dgm:pt>
    <dgm:pt modelId="{E4C64D00-013D-4F90-B95B-63AE3628123D}" type="pres">
      <dgm:prSet presAssocID="{C2D077CC-4549-4F5F-AA35-16BC5941184B}" presName="LevelOneTextNode" presStyleLbl="node0" presStyleIdx="0" presStyleCnt="2" custScaleY="122267" custLinFactNeighborX="-15557" custLinFactNeighborY="-73141">
        <dgm:presLayoutVars>
          <dgm:chPref val="3"/>
        </dgm:presLayoutVars>
      </dgm:prSet>
      <dgm:spPr/>
    </dgm:pt>
    <dgm:pt modelId="{CE2ED406-9CC7-4FD2-B477-19643A9492B2}" type="pres">
      <dgm:prSet presAssocID="{C2D077CC-4549-4F5F-AA35-16BC5941184B}" presName="level2hierChild" presStyleCnt="0"/>
      <dgm:spPr/>
    </dgm:pt>
    <dgm:pt modelId="{721D5417-F052-4E18-850B-8E7AB43004AB}" type="pres">
      <dgm:prSet presAssocID="{E0268FF6-775C-4ADF-8C6C-7CA1BDFFC0C9}" presName="conn2-1" presStyleLbl="parChTrans1D2" presStyleIdx="0" presStyleCnt="1"/>
      <dgm:spPr/>
    </dgm:pt>
    <dgm:pt modelId="{B793A8BD-4491-4C89-BBC4-D0CE480C34F4}" type="pres">
      <dgm:prSet presAssocID="{E0268FF6-775C-4ADF-8C6C-7CA1BDFFC0C9}" presName="connTx" presStyleLbl="parChTrans1D2" presStyleIdx="0" presStyleCnt="1"/>
      <dgm:spPr/>
    </dgm:pt>
    <dgm:pt modelId="{EDAF095E-53CC-4D47-BD6F-678D5E1742F9}" type="pres">
      <dgm:prSet presAssocID="{B8FA69DA-71F4-486F-99C5-18FD8D29DB27}" presName="root2" presStyleCnt="0"/>
      <dgm:spPr/>
    </dgm:pt>
    <dgm:pt modelId="{04A44B93-6D07-4FBF-B60B-D037CD35C561}" type="pres">
      <dgm:prSet presAssocID="{B8FA69DA-71F4-486F-99C5-18FD8D29DB27}" presName="LevelTwoTextNode" presStyleLbl="node2" presStyleIdx="0" presStyleCnt="1" custScaleY="248288">
        <dgm:presLayoutVars>
          <dgm:chPref val="3"/>
        </dgm:presLayoutVars>
      </dgm:prSet>
      <dgm:spPr/>
    </dgm:pt>
    <dgm:pt modelId="{C289EB75-06F9-47E0-8B94-D0882F789707}" type="pres">
      <dgm:prSet presAssocID="{B8FA69DA-71F4-486F-99C5-18FD8D29DB27}" presName="level3hierChild" presStyleCnt="0"/>
      <dgm:spPr/>
    </dgm:pt>
    <dgm:pt modelId="{F95BADFA-B024-48AC-B402-CA3D7631FA6A}" type="pres">
      <dgm:prSet presAssocID="{F5B902D4-74B7-4BD3-9EE5-C2E45A412D8E}" presName="conn2-1" presStyleLbl="parChTrans1D3" presStyleIdx="0" presStyleCnt="3"/>
      <dgm:spPr/>
    </dgm:pt>
    <dgm:pt modelId="{C10D6443-C7E8-4FCF-980B-E44330E33C21}" type="pres">
      <dgm:prSet presAssocID="{F5B902D4-74B7-4BD3-9EE5-C2E45A412D8E}" presName="connTx" presStyleLbl="parChTrans1D3" presStyleIdx="0" presStyleCnt="3"/>
      <dgm:spPr/>
    </dgm:pt>
    <dgm:pt modelId="{1DEF4D61-3CB6-4C80-924E-13CBD8DABD26}" type="pres">
      <dgm:prSet presAssocID="{BD1A9545-F6AF-4181-BA89-4999B38F64AD}" presName="root2" presStyleCnt="0"/>
      <dgm:spPr/>
    </dgm:pt>
    <dgm:pt modelId="{AAF26485-FBE7-49CF-8F0B-FA42FC27826B}" type="pres">
      <dgm:prSet presAssocID="{BD1A9545-F6AF-4181-BA89-4999B38F64AD}" presName="LevelTwoTextNode" presStyleLbl="node3" presStyleIdx="0" presStyleCnt="3" custScaleX="106532">
        <dgm:presLayoutVars>
          <dgm:chPref val="3"/>
        </dgm:presLayoutVars>
      </dgm:prSet>
      <dgm:spPr/>
    </dgm:pt>
    <dgm:pt modelId="{A9B7D2B5-90D0-481B-9324-22AF6BE7D326}" type="pres">
      <dgm:prSet presAssocID="{BD1A9545-F6AF-4181-BA89-4999B38F64AD}" presName="level3hierChild" presStyleCnt="0"/>
      <dgm:spPr/>
    </dgm:pt>
    <dgm:pt modelId="{5D83C04F-8543-495B-A8FC-A54869009F93}" type="pres">
      <dgm:prSet presAssocID="{4A8C3C2B-7760-4EE8-9258-361F11A00A02}" presName="conn2-1" presStyleLbl="parChTrans1D3" presStyleIdx="1" presStyleCnt="3"/>
      <dgm:spPr/>
    </dgm:pt>
    <dgm:pt modelId="{455E83D2-E8F6-4CDC-8076-3314CEB25EA4}" type="pres">
      <dgm:prSet presAssocID="{4A8C3C2B-7760-4EE8-9258-361F11A00A02}" presName="connTx" presStyleLbl="parChTrans1D3" presStyleIdx="1" presStyleCnt="3"/>
      <dgm:spPr/>
    </dgm:pt>
    <dgm:pt modelId="{63FD81C9-AE73-4B8F-A754-061BD92B303B}" type="pres">
      <dgm:prSet presAssocID="{94EF5545-0017-4449-B8E3-920F6C7B0373}" presName="root2" presStyleCnt="0"/>
      <dgm:spPr/>
    </dgm:pt>
    <dgm:pt modelId="{2BCC0548-63EC-455E-9315-68DD6632D467}" type="pres">
      <dgm:prSet presAssocID="{94EF5545-0017-4449-B8E3-920F6C7B0373}" presName="LevelTwoTextNode" presStyleLbl="node3" presStyleIdx="1" presStyleCnt="3" custScaleX="108513">
        <dgm:presLayoutVars>
          <dgm:chPref val="3"/>
        </dgm:presLayoutVars>
      </dgm:prSet>
      <dgm:spPr/>
    </dgm:pt>
    <dgm:pt modelId="{9DDF2983-3F01-4A2F-A9B1-2DE7EB7DFC96}" type="pres">
      <dgm:prSet presAssocID="{94EF5545-0017-4449-B8E3-920F6C7B0373}" presName="level3hierChild" presStyleCnt="0"/>
      <dgm:spPr/>
    </dgm:pt>
    <dgm:pt modelId="{A3B2B509-3D13-4A30-A532-9719ED7618A2}" type="pres">
      <dgm:prSet presAssocID="{1F40B17B-8190-4E77-A2AB-2BA1F3CD8702}" presName="conn2-1" presStyleLbl="parChTrans1D3" presStyleIdx="2" presStyleCnt="3"/>
      <dgm:spPr/>
    </dgm:pt>
    <dgm:pt modelId="{F93DD562-130D-4973-BC17-8AD0A2C8751E}" type="pres">
      <dgm:prSet presAssocID="{1F40B17B-8190-4E77-A2AB-2BA1F3CD8702}" presName="connTx" presStyleLbl="parChTrans1D3" presStyleIdx="2" presStyleCnt="3"/>
      <dgm:spPr/>
    </dgm:pt>
    <dgm:pt modelId="{30A3EE9A-C331-4DF6-BBBE-7A7E60518BCA}" type="pres">
      <dgm:prSet presAssocID="{075440E3-59A6-4E01-B98A-82E87D719A3E}" presName="root2" presStyleCnt="0"/>
      <dgm:spPr/>
    </dgm:pt>
    <dgm:pt modelId="{0C70D52A-CB68-42EF-BF96-6AB7F34268B1}" type="pres">
      <dgm:prSet presAssocID="{075440E3-59A6-4E01-B98A-82E87D719A3E}" presName="LevelTwoTextNode" presStyleLbl="node3" presStyleIdx="2" presStyleCnt="3" custScaleX="108040">
        <dgm:presLayoutVars>
          <dgm:chPref val="3"/>
        </dgm:presLayoutVars>
      </dgm:prSet>
      <dgm:spPr/>
    </dgm:pt>
    <dgm:pt modelId="{E925BD61-1FA4-4E6D-A730-A714B4E62BB2}" type="pres">
      <dgm:prSet presAssocID="{075440E3-59A6-4E01-B98A-82E87D719A3E}" presName="level3hierChild" presStyleCnt="0"/>
      <dgm:spPr/>
    </dgm:pt>
    <dgm:pt modelId="{8A5CB69C-3F47-4E60-815D-2804F9D36E17}" type="pres">
      <dgm:prSet presAssocID="{AD3F78BB-6C6F-49DD-B7BE-DD13021734C3}" presName="root1" presStyleCnt="0"/>
      <dgm:spPr/>
    </dgm:pt>
    <dgm:pt modelId="{BA912E22-E025-42BA-B6AE-27957E848902}" type="pres">
      <dgm:prSet presAssocID="{AD3F78BB-6C6F-49DD-B7BE-DD13021734C3}" presName="LevelOneTextNode" presStyleLbl="node0" presStyleIdx="1" presStyleCnt="2" custAng="0" custScaleY="86658" custLinFactNeighborX="-14715" custLinFactNeighborY="-41723">
        <dgm:presLayoutVars>
          <dgm:chPref val="3"/>
        </dgm:presLayoutVars>
      </dgm:prSet>
      <dgm:spPr/>
    </dgm:pt>
    <dgm:pt modelId="{11320126-2AF0-4827-8F0D-6264C9141237}" type="pres">
      <dgm:prSet presAssocID="{AD3F78BB-6C6F-49DD-B7BE-DD13021734C3}" presName="level2hierChild" presStyleCnt="0"/>
      <dgm:spPr/>
    </dgm:pt>
  </dgm:ptLst>
  <dgm:cxnLst>
    <dgm:cxn modelId="{ED267700-C229-406B-AAE3-AA89A9F2702C}" type="presOf" srcId="{4A8C3C2B-7760-4EE8-9258-361F11A00A02}" destId="{5D83C04F-8543-495B-A8FC-A54869009F93}" srcOrd="0" destOrd="0" presId="urn:microsoft.com/office/officeart/2005/8/layout/hierarchy2"/>
    <dgm:cxn modelId="{F29F221D-7844-46FD-9586-BAB14BAB3638}" type="presOf" srcId="{E0268FF6-775C-4ADF-8C6C-7CA1BDFFC0C9}" destId="{721D5417-F052-4E18-850B-8E7AB43004AB}" srcOrd="0" destOrd="0" presId="urn:microsoft.com/office/officeart/2005/8/layout/hierarchy2"/>
    <dgm:cxn modelId="{99701523-BF47-43CA-A3C0-7A5D2FCFA617}" type="presOf" srcId="{C2D077CC-4549-4F5F-AA35-16BC5941184B}" destId="{E4C64D00-013D-4F90-B95B-63AE3628123D}" srcOrd="0" destOrd="0" presId="urn:microsoft.com/office/officeart/2005/8/layout/hierarchy2"/>
    <dgm:cxn modelId="{41FEAF62-D573-45CA-B00C-B9705CA8E52E}" type="presOf" srcId="{BD1A9545-F6AF-4181-BA89-4999B38F64AD}" destId="{AAF26485-FBE7-49CF-8F0B-FA42FC27826B}" srcOrd="0" destOrd="0" presId="urn:microsoft.com/office/officeart/2005/8/layout/hierarchy2"/>
    <dgm:cxn modelId="{97829963-4AAE-4A65-A5B6-D5907F41C0EB}" type="presOf" srcId="{4A8C3C2B-7760-4EE8-9258-361F11A00A02}" destId="{455E83D2-E8F6-4CDC-8076-3314CEB25EA4}" srcOrd="1" destOrd="0" presId="urn:microsoft.com/office/officeart/2005/8/layout/hierarchy2"/>
    <dgm:cxn modelId="{C871496E-2E8D-4F6A-BB06-2E57F630D773}" type="presOf" srcId="{94EF5545-0017-4449-B8E3-920F6C7B0373}" destId="{2BCC0548-63EC-455E-9315-68DD6632D467}" srcOrd="0" destOrd="0" presId="urn:microsoft.com/office/officeart/2005/8/layout/hierarchy2"/>
    <dgm:cxn modelId="{47B8F259-04B6-4CF8-862F-5FFDDA958591}" type="presOf" srcId="{B8FA69DA-71F4-486F-99C5-18FD8D29DB27}" destId="{04A44B93-6D07-4FBF-B60B-D037CD35C561}" srcOrd="0" destOrd="0" presId="urn:microsoft.com/office/officeart/2005/8/layout/hierarchy2"/>
    <dgm:cxn modelId="{04A1EC83-D414-48F8-972F-7AFAA222E185}" type="presOf" srcId="{075440E3-59A6-4E01-B98A-82E87D719A3E}" destId="{0C70D52A-CB68-42EF-BF96-6AB7F34268B1}" srcOrd="0" destOrd="0" presId="urn:microsoft.com/office/officeart/2005/8/layout/hierarchy2"/>
    <dgm:cxn modelId="{C1328A89-945B-4F5E-A393-7F721ED3DCCF}" type="presOf" srcId="{1F40B17B-8190-4E77-A2AB-2BA1F3CD8702}" destId="{F93DD562-130D-4973-BC17-8AD0A2C8751E}" srcOrd="1" destOrd="0" presId="urn:microsoft.com/office/officeart/2005/8/layout/hierarchy2"/>
    <dgm:cxn modelId="{A2F29589-92B9-4234-B293-E39522066EDB}" srcId="{D0F8A32E-F7BD-406B-8183-BA83BAE70F81}" destId="{C2D077CC-4549-4F5F-AA35-16BC5941184B}" srcOrd="0" destOrd="0" parTransId="{1556F4DB-6E85-4DB5-83D8-9C26554A34FA}" sibTransId="{C1A83EB8-D85E-4396-96C0-407765208301}"/>
    <dgm:cxn modelId="{AF396C8F-CD84-4624-AAA5-68C05774E391}" type="presOf" srcId="{AD3F78BB-6C6F-49DD-B7BE-DD13021734C3}" destId="{BA912E22-E025-42BA-B6AE-27957E848902}" srcOrd="0" destOrd="0" presId="urn:microsoft.com/office/officeart/2005/8/layout/hierarchy2"/>
    <dgm:cxn modelId="{50758C9E-2084-4D1F-8CE8-40095C1D866B}" srcId="{D0F8A32E-F7BD-406B-8183-BA83BAE70F81}" destId="{AD3F78BB-6C6F-49DD-B7BE-DD13021734C3}" srcOrd="1" destOrd="0" parTransId="{07A509D9-7E02-4AF5-A59D-130349DFAEBA}" sibTransId="{CB42EC9C-B009-4ABC-A2AD-0D75CA8800B6}"/>
    <dgm:cxn modelId="{79BE2A9F-A0F0-45D5-B2DF-B8E7A0637EAB}" type="presOf" srcId="{1F40B17B-8190-4E77-A2AB-2BA1F3CD8702}" destId="{A3B2B509-3D13-4A30-A532-9719ED7618A2}" srcOrd="0" destOrd="0" presId="urn:microsoft.com/office/officeart/2005/8/layout/hierarchy2"/>
    <dgm:cxn modelId="{B89223A4-A0CA-4350-89F5-A35DBE0007BA}" type="presOf" srcId="{F5B902D4-74B7-4BD3-9EE5-C2E45A412D8E}" destId="{F95BADFA-B024-48AC-B402-CA3D7631FA6A}" srcOrd="0" destOrd="0" presId="urn:microsoft.com/office/officeart/2005/8/layout/hierarchy2"/>
    <dgm:cxn modelId="{9AFF1CB1-D43B-40EB-8A81-5F54242B8F2F}" type="presOf" srcId="{E0268FF6-775C-4ADF-8C6C-7CA1BDFFC0C9}" destId="{B793A8BD-4491-4C89-BBC4-D0CE480C34F4}" srcOrd="1" destOrd="0" presId="urn:microsoft.com/office/officeart/2005/8/layout/hierarchy2"/>
    <dgm:cxn modelId="{61A03DB9-3A4E-42CC-B478-52BC6022E77E}" srcId="{B8FA69DA-71F4-486F-99C5-18FD8D29DB27}" destId="{94EF5545-0017-4449-B8E3-920F6C7B0373}" srcOrd="1" destOrd="0" parTransId="{4A8C3C2B-7760-4EE8-9258-361F11A00A02}" sibTransId="{22FC2327-4ECD-48EF-824F-86CE31CE10DC}"/>
    <dgm:cxn modelId="{D90155C8-A0E2-4700-8147-7BA100382BEB}" type="presOf" srcId="{D0F8A32E-F7BD-406B-8183-BA83BAE70F81}" destId="{2076BF40-9994-42F3-9E8A-C62B78172CBE}" srcOrd="0" destOrd="0" presId="urn:microsoft.com/office/officeart/2005/8/layout/hierarchy2"/>
    <dgm:cxn modelId="{2D54A6DF-64E0-41B4-9BB4-AEBA15715E5A}" srcId="{B8FA69DA-71F4-486F-99C5-18FD8D29DB27}" destId="{BD1A9545-F6AF-4181-BA89-4999B38F64AD}" srcOrd="0" destOrd="0" parTransId="{F5B902D4-74B7-4BD3-9EE5-C2E45A412D8E}" sibTransId="{44FF33ED-40C1-4C45-8251-60C6D0E822A4}"/>
    <dgm:cxn modelId="{551A31F4-48F3-4D0E-9251-85495FA210F3}" type="presOf" srcId="{F5B902D4-74B7-4BD3-9EE5-C2E45A412D8E}" destId="{C10D6443-C7E8-4FCF-980B-E44330E33C21}" srcOrd="1" destOrd="0" presId="urn:microsoft.com/office/officeart/2005/8/layout/hierarchy2"/>
    <dgm:cxn modelId="{C322E1FE-CCFD-4B68-98CC-835248A30D91}" srcId="{C2D077CC-4549-4F5F-AA35-16BC5941184B}" destId="{B8FA69DA-71F4-486F-99C5-18FD8D29DB27}" srcOrd="0" destOrd="0" parTransId="{E0268FF6-775C-4ADF-8C6C-7CA1BDFFC0C9}" sibTransId="{0F296B7E-E49A-4AF4-BEEC-8DC11171C0BA}"/>
    <dgm:cxn modelId="{349C1DFF-CB51-472A-BB4A-BCA85DDA4260}" srcId="{B8FA69DA-71F4-486F-99C5-18FD8D29DB27}" destId="{075440E3-59A6-4E01-B98A-82E87D719A3E}" srcOrd="2" destOrd="0" parTransId="{1F40B17B-8190-4E77-A2AB-2BA1F3CD8702}" sibTransId="{CAC39521-1E3F-4473-8523-E061F552DD92}"/>
    <dgm:cxn modelId="{E84E4081-D66F-486E-A258-565D9605F993}" type="presParOf" srcId="{2076BF40-9994-42F3-9E8A-C62B78172CBE}" destId="{90B1889B-8B51-4A94-865D-9FB55248DE3F}" srcOrd="0" destOrd="0" presId="urn:microsoft.com/office/officeart/2005/8/layout/hierarchy2"/>
    <dgm:cxn modelId="{84045665-CD67-4723-BE22-0128B5B3EBB3}" type="presParOf" srcId="{90B1889B-8B51-4A94-865D-9FB55248DE3F}" destId="{E4C64D00-013D-4F90-B95B-63AE3628123D}" srcOrd="0" destOrd="0" presId="urn:microsoft.com/office/officeart/2005/8/layout/hierarchy2"/>
    <dgm:cxn modelId="{E7E35D9B-7A4C-4F15-9F00-0B92698EDF83}" type="presParOf" srcId="{90B1889B-8B51-4A94-865D-9FB55248DE3F}" destId="{CE2ED406-9CC7-4FD2-B477-19643A9492B2}" srcOrd="1" destOrd="0" presId="urn:microsoft.com/office/officeart/2005/8/layout/hierarchy2"/>
    <dgm:cxn modelId="{100F77CC-6158-4BE5-8C37-D10298F0FB25}" type="presParOf" srcId="{CE2ED406-9CC7-4FD2-B477-19643A9492B2}" destId="{721D5417-F052-4E18-850B-8E7AB43004AB}" srcOrd="0" destOrd="0" presId="urn:microsoft.com/office/officeart/2005/8/layout/hierarchy2"/>
    <dgm:cxn modelId="{187809FF-03C8-4B14-8B33-F20198CB6A3E}" type="presParOf" srcId="{721D5417-F052-4E18-850B-8E7AB43004AB}" destId="{B793A8BD-4491-4C89-BBC4-D0CE480C34F4}" srcOrd="0" destOrd="0" presId="urn:microsoft.com/office/officeart/2005/8/layout/hierarchy2"/>
    <dgm:cxn modelId="{6E267AF1-DA70-4B72-BA43-F7ED4CCA50D2}" type="presParOf" srcId="{CE2ED406-9CC7-4FD2-B477-19643A9492B2}" destId="{EDAF095E-53CC-4D47-BD6F-678D5E1742F9}" srcOrd="1" destOrd="0" presId="urn:microsoft.com/office/officeart/2005/8/layout/hierarchy2"/>
    <dgm:cxn modelId="{F3F141E8-6356-4BCD-925F-0F99A6A8873D}" type="presParOf" srcId="{EDAF095E-53CC-4D47-BD6F-678D5E1742F9}" destId="{04A44B93-6D07-4FBF-B60B-D037CD35C561}" srcOrd="0" destOrd="0" presId="urn:microsoft.com/office/officeart/2005/8/layout/hierarchy2"/>
    <dgm:cxn modelId="{28C73D09-70BD-4821-A896-F8DBEB3C6C92}" type="presParOf" srcId="{EDAF095E-53CC-4D47-BD6F-678D5E1742F9}" destId="{C289EB75-06F9-47E0-8B94-D0882F789707}" srcOrd="1" destOrd="0" presId="urn:microsoft.com/office/officeart/2005/8/layout/hierarchy2"/>
    <dgm:cxn modelId="{227F5227-0DD3-408D-90BB-8BFED724A807}" type="presParOf" srcId="{C289EB75-06F9-47E0-8B94-D0882F789707}" destId="{F95BADFA-B024-48AC-B402-CA3D7631FA6A}" srcOrd="0" destOrd="0" presId="urn:microsoft.com/office/officeart/2005/8/layout/hierarchy2"/>
    <dgm:cxn modelId="{F614AFA1-6991-4986-B0C1-8B794F7376E5}" type="presParOf" srcId="{F95BADFA-B024-48AC-B402-CA3D7631FA6A}" destId="{C10D6443-C7E8-4FCF-980B-E44330E33C21}" srcOrd="0" destOrd="0" presId="urn:microsoft.com/office/officeart/2005/8/layout/hierarchy2"/>
    <dgm:cxn modelId="{A9B6AD04-1701-405C-AC09-A784E8E783F6}" type="presParOf" srcId="{C289EB75-06F9-47E0-8B94-D0882F789707}" destId="{1DEF4D61-3CB6-4C80-924E-13CBD8DABD26}" srcOrd="1" destOrd="0" presId="urn:microsoft.com/office/officeart/2005/8/layout/hierarchy2"/>
    <dgm:cxn modelId="{598D3D32-8832-4BA4-A3CD-69F799B681C1}" type="presParOf" srcId="{1DEF4D61-3CB6-4C80-924E-13CBD8DABD26}" destId="{AAF26485-FBE7-49CF-8F0B-FA42FC27826B}" srcOrd="0" destOrd="0" presId="urn:microsoft.com/office/officeart/2005/8/layout/hierarchy2"/>
    <dgm:cxn modelId="{0FBABDFF-B6AF-4B08-B083-94893E66F357}" type="presParOf" srcId="{1DEF4D61-3CB6-4C80-924E-13CBD8DABD26}" destId="{A9B7D2B5-90D0-481B-9324-22AF6BE7D326}" srcOrd="1" destOrd="0" presId="urn:microsoft.com/office/officeart/2005/8/layout/hierarchy2"/>
    <dgm:cxn modelId="{3B116592-0913-4840-BAA8-4B5701562F5B}" type="presParOf" srcId="{C289EB75-06F9-47E0-8B94-D0882F789707}" destId="{5D83C04F-8543-495B-A8FC-A54869009F93}" srcOrd="2" destOrd="0" presId="urn:microsoft.com/office/officeart/2005/8/layout/hierarchy2"/>
    <dgm:cxn modelId="{9E3D4076-6EB8-4DF7-A220-CF152BFBF7C6}" type="presParOf" srcId="{5D83C04F-8543-495B-A8FC-A54869009F93}" destId="{455E83D2-E8F6-4CDC-8076-3314CEB25EA4}" srcOrd="0" destOrd="0" presId="urn:microsoft.com/office/officeart/2005/8/layout/hierarchy2"/>
    <dgm:cxn modelId="{7E3DC2BA-7882-4982-AB86-0C0AA32C2338}" type="presParOf" srcId="{C289EB75-06F9-47E0-8B94-D0882F789707}" destId="{63FD81C9-AE73-4B8F-A754-061BD92B303B}" srcOrd="3" destOrd="0" presId="urn:microsoft.com/office/officeart/2005/8/layout/hierarchy2"/>
    <dgm:cxn modelId="{4DA127B1-B13B-4E3D-8F37-DBA05F2F637A}" type="presParOf" srcId="{63FD81C9-AE73-4B8F-A754-061BD92B303B}" destId="{2BCC0548-63EC-455E-9315-68DD6632D467}" srcOrd="0" destOrd="0" presId="urn:microsoft.com/office/officeart/2005/8/layout/hierarchy2"/>
    <dgm:cxn modelId="{E86D7893-2A54-48D8-91A7-19769E6705D9}" type="presParOf" srcId="{63FD81C9-AE73-4B8F-A754-061BD92B303B}" destId="{9DDF2983-3F01-4A2F-A9B1-2DE7EB7DFC96}" srcOrd="1" destOrd="0" presId="urn:microsoft.com/office/officeart/2005/8/layout/hierarchy2"/>
    <dgm:cxn modelId="{CE225BD8-C0D2-4C2A-BB68-3BFFEAAE3609}" type="presParOf" srcId="{C289EB75-06F9-47E0-8B94-D0882F789707}" destId="{A3B2B509-3D13-4A30-A532-9719ED7618A2}" srcOrd="4" destOrd="0" presId="urn:microsoft.com/office/officeart/2005/8/layout/hierarchy2"/>
    <dgm:cxn modelId="{F0C866B2-894D-4190-A793-EB7065C333D8}" type="presParOf" srcId="{A3B2B509-3D13-4A30-A532-9719ED7618A2}" destId="{F93DD562-130D-4973-BC17-8AD0A2C8751E}" srcOrd="0" destOrd="0" presId="urn:microsoft.com/office/officeart/2005/8/layout/hierarchy2"/>
    <dgm:cxn modelId="{613608A5-433E-4161-A166-C9023E983C0A}" type="presParOf" srcId="{C289EB75-06F9-47E0-8B94-D0882F789707}" destId="{30A3EE9A-C331-4DF6-BBBE-7A7E60518BCA}" srcOrd="5" destOrd="0" presId="urn:microsoft.com/office/officeart/2005/8/layout/hierarchy2"/>
    <dgm:cxn modelId="{6D529437-53EC-4903-8F07-AE0B8156B0AF}" type="presParOf" srcId="{30A3EE9A-C331-4DF6-BBBE-7A7E60518BCA}" destId="{0C70D52A-CB68-42EF-BF96-6AB7F34268B1}" srcOrd="0" destOrd="0" presId="urn:microsoft.com/office/officeart/2005/8/layout/hierarchy2"/>
    <dgm:cxn modelId="{994CF100-E17C-4E4E-A335-686283067030}" type="presParOf" srcId="{30A3EE9A-C331-4DF6-BBBE-7A7E60518BCA}" destId="{E925BD61-1FA4-4E6D-A730-A714B4E62BB2}" srcOrd="1" destOrd="0" presId="urn:microsoft.com/office/officeart/2005/8/layout/hierarchy2"/>
    <dgm:cxn modelId="{D50EDC9F-ED00-4A6C-B40F-2AF98BF75C86}" type="presParOf" srcId="{2076BF40-9994-42F3-9E8A-C62B78172CBE}" destId="{8A5CB69C-3F47-4E60-815D-2804F9D36E17}" srcOrd="1" destOrd="0" presId="urn:microsoft.com/office/officeart/2005/8/layout/hierarchy2"/>
    <dgm:cxn modelId="{0BE4530E-012F-43BF-A791-E27EA2A50AA2}" type="presParOf" srcId="{8A5CB69C-3F47-4E60-815D-2804F9D36E17}" destId="{BA912E22-E025-42BA-B6AE-27957E848902}" srcOrd="0" destOrd="0" presId="urn:microsoft.com/office/officeart/2005/8/layout/hierarchy2"/>
    <dgm:cxn modelId="{D2EDF22A-747C-4E3D-AB44-7CC4A53C643A}" type="presParOf" srcId="{8A5CB69C-3F47-4E60-815D-2804F9D36E17}" destId="{11320126-2AF0-4827-8F0D-6264C914123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A8BE2E7-4202-46C4-8A82-AE4758FDA910}" type="doc">
      <dgm:prSet loTypeId="urn:microsoft.com/office/officeart/2005/8/layout/chevron1" loCatId="process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pl-PL"/>
        </a:p>
      </dgm:t>
    </dgm:pt>
    <dgm:pt modelId="{00A1D83B-E0BF-43F6-B76D-5585C5880B0A}">
      <dgm:prSet phldrT="[Teks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pl-PL" sz="2800" dirty="0">
              <a:solidFill>
                <a:schemeClr val="tx1"/>
              </a:solidFill>
            </a:rPr>
            <a:t>85%ENI</a:t>
          </a:r>
          <a:endParaRPr lang="pl-PL" sz="2800" dirty="0"/>
        </a:p>
      </dgm:t>
    </dgm:pt>
    <dgm:pt modelId="{9F46D480-D963-4160-8D43-62921712A83F}" type="parTrans" cxnId="{9C5D5DB6-8C4E-4AB0-A1C3-2EA6182BB49C}">
      <dgm:prSet/>
      <dgm:spPr/>
      <dgm:t>
        <a:bodyPr/>
        <a:lstStyle/>
        <a:p>
          <a:endParaRPr lang="pl-PL"/>
        </a:p>
      </dgm:t>
    </dgm:pt>
    <dgm:pt modelId="{4780BD5F-510A-41A5-8D0E-0906CF1D522A}" type="sibTrans" cxnId="{9C5D5DB6-8C4E-4AB0-A1C3-2EA6182BB49C}">
      <dgm:prSet/>
      <dgm:spPr/>
      <dgm:t>
        <a:bodyPr/>
        <a:lstStyle/>
        <a:p>
          <a:endParaRPr lang="pl-PL"/>
        </a:p>
      </dgm:t>
    </dgm:pt>
    <dgm:pt modelId="{25778BBA-F5D7-442C-B25B-A09CB38991E3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pl-PL" sz="2800" dirty="0">
              <a:solidFill>
                <a:schemeClr val="tx1"/>
              </a:solidFill>
            </a:rPr>
            <a:t>15% ENI</a:t>
          </a:r>
        </a:p>
      </dgm:t>
    </dgm:pt>
    <dgm:pt modelId="{4819B8DA-AA01-446B-A67F-4F9F6F29C04B}" type="parTrans" cxnId="{A567383D-40F8-4E59-AC59-42680A934AC6}">
      <dgm:prSet/>
      <dgm:spPr/>
      <dgm:t>
        <a:bodyPr/>
        <a:lstStyle/>
        <a:p>
          <a:endParaRPr lang="pl-PL"/>
        </a:p>
      </dgm:t>
    </dgm:pt>
    <dgm:pt modelId="{E155EFA1-4C90-450F-B92A-2FF15A8788FA}" type="sibTrans" cxnId="{A567383D-40F8-4E59-AC59-42680A934AC6}">
      <dgm:prSet/>
      <dgm:spPr/>
      <dgm:t>
        <a:bodyPr/>
        <a:lstStyle/>
        <a:p>
          <a:endParaRPr lang="pl-PL"/>
        </a:p>
      </dgm:t>
    </dgm:pt>
    <dgm:pt modelId="{C922B7E3-F5B9-4206-A0C8-F1D7C65C4D2B}" type="pres">
      <dgm:prSet presAssocID="{6A8BE2E7-4202-46C4-8A82-AE4758FDA910}" presName="Name0" presStyleCnt="0">
        <dgm:presLayoutVars>
          <dgm:dir/>
          <dgm:animLvl val="lvl"/>
          <dgm:resizeHandles val="exact"/>
        </dgm:presLayoutVars>
      </dgm:prSet>
      <dgm:spPr/>
    </dgm:pt>
    <dgm:pt modelId="{E2934F42-773B-423D-9224-034E709E7C6D}" type="pres">
      <dgm:prSet presAssocID="{00A1D83B-E0BF-43F6-B76D-5585C5880B0A}" presName="parTxOnly" presStyleLbl="node1" presStyleIdx="0" presStyleCnt="2" custScaleY="70376" custLinFactNeighborX="-1673" custLinFactNeighborY="30215">
        <dgm:presLayoutVars>
          <dgm:chMax val="0"/>
          <dgm:chPref val="0"/>
          <dgm:bulletEnabled val="1"/>
        </dgm:presLayoutVars>
      </dgm:prSet>
      <dgm:spPr/>
    </dgm:pt>
    <dgm:pt modelId="{D9393EA5-ECB2-443C-8807-E65A22E96DA4}" type="pres">
      <dgm:prSet presAssocID="{4780BD5F-510A-41A5-8D0E-0906CF1D522A}" presName="parTxOnlySpace" presStyleCnt="0"/>
      <dgm:spPr/>
    </dgm:pt>
    <dgm:pt modelId="{7DEAC302-0861-4D74-A085-D9C4D04E8568}" type="pres">
      <dgm:prSet presAssocID="{25778BBA-F5D7-442C-B25B-A09CB38991E3}" presName="parTxOnly" presStyleLbl="node1" presStyleIdx="1" presStyleCnt="2" custScaleY="65576" custLinFactNeighborX="1673" custLinFactNeighborY="30698">
        <dgm:presLayoutVars>
          <dgm:chMax val="0"/>
          <dgm:chPref val="0"/>
          <dgm:bulletEnabled val="1"/>
        </dgm:presLayoutVars>
      </dgm:prSet>
      <dgm:spPr/>
    </dgm:pt>
  </dgm:ptLst>
  <dgm:cxnLst>
    <dgm:cxn modelId="{EA3B8D2F-6F54-4CB1-AA70-ABDA629DECDC}" type="presOf" srcId="{00A1D83B-E0BF-43F6-B76D-5585C5880B0A}" destId="{E2934F42-773B-423D-9224-034E709E7C6D}" srcOrd="0" destOrd="0" presId="urn:microsoft.com/office/officeart/2005/8/layout/chevron1"/>
    <dgm:cxn modelId="{A567383D-40F8-4E59-AC59-42680A934AC6}" srcId="{6A8BE2E7-4202-46C4-8A82-AE4758FDA910}" destId="{25778BBA-F5D7-442C-B25B-A09CB38991E3}" srcOrd="1" destOrd="0" parTransId="{4819B8DA-AA01-446B-A67F-4F9F6F29C04B}" sibTransId="{E155EFA1-4C90-450F-B92A-2FF15A8788FA}"/>
    <dgm:cxn modelId="{89E8368C-8B9D-4773-815B-419069D43C1B}" type="presOf" srcId="{6A8BE2E7-4202-46C4-8A82-AE4758FDA910}" destId="{C922B7E3-F5B9-4206-A0C8-F1D7C65C4D2B}" srcOrd="0" destOrd="0" presId="urn:microsoft.com/office/officeart/2005/8/layout/chevron1"/>
    <dgm:cxn modelId="{9C5D5DB6-8C4E-4AB0-A1C3-2EA6182BB49C}" srcId="{6A8BE2E7-4202-46C4-8A82-AE4758FDA910}" destId="{00A1D83B-E0BF-43F6-B76D-5585C5880B0A}" srcOrd="0" destOrd="0" parTransId="{9F46D480-D963-4160-8D43-62921712A83F}" sibTransId="{4780BD5F-510A-41A5-8D0E-0906CF1D522A}"/>
    <dgm:cxn modelId="{1286E2E0-7B4D-476F-BA35-62037DCD5B99}" type="presOf" srcId="{25778BBA-F5D7-442C-B25B-A09CB38991E3}" destId="{7DEAC302-0861-4D74-A085-D9C4D04E8568}" srcOrd="0" destOrd="0" presId="urn:microsoft.com/office/officeart/2005/8/layout/chevron1"/>
    <dgm:cxn modelId="{8A61AADC-0199-40F6-AE8A-E52D292D000C}" type="presParOf" srcId="{C922B7E3-F5B9-4206-A0C8-F1D7C65C4D2B}" destId="{E2934F42-773B-423D-9224-034E709E7C6D}" srcOrd="0" destOrd="0" presId="urn:microsoft.com/office/officeart/2005/8/layout/chevron1"/>
    <dgm:cxn modelId="{E6B99813-C313-47FF-9F6B-DD7A9DC07FB7}" type="presParOf" srcId="{C922B7E3-F5B9-4206-A0C8-F1D7C65C4D2B}" destId="{D9393EA5-ECB2-443C-8807-E65A22E96DA4}" srcOrd="1" destOrd="0" presId="urn:microsoft.com/office/officeart/2005/8/layout/chevron1"/>
    <dgm:cxn modelId="{337CEDF8-DC23-46CC-BB40-F87B20BDD675}" type="presParOf" srcId="{C922B7E3-F5B9-4206-A0C8-F1D7C65C4D2B}" destId="{7DEAC302-0861-4D74-A085-D9C4D04E8568}" srcOrd="2" destOrd="0" presId="urn:microsoft.com/office/officeart/2005/8/layout/chevron1"/>
  </dgm:cxnLst>
  <dgm:bg/>
  <dgm:whole>
    <a:ln cmpd="sng"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68F2DB8-3956-415D-901D-28CE00664564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B905CB70-DF35-4552-BA8D-77B4E993A0C1}">
      <dgm:prSet phldrT="[Teks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pl-PL" dirty="0"/>
            <a:t>PL</a:t>
          </a:r>
        </a:p>
      </dgm:t>
    </dgm:pt>
    <dgm:pt modelId="{3C2929F1-AC46-413E-8DA3-00FF0B1D5914}" type="parTrans" cxnId="{6DEFE707-7040-4BA9-BD72-6C7BB19C297A}">
      <dgm:prSet/>
      <dgm:spPr/>
      <dgm:t>
        <a:bodyPr/>
        <a:lstStyle/>
        <a:p>
          <a:endParaRPr lang="pl-PL"/>
        </a:p>
      </dgm:t>
    </dgm:pt>
    <dgm:pt modelId="{58695663-021D-4C36-AAE5-E0DD4E9FD2B9}" type="sibTrans" cxnId="{6DEFE707-7040-4BA9-BD72-6C7BB19C297A}">
      <dgm:prSet/>
      <dgm:spPr/>
      <dgm:t>
        <a:bodyPr/>
        <a:lstStyle/>
        <a:p>
          <a:endParaRPr lang="pl-PL"/>
        </a:p>
      </dgm:t>
    </dgm:pt>
    <dgm:pt modelId="{89631F44-7D73-43D8-878C-A9B3A7B4C8D2}">
      <dgm:prSet phldrT="[Tekst]" custT="1"/>
      <dgm:spPr>
        <a:solidFill>
          <a:schemeClr val="accent1">
            <a:lumMod val="20000"/>
            <a:lumOff val="80000"/>
            <a:alpha val="90000"/>
          </a:schemeClr>
        </a:solidFill>
        <a:ln>
          <a:noFill/>
        </a:ln>
      </dgm:spPr>
      <dgm:t>
        <a:bodyPr/>
        <a:lstStyle/>
        <a:p>
          <a:r>
            <a:rPr lang="pl-PL" sz="1800" dirty="0"/>
            <a:t>Beneficjent wybiera audytora zgodnie z procedurami zamówień</a:t>
          </a:r>
          <a:r>
            <a:rPr lang="uk-UA" sz="1800" dirty="0"/>
            <a:t> </a:t>
          </a:r>
          <a:r>
            <a:rPr lang="pl-PL" sz="1800" dirty="0"/>
            <a:t>publicznych;</a:t>
          </a:r>
        </a:p>
      </dgm:t>
    </dgm:pt>
    <dgm:pt modelId="{B292BB57-3388-4195-A8B3-7B06D6345F55}" type="parTrans" cxnId="{2385B783-267A-4FB4-BECA-13C39312BF20}">
      <dgm:prSet/>
      <dgm:spPr/>
      <dgm:t>
        <a:bodyPr/>
        <a:lstStyle/>
        <a:p>
          <a:endParaRPr lang="pl-PL"/>
        </a:p>
      </dgm:t>
    </dgm:pt>
    <dgm:pt modelId="{043BC6E9-7D28-4719-8631-26CF48DCA3FF}" type="sibTrans" cxnId="{2385B783-267A-4FB4-BECA-13C39312BF20}">
      <dgm:prSet/>
      <dgm:spPr/>
      <dgm:t>
        <a:bodyPr/>
        <a:lstStyle/>
        <a:p>
          <a:endParaRPr lang="pl-PL"/>
        </a:p>
      </dgm:t>
    </dgm:pt>
    <dgm:pt modelId="{56B91645-1D17-40DA-B072-D1CF7BDD556E}">
      <dgm:prSet phldrT="[Tekst]" custT="1"/>
      <dgm:spPr>
        <a:solidFill>
          <a:schemeClr val="accent1">
            <a:lumMod val="20000"/>
            <a:lumOff val="80000"/>
            <a:alpha val="90000"/>
          </a:schemeClr>
        </a:solidFill>
        <a:ln>
          <a:noFill/>
        </a:ln>
      </dgm:spPr>
      <dgm:t>
        <a:bodyPr/>
        <a:lstStyle/>
        <a:p>
          <a:r>
            <a:rPr lang="pl-PL" sz="1800" dirty="0"/>
            <a:t>Audytor musi zostać zaakceptowany przez polski KPK (Centrum Projektów Europejskich).</a:t>
          </a:r>
        </a:p>
      </dgm:t>
    </dgm:pt>
    <dgm:pt modelId="{F7D74133-B074-4773-9818-51723D0E0F53}" type="parTrans" cxnId="{4EBE0F9F-9E55-432E-981F-A8C81F600812}">
      <dgm:prSet/>
      <dgm:spPr/>
      <dgm:t>
        <a:bodyPr/>
        <a:lstStyle/>
        <a:p>
          <a:endParaRPr lang="pl-PL"/>
        </a:p>
      </dgm:t>
    </dgm:pt>
    <dgm:pt modelId="{C0CB451D-2DCF-458A-9ECD-127357542CE0}" type="sibTrans" cxnId="{4EBE0F9F-9E55-432E-981F-A8C81F600812}">
      <dgm:prSet/>
      <dgm:spPr/>
      <dgm:t>
        <a:bodyPr/>
        <a:lstStyle/>
        <a:p>
          <a:endParaRPr lang="pl-PL"/>
        </a:p>
      </dgm:t>
    </dgm:pt>
    <dgm:pt modelId="{7AA2B2F4-E5F1-4EF9-9734-77C389C96ED9}">
      <dgm:prSet phldrT="[Teks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pl-PL" dirty="0"/>
            <a:t>UA</a:t>
          </a:r>
        </a:p>
      </dgm:t>
    </dgm:pt>
    <dgm:pt modelId="{EAEF61F7-9FA3-4B6C-8107-CA849FC2498E}" type="parTrans" cxnId="{62848A80-1CF5-4E85-AF20-E42FAE4C170F}">
      <dgm:prSet/>
      <dgm:spPr/>
      <dgm:t>
        <a:bodyPr/>
        <a:lstStyle/>
        <a:p>
          <a:endParaRPr lang="pl-PL"/>
        </a:p>
      </dgm:t>
    </dgm:pt>
    <dgm:pt modelId="{CDC4D938-572B-4D6F-8CC6-E313EE4D4A84}" type="sibTrans" cxnId="{62848A80-1CF5-4E85-AF20-E42FAE4C170F}">
      <dgm:prSet/>
      <dgm:spPr/>
      <dgm:t>
        <a:bodyPr/>
        <a:lstStyle/>
        <a:p>
          <a:endParaRPr lang="pl-PL"/>
        </a:p>
      </dgm:t>
    </dgm:pt>
    <dgm:pt modelId="{D45DC429-5577-4D1D-B1B9-FD40B894BF41}">
      <dgm:prSet phldrT="[Tekst]" custT="1"/>
      <dgm:spPr>
        <a:solidFill>
          <a:schemeClr val="accent1">
            <a:lumMod val="20000"/>
            <a:lumOff val="80000"/>
            <a:alpha val="90000"/>
          </a:schemeClr>
        </a:solidFill>
        <a:ln>
          <a:noFill/>
        </a:ln>
      </dgm:spPr>
      <dgm:t>
        <a:bodyPr/>
        <a:lstStyle/>
        <a:p>
          <a:r>
            <a:rPr lang="pl-PL" sz="1800" dirty="0"/>
            <a:t>Beneficjent wybiera audytora z listy niezależnych audytorów prowadzonej przez ukraiński KPK;</a:t>
          </a:r>
        </a:p>
      </dgm:t>
    </dgm:pt>
    <dgm:pt modelId="{EBCE841D-A276-4A80-BA39-6D184E12E539}" type="parTrans" cxnId="{4657FCCF-197D-4CEE-83ED-7023A9C00FC0}">
      <dgm:prSet/>
      <dgm:spPr/>
      <dgm:t>
        <a:bodyPr/>
        <a:lstStyle/>
        <a:p>
          <a:endParaRPr lang="pl-PL"/>
        </a:p>
      </dgm:t>
    </dgm:pt>
    <dgm:pt modelId="{CA2B8AA1-F364-4BD6-8FC6-BA232BBEF248}" type="sibTrans" cxnId="{4657FCCF-197D-4CEE-83ED-7023A9C00FC0}">
      <dgm:prSet/>
      <dgm:spPr/>
      <dgm:t>
        <a:bodyPr/>
        <a:lstStyle/>
        <a:p>
          <a:endParaRPr lang="pl-PL"/>
        </a:p>
      </dgm:t>
    </dgm:pt>
    <dgm:pt modelId="{325A7721-EE3D-40F0-90BA-81C9EFAD78C3}">
      <dgm:prSet phldrT="[Teks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pl-PL" dirty="0"/>
            <a:t>BY</a:t>
          </a:r>
        </a:p>
      </dgm:t>
    </dgm:pt>
    <dgm:pt modelId="{774BEB0C-42B4-497F-81EA-FD18C3AEB992}" type="parTrans" cxnId="{37109870-079C-477B-B303-6EBB548B0604}">
      <dgm:prSet/>
      <dgm:spPr/>
      <dgm:t>
        <a:bodyPr/>
        <a:lstStyle/>
        <a:p>
          <a:endParaRPr lang="pl-PL"/>
        </a:p>
      </dgm:t>
    </dgm:pt>
    <dgm:pt modelId="{7C3BAFE2-950F-4475-973C-E247D1ADAD52}" type="sibTrans" cxnId="{37109870-079C-477B-B303-6EBB548B0604}">
      <dgm:prSet/>
      <dgm:spPr/>
      <dgm:t>
        <a:bodyPr/>
        <a:lstStyle/>
        <a:p>
          <a:endParaRPr lang="pl-PL"/>
        </a:p>
      </dgm:t>
    </dgm:pt>
    <dgm:pt modelId="{FC47BBD6-990C-4C41-B3D2-5191292D8DB0}">
      <dgm:prSet phldrT="[Tekst]" custT="1"/>
      <dgm:spPr>
        <a:solidFill>
          <a:schemeClr val="accent1">
            <a:lumMod val="20000"/>
            <a:lumOff val="80000"/>
            <a:alpha val="90000"/>
          </a:schemeClr>
        </a:solidFill>
        <a:ln>
          <a:noFill/>
        </a:ln>
      </dgm:spPr>
      <dgm:t>
        <a:bodyPr/>
        <a:lstStyle/>
        <a:p>
          <a:r>
            <a:rPr lang="pl-PL" sz="1800" dirty="0"/>
            <a:t>Beneficjent wybiera audytora z listy niezależnych audytorów prowadzonej przez białoruski KPK;</a:t>
          </a:r>
        </a:p>
      </dgm:t>
    </dgm:pt>
    <dgm:pt modelId="{FEE4A733-6A28-4ACA-9D53-A7CBF4968A88}" type="parTrans" cxnId="{B133E73A-3090-451F-8E53-247576F7B07C}">
      <dgm:prSet/>
      <dgm:spPr/>
      <dgm:t>
        <a:bodyPr/>
        <a:lstStyle/>
        <a:p>
          <a:endParaRPr lang="pl-PL"/>
        </a:p>
      </dgm:t>
    </dgm:pt>
    <dgm:pt modelId="{DAB49B31-5AD8-4C57-A41D-D17C0E02B8E8}" type="sibTrans" cxnId="{B133E73A-3090-451F-8E53-247576F7B07C}">
      <dgm:prSet/>
      <dgm:spPr/>
      <dgm:t>
        <a:bodyPr/>
        <a:lstStyle/>
        <a:p>
          <a:endParaRPr lang="pl-PL"/>
        </a:p>
      </dgm:t>
    </dgm:pt>
    <dgm:pt modelId="{07590596-D510-46E6-AF53-A59AF4B3B38F}">
      <dgm:prSet phldrT="[Tekst]" custT="1"/>
      <dgm:spPr>
        <a:solidFill>
          <a:schemeClr val="accent1">
            <a:lumMod val="20000"/>
            <a:lumOff val="80000"/>
            <a:alpha val="90000"/>
          </a:schemeClr>
        </a:solidFill>
        <a:ln>
          <a:noFill/>
        </a:ln>
      </dgm:spPr>
      <dgm:t>
        <a:bodyPr/>
        <a:lstStyle/>
        <a:p>
          <a:r>
            <a:rPr lang="pl-PL" sz="1800" dirty="0"/>
            <a:t>Lista audytorów jest dostępna na stronie Programu.</a:t>
          </a:r>
        </a:p>
      </dgm:t>
    </dgm:pt>
    <dgm:pt modelId="{84B40EFD-4DB7-45F6-8F22-048197ED9BDD}" type="parTrans" cxnId="{6C8E157B-B775-4B56-BAD3-D52A3CA04F8C}">
      <dgm:prSet/>
      <dgm:spPr/>
      <dgm:t>
        <a:bodyPr/>
        <a:lstStyle/>
        <a:p>
          <a:endParaRPr lang="pl-PL"/>
        </a:p>
      </dgm:t>
    </dgm:pt>
    <dgm:pt modelId="{D22B06F9-456C-4B22-BC40-96F03EBF5A52}" type="sibTrans" cxnId="{6C8E157B-B775-4B56-BAD3-D52A3CA04F8C}">
      <dgm:prSet/>
      <dgm:spPr/>
      <dgm:t>
        <a:bodyPr/>
        <a:lstStyle/>
        <a:p>
          <a:endParaRPr lang="pl-PL"/>
        </a:p>
      </dgm:t>
    </dgm:pt>
    <dgm:pt modelId="{40863AB1-DE67-4CCB-91A0-29EB592813A5}">
      <dgm:prSet phldrT="[Tekst]" custT="1"/>
      <dgm:spPr>
        <a:solidFill>
          <a:schemeClr val="accent1">
            <a:lumMod val="20000"/>
            <a:lumOff val="80000"/>
            <a:alpha val="90000"/>
          </a:schemeClr>
        </a:solidFill>
        <a:ln>
          <a:noFill/>
        </a:ln>
      </dgm:spPr>
      <dgm:t>
        <a:bodyPr/>
        <a:lstStyle/>
        <a:p>
          <a:r>
            <a:rPr lang="pl-PL" sz="1800" dirty="0"/>
            <a:t>Lista audytorów jest dostępna na stronie Programu</a:t>
          </a:r>
          <a:r>
            <a:rPr lang="pl-PL" sz="1500" dirty="0"/>
            <a:t>.</a:t>
          </a:r>
        </a:p>
      </dgm:t>
    </dgm:pt>
    <dgm:pt modelId="{5E0AC6A1-E8A1-4A2E-B592-E8603B8E92F1}" type="parTrans" cxnId="{E3D89B18-F189-49C4-AACC-BF6C7407B4A1}">
      <dgm:prSet/>
      <dgm:spPr/>
      <dgm:t>
        <a:bodyPr/>
        <a:lstStyle/>
        <a:p>
          <a:endParaRPr lang="pl-PL"/>
        </a:p>
      </dgm:t>
    </dgm:pt>
    <dgm:pt modelId="{F16041A7-4853-495B-A7FD-9C210A84261E}" type="sibTrans" cxnId="{E3D89B18-F189-49C4-AACC-BF6C7407B4A1}">
      <dgm:prSet/>
      <dgm:spPr/>
      <dgm:t>
        <a:bodyPr/>
        <a:lstStyle/>
        <a:p>
          <a:endParaRPr lang="pl-PL"/>
        </a:p>
      </dgm:t>
    </dgm:pt>
    <dgm:pt modelId="{2AFA546A-1571-46CD-B65B-9739B2E3C535}" type="pres">
      <dgm:prSet presAssocID="{A68F2DB8-3956-415D-901D-28CE00664564}" presName="Name0" presStyleCnt="0">
        <dgm:presLayoutVars>
          <dgm:dir/>
          <dgm:animLvl val="lvl"/>
          <dgm:resizeHandles val="exact"/>
        </dgm:presLayoutVars>
      </dgm:prSet>
      <dgm:spPr/>
    </dgm:pt>
    <dgm:pt modelId="{ABA3B60E-4FCA-43F3-A2C0-291C8F0411D2}" type="pres">
      <dgm:prSet presAssocID="{B905CB70-DF35-4552-BA8D-77B4E993A0C1}" presName="linNode" presStyleCnt="0"/>
      <dgm:spPr/>
    </dgm:pt>
    <dgm:pt modelId="{BF7C56C4-EDA4-4B2A-A794-DF5454FCB83F}" type="pres">
      <dgm:prSet presAssocID="{B905CB70-DF35-4552-BA8D-77B4E993A0C1}" presName="parentText" presStyleLbl="node1" presStyleIdx="0" presStyleCnt="3" custFlipHor="1" custScaleX="38295" custLinFactNeighborY="-151">
        <dgm:presLayoutVars>
          <dgm:chMax val="1"/>
          <dgm:bulletEnabled val="1"/>
        </dgm:presLayoutVars>
      </dgm:prSet>
      <dgm:spPr/>
    </dgm:pt>
    <dgm:pt modelId="{CD5EC35E-7430-491D-B1A5-EF1FAAF49F95}" type="pres">
      <dgm:prSet presAssocID="{B905CB70-DF35-4552-BA8D-77B4E993A0C1}" presName="descendantText" presStyleLbl="alignAccFollowNode1" presStyleIdx="0" presStyleCnt="3" custScaleX="136165" custScaleY="109056">
        <dgm:presLayoutVars>
          <dgm:bulletEnabled val="1"/>
        </dgm:presLayoutVars>
      </dgm:prSet>
      <dgm:spPr/>
    </dgm:pt>
    <dgm:pt modelId="{E44AD802-A65E-4669-82E3-E3647892CE3D}" type="pres">
      <dgm:prSet presAssocID="{58695663-021D-4C36-AAE5-E0DD4E9FD2B9}" presName="sp" presStyleCnt="0"/>
      <dgm:spPr/>
    </dgm:pt>
    <dgm:pt modelId="{611EB38A-9D2D-4BE8-9B49-FA2EF58CED67}" type="pres">
      <dgm:prSet presAssocID="{7AA2B2F4-E5F1-4EF9-9734-77C389C96ED9}" presName="linNode" presStyleCnt="0"/>
      <dgm:spPr/>
    </dgm:pt>
    <dgm:pt modelId="{C7F19DE3-34BA-4156-B3B8-5788FDB66F6B}" type="pres">
      <dgm:prSet presAssocID="{7AA2B2F4-E5F1-4EF9-9734-77C389C96ED9}" presName="parentText" presStyleLbl="node1" presStyleIdx="1" presStyleCnt="3" custFlipHor="1" custScaleX="50501" custLinFactNeighborX="-46" custLinFactNeighborY="33">
        <dgm:presLayoutVars>
          <dgm:chMax val="1"/>
          <dgm:bulletEnabled val="1"/>
        </dgm:presLayoutVars>
      </dgm:prSet>
      <dgm:spPr/>
    </dgm:pt>
    <dgm:pt modelId="{5727A5E2-3CB6-4D2F-A639-67B6D5961682}" type="pres">
      <dgm:prSet presAssocID="{7AA2B2F4-E5F1-4EF9-9734-77C389C96ED9}" presName="descendantText" presStyleLbl="alignAccFollowNode1" presStyleIdx="1" presStyleCnt="3" custScaleX="176104" custScaleY="119426">
        <dgm:presLayoutVars>
          <dgm:bulletEnabled val="1"/>
        </dgm:presLayoutVars>
      </dgm:prSet>
      <dgm:spPr/>
    </dgm:pt>
    <dgm:pt modelId="{48439D0B-3DB6-4C7C-B5A4-7EB0133E3D79}" type="pres">
      <dgm:prSet presAssocID="{CDC4D938-572B-4D6F-8CC6-E313EE4D4A84}" presName="sp" presStyleCnt="0"/>
      <dgm:spPr/>
    </dgm:pt>
    <dgm:pt modelId="{9A29A85E-0D31-4FD8-9D3E-1B6F0CA0B92C}" type="pres">
      <dgm:prSet presAssocID="{325A7721-EE3D-40F0-90BA-81C9EFAD78C3}" presName="linNode" presStyleCnt="0"/>
      <dgm:spPr/>
    </dgm:pt>
    <dgm:pt modelId="{0DBC1EC5-EB62-4E69-B715-64959D2845FF}" type="pres">
      <dgm:prSet presAssocID="{325A7721-EE3D-40F0-90BA-81C9EFAD78C3}" presName="parentText" presStyleLbl="node1" presStyleIdx="2" presStyleCnt="3" custFlipHor="0" custScaleX="45941">
        <dgm:presLayoutVars>
          <dgm:chMax val="1"/>
          <dgm:bulletEnabled val="1"/>
        </dgm:presLayoutVars>
      </dgm:prSet>
      <dgm:spPr/>
    </dgm:pt>
    <dgm:pt modelId="{880EF844-1217-435E-9BBC-1E88D1D3795B}" type="pres">
      <dgm:prSet presAssocID="{325A7721-EE3D-40F0-90BA-81C9EFAD78C3}" presName="descendantText" presStyleLbl="alignAccFollowNode1" presStyleIdx="2" presStyleCnt="3" custScaleX="162027" custScaleY="106828">
        <dgm:presLayoutVars>
          <dgm:bulletEnabled val="1"/>
        </dgm:presLayoutVars>
      </dgm:prSet>
      <dgm:spPr/>
    </dgm:pt>
  </dgm:ptLst>
  <dgm:cxnLst>
    <dgm:cxn modelId="{F1076003-24E4-4258-8BD3-2398A33C9BAC}" type="presOf" srcId="{FC47BBD6-990C-4C41-B3D2-5191292D8DB0}" destId="{880EF844-1217-435E-9BBC-1E88D1D3795B}" srcOrd="0" destOrd="0" presId="urn:microsoft.com/office/officeart/2005/8/layout/vList5"/>
    <dgm:cxn modelId="{BE1EFA04-ECE3-4C35-9CF5-FD6082CAAC98}" type="presOf" srcId="{7AA2B2F4-E5F1-4EF9-9734-77C389C96ED9}" destId="{C7F19DE3-34BA-4156-B3B8-5788FDB66F6B}" srcOrd="0" destOrd="0" presId="urn:microsoft.com/office/officeart/2005/8/layout/vList5"/>
    <dgm:cxn modelId="{6DEFE707-7040-4BA9-BD72-6C7BB19C297A}" srcId="{A68F2DB8-3956-415D-901D-28CE00664564}" destId="{B905CB70-DF35-4552-BA8D-77B4E993A0C1}" srcOrd="0" destOrd="0" parTransId="{3C2929F1-AC46-413E-8DA3-00FF0B1D5914}" sibTransId="{58695663-021D-4C36-AAE5-E0DD4E9FD2B9}"/>
    <dgm:cxn modelId="{42528512-8285-4067-9BB5-25A9BC7C0990}" type="presOf" srcId="{56B91645-1D17-40DA-B072-D1CF7BDD556E}" destId="{CD5EC35E-7430-491D-B1A5-EF1FAAF49F95}" srcOrd="0" destOrd="1" presId="urn:microsoft.com/office/officeart/2005/8/layout/vList5"/>
    <dgm:cxn modelId="{1CCFC613-DFDF-469E-83C6-748BA400E3A1}" type="presOf" srcId="{40863AB1-DE67-4CCB-91A0-29EB592813A5}" destId="{5727A5E2-3CB6-4D2F-A639-67B6D5961682}" srcOrd="0" destOrd="1" presId="urn:microsoft.com/office/officeart/2005/8/layout/vList5"/>
    <dgm:cxn modelId="{E3D89B18-F189-49C4-AACC-BF6C7407B4A1}" srcId="{7AA2B2F4-E5F1-4EF9-9734-77C389C96ED9}" destId="{40863AB1-DE67-4CCB-91A0-29EB592813A5}" srcOrd="1" destOrd="0" parTransId="{5E0AC6A1-E8A1-4A2E-B592-E8603B8E92F1}" sibTransId="{F16041A7-4853-495B-A7FD-9C210A84261E}"/>
    <dgm:cxn modelId="{B133E73A-3090-451F-8E53-247576F7B07C}" srcId="{325A7721-EE3D-40F0-90BA-81C9EFAD78C3}" destId="{FC47BBD6-990C-4C41-B3D2-5191292D8DB0}" srcOrd="0" destOrd="0" parTransId="{FEE4A733-6A28-4ACA-9D53-A7CBF4968A88}" sibTransId="{DAB49B31-5AD8-4C57-A41D-D17C0E02B8E8}"/>
    <dgm:cxn modelId="{3F553D43-61E1-48D2-9EE7-03AB818C6495}" type="presOf" srcId="{325A7721-EE3D-40F0-90BA-81C9EFAD78C3}" destId="{0DBC1EC5-EB62-4E69-B715-64959D2845FF}" srcOrd="0" destOrd="0" presId="urn:microsoft.com/office/officeart/2005/8/layout/vList5"/>
    <dgm:cxn modelId="{37109870-079C-477B-B303-6EBB548B0604}" srcId="{A68F2DB8-3956-415D-901D-28CE00664564}" destId="{325A7721-EE3D-40F0-90BA-81C9EFAD78C3}" srcOrd="2" destOrd="0" parTransId="{774BEB0C-42B4-497F-81EA-FD18C3AEB992}" sibTransId="{7C3BAFE2-950F-4475-973C-E247D1ADAD52}"/>
    <dgm:cxn modelId="{598D4373-F872-45FC-A3F5-4359FEFDF3E5}" type="presOf" srcId="{89631F44-7D73-43D8-878C-A9B3A7B4C8D2}" destId="{CD5EC35E-7430-491D-B1A5-EF1FAAF49F95}" srcOrd="0" destOrd="0" presId="urn:microsoft.com/office/officeart/2005/8/layout/vList5"/>
    <dgm:cxn modelId="{449D3F76-75DD-4B85-B81C-BB0BE43A2777}" type="presOf" srcId="{D45DC429-5577-4D1D-B1B9-FD40B894BF41}" destId="{5727A5E2-3CB6-4D2F-A639-67B6D5961682}" srcOrd="0" destOrd="0" presId="urn:microsoft.com/office/officeart/2005/8/layout/vList5"/>
    <dgm:cxn modelId="{37951077-3AB9-4604-B118-BF0842D65711}" type="presOf" srcId="{07590596-D510-46E6-AF53-A59AF4B3B38F}" destId="{880EF844-1217-435E-9BBC-1E88D1D3795B}" srcOrd="0" destOrd="1" presId="urn:microsoft.com/office/officeart/2005/8/layout/vList5"/>
    <dgm:cxn modelId="{6C8E157B-B775-4B56-BAD3-D52A3CA04F8C}" srcId="{325A7721-EE3D-40F0-90BA-81C9EFAD78C3}" destId="{07590596-D510-46E6-AF53-A59AF4B3B38F}" srcOrd="1" destOrd="0" parTransId="{84B40EFD-4DB7-45F6-8F22-048197ED9BDD}" sibTransId="{D22B06F9-456C-4B22-BC40-96F03EBF5A52}"/>
    <dgm:cxn modelId="{62848A80-1CF5-4E85-AF20-E42FAE4C170F}" srcId="{A68F2DB8-3956-415D-901D-28CE00664564}" destId="{7AA2B2F4-E5F1-4EF9-9734-77C389C96ED9}" srcOrd="1" destOrd="0" parTransId="{EAEF61F7-9FA3-4B6C-8107-CA849FC2498E}" sibTransId="{CDC4D938-572B-4D6F-8CC6-E313EE4D4A84}"/>
    <dgm:cxn modelId="{2385B783-267A-4FB4-BECA-13C39312BF20}" srcId="{B905CB70-DF35-4552-BA8D-77B4E993A0C1}" destId="{89631F44-7D73-43D8-878C-A9B3A7B4C8D2}" srcOrd="0" destOrd="0" parTransId="{B292BB57-3388-4195-A8B3-7B06D6345F55}" sibTransId="{043BC6E9-7D28-4719-8631-26CF48DCA3FF}"/>
    <dgm:cxn modelId="{8CB8098A-443A-41C0-80AD-DA5354800D7B}" type="presOf" srcId="{A68F2DB8-3956-415D-901D-28CE00664564}" destId="{2AFA546A-1571-46CD-B65B-9739B2E3C535}" srcOrd="0" destOrd="0" presId="urn:microsoft.com/office/officeart/2005/8/layout/vList5"/>
    <dgm:cxn modelId="{4EBE0F9F-9E55-432E-981F-A8C81F600812}" srcId="{B905CB70-DF35-4552-BA8D-77B4E993A0C1}" destId="{56B91645-1D17-40DA-B072-D1CF7BDD556E}" srcOrd="1" destOrd="0" parTransId="{F7D74133-B074-4773-9818-51723D0E0F53}" sibTransId="{C0CB451D-2DCF-458A-9ECD-127357542CE0}"/>
    <dgm:cxn modelId="{4657FCCF-197D-4CEE-83ED-7023A9C00FC0}" srcId="{7AA2B2F4-E5F1-4EF9-9734-77C389C96ED9}" destId="{D45DC429-5577-4D1D-B1B9-FD40B894BF41}" srcOrd="0" destOrd="0" parTransId="{EBCE841D-A276-4A80-BA39-6D184E12E539}" sibTransId="{CA2B8AA1-F364-4BD6-8FC6-BA232BBEF248}"/>
    <dgm:cxn modelId="{136848FC-0A2D-43D2-AC55-D50862131FC0}" type="presOf" srcId="{B905CB70-DF35-4552-BA8D-77B4E993A0C1}" destId="{BF7C56C4-EDA4-4B2A-A794-DF5454FCB83F}" srcOrd="0" destOrd="0" presId="urn:microsoft.com/office/officeart/2005/8/layout/vList5"/>
    <dgm:cxn modelId="{457A9875-B763-4320-9B69-AE70BB1656C9}" type="presParOf" srcId="{2AFA546A-1571-46CD-B65B-9739B2E3C535}" destId="{ABA3B60E-4FCA-43F3-A2C0-291C8F0411D2}" srcOrd="0" destOrd="0" presId="urn:microsoft.com/office/officeart/2005/8/layout/vList5"/>
    <dgm:cxn modelId="{410B97E8-879C-4639-9E62-34B0A742805D}" type="presParOf" srcId="{ABA3B60E-4FCA-43F3-A2C0-291C8F0411D2}" destId="{BF7C56C4-EDA4-4B2A-A794-DF5454FCB83F}" srcOrd="0" destOrd="0" presId="urn:microsoft.com/office/officeart/2005/8/layout/vList5"/>
    <dgm:cxn modelId="{0EFD66B4-A06C-4C82-98F6-1A1DC34AC458}" type="presParOf" srcId="{ABA3B60E-4FCA-43F3-A2C0-291C8F0411D2}" destId="{CD5EC35E-7430-491D-B1A5-EF1FAAF49F95}" srcOrd="1" destOrd="0" presId="urn:microsoft.com/office/officeart/2005/8/layout/vList5"/>
    <dgm:cxn modelId="{D2A133B9-C10E-4C69-8C8D-B29873AA9903}" type="presParOf" srcId="{2AFA546A-1571-46CD-B65B-9739B2E3C535}" destId="{E44AD802-A65E-4669-82E3-E3647892CE3D}" srcOrd="1" destOrd="0" presId="urn:microsoft.com/office/officeart/2005/8/layout/vList5"/>
    <dgm:cxn modelId="{61442C7C-97A9-4F87-A8CF-78CE57C5CA73}" type="presParOf" srcId="{2AFA546A-1571-46CD-B65B-9739B2E3C535}" destId="{611EB38A-9D2D-4BE8-9B49-FA2EF58CED67}" srcOrd="2" destOrd="0" presId="urn:microsoft.com/office/officeart/2005/8/layout/vList5"/>
    <dgm:cxn modelId="{E4C593E6-847E-4EA6-BC95-9632F74F4268}" type="presParOf" srcId="{611EB38A-9D2D-4BE8-9B49-FA2EF58CED67}" destId="{C7F19DE3-34BA-4156-B3B8-5788FDB66F6B}" srcOrd="0" destOrd="0" presId="urn:microsoft.com/office/officeart/2005/8/layout/vList5"/>
    <dgm:cxn modelId="{50F4BEC0-0BC9-4232-A8E8-E0246C22122F}" type="presParOf" srcId="{611EB38A-9D2D-4BE8-9B49-FA2EF58CED67}" destId="{5727A5E2-3CB6-4D2F-A639-67B6D5961682}" srcOrd="1" destOrd="0" presId="urn:microsoft.com/office/officeart/2005/8/layout/vList5"/>
    <dgm:cxn modelId="{020B0CEC-055C-4B90-A7E3-81BDC7F57A33}" type="presParOf" srcId="{2AFA546A-1571-46CD-B65B-9739B2E3C535}" destId="{48439D0B-3DB6-4C7C-B5A4-7EB0133E3D79}" srcOrd="3" destOrd="0" presId="urn:microsoft.com/office/officeart/2005/8/layout/vList5"/>
    <dgm:cxn modelId="{EE75FBF1-CBE7-47B3-9EF7-CF6865BFF706}" type="presParOf" srcId="{2AFA546A-1571-46CD-B65B-9739B2E3C535}" destId="{9A29A85E-0D31-4FD8-9D3E-1B6F0CA0B92C}" srcOrd="4" destOrd="0" presId="urn:microsoft.com/office/officeart/2005/8/layout/vList5"/>
    <dgm:cxn modelId="{919FE86D-5BF6-4873-828F-F666E36193C6}" type="presParOf" srcId="{9A29A85E-0D31-4FD8-9D3E-1B6F0CA0B92C}" destId="{0DBC1EC5-EB62-4E69-B715-64959D2845FF}" srcOrd="0" destOrd="0" presId="urn:microsoft.com/office/officeart/2005/8/layout/vList5"/>
    <dgm:cxn modelId="{3FC85949-9F5C-4A38-9C1C-99D05F84B9FA}" type="presParOf" srcId="{9A29A85E-0D31-4FD8-9D3E-1B6F0CA0B92C}" destId="{880EF844-1217-435E-9BBC-1E88D1D3795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BECA675-79C4-4513-AFA9-3BA426B9381F}" type="doc">
      <dgm:prSet loTypeId="urn:microsoft.com/office/officeart/2005/8/layout/vProcess5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7B5D66E6-5022-4BDE-AB91-8A315E134A78}">
      <dgm:prSet phldrT="[Tekst]" custT="1"/>
      <dgm:spPr>
        <a:solidFill>
          <a:schemeClr val="accent1">
            <a:lumMod val="60000"/>
            <a:lumOff val="40000"/>
          </a:schemeClr>
        </a:solidFill>
      </dgm:spPr>
      <dgm:t>
        <a:bodyPr anchor="ctr" anchorCtr="0"/>
        <a:lstStyle/>
        <a:p>
          <a:endParaRPr lang="pl-PL" sz="1400" b="1" dirty="0">
            <a:solidFill>
              <a:schemeClr val="tx1"/>
            </a:solidFill>
          </a:endParaRPr>
        </a:p>
      </dgm:t>
    </dgm:pt>
    <dgm:pt modelId="{35B02C87-0DD7-497A-B1A8-368D39E3CC4A}" type="parTrans" cxnId="{7A24D6E9-D367-4A92-8321-4FD28CAFE182}">
      <dgm:prSet/>
      <dgm:spPr/>
      <dgm:t>
        <a:bodyPr/>
        <a:lstStyle/>
        <a:p>
          <a:endParaRPr lang="pl-PL"/>
        </a:p>
      </dgm:t>
    </dgm:pt>
    <dgm:pt modelId="{9A597F5A-C882-40C5-B715-6BF3A803760F}" type="sibTrans" cxnId="{7A24D6E9-D367-4A92-8321-4FD28CAFE182}">
      <dgm:prSet/>
      <dgm:spPr/>
      <dgm:t>
        <a:bodyPr/>
        <a:lstStyle/>
        <a:p>
          <a:endParaRPr lang="pl-PL"/>
        </a:p>
      </dgm:t>
    </dgm:pt>
    <dgm:pt modelId="{FE6A66D7-5927-480E-8F45-D31030F2CA58}">
      <dgm:prSet phldrT="[Tekst]" custT="1"/>
      <dgm:spPr>
        <a:solidFill>
          <a:schemeClr val="accent1">
            <a:lumMod val="75000"/>
          </a:schemeClr>
        </a:solidFill>
      </dgm:spPr>
      <dgm:t>
        <a:bodyPr anchor="t"/>
        <a:lstStyle/>
        <a:p>
          <a:endParaRPr lang="pl-PL" sz="1400" b="1" dirty="0">
            <a:solidFill>
              <a:schemeClr val="tx1"/>
            </a:solidFill>
          </a:endParaRPr>
        </a:p>
      </dgm:t>
    </dgm:pt>
    <dgm:pt modelId="{0CF6EB0D-3EA0-4DA9-AE73-7B61CAC3A943}" type="sibTrans" cxnId="{3DB08FC8-5BBA-42F7-876D-6A8BA975223D}">
      <dgm:prSet/>
      <dgm:spPr/>
      <dgm:t>
        <a:bodyPr/>
        <a:lstStyle/>
        <a:p>
          <a:endParaRPr lang="pl-PL"/>
        </a:p>
      </dgm:t>
    </dgm:pt>
    <dgm:pt modelId="{89E97EA8-16E3-4685-A160-953BE2CFF09A}" type="parTrans" cxnId="{3DB08FC8-5BBA-42F7-876D-6A8BA975223D}">
      <dgm:prSet/>
      <dgm:spPr/>
      <dgm:t>
        <a:bodyPr/>
        <a:lstStyle/>
        <a:p>
          <a:endParaRPr lang="pl-PL"/>
        </a:p>
      </dgm:t>
    </dgm:pt>
    <dgm:pt modelId="{072A7BD6-D8D0-496F-A175-A4134177F9BF}" type="pres">
      <dgm:prSet presAssocID="{8BECA675-79C4-4513-AFA9-3BA426B9381F}" presName="outerComposite" presStyleCnt="0">
        <dgm:presLayoutVars>
          <dgm:chMax val="5"/>
          <dgm:dir/>
          <dgm:resizeHandles val="exact"/>
        </dgm:presLayoutVars>
      </dgm:prSet>
      <dgm:spPr/>
    </dgm:pt>
    <dgm:pt modelId="{BA292BE5-C9AE-4966-BD96-6A0216533709}" type="pres">
      <dgm:prSet presAssocID="{8BECA675-79C4-4513-AFA9-3BA426B9381F}" presName="dummyMaxCanvas" presStyleCnt="0">
        <dgm:presLayoutVars/>
      </dgm:prSet>
      <dgm:spPr/>
    </dgm:pt>
    <dgm:pt modelId="{C8E0FD76-25D4-4C68-844D-B5D781D8BAAF}" type="pres">
      <dgm:prSet presAssocID="{8BECA675-79C4-4513-AFA9-3BA426B9381F}" presName="TwoNodes_1" presStyleLbl="node1" presStyleIdx="0" presStyleCnt="2" custScaleY="60655">
        <dgm:presLayoutVars>
          <dgm:bulletEnabled val="1"/>
        </dgm:presLayoutVars>
      </dgm:prSet>
      <dgm:spPr/>
    </dgm:pt>
    <dgm:pt modelId="{B7C16424-E1C9-494E-A4DD-F2ADCC6F4E91}" type="pres">
      <dgm:prSet presAssocID="{8BECA675-79C4-4513-AFA9-3BA426B9381F}" presName="TwoNodes_2" presStyleLbl="node1" presStyleIdx="1" presStyleCnt="2" custScaleX="105034" custScaleY="120167" custLinFactNeighborX="-5622" custLinFactNeighborY="-25194">
        <dgm:presLayoutVars>
          <dgm:bulletEnabled val="1"/>
        </dgm:presLayoutVars>
      </dgm:prSet>
      <dgm:spPr/>
    </dgm:pt>
    <dgm:pt modelId="{2D6BFC14-2265-4EF7-944B-0C8C4CB91DD4}" type="pres">
      <dgm:prSet presAssocID="{8BECA675-79C4-4513-AFA9-3BA426B9381F}" presName="TwoConn_1-2" presStyleLbl="fgAccFollowNode1" presStyleIdx="0" presStyleCnt="1" custLinFactNeighborX="35276" custLinFactNeighborY="-41023">
        <dgm:presLayoutVars>
          <dgm:bulletEnabled val="1"/>
        </dgm:presLayoutVars>
      </dgm:prSet>
      <dgm:spPr/>
    </dgm:pt>
    <dgm:pt modelId="{4C5662D1-0F93-43C5-8C2E-EF65B3F05C2D}" type="pres">
      <dgm:prSet presAssocID="{8BECA675-79C4-4513-AFA9-3BA426B9381F}" presName="TwoNodes_1_text" presStyleLbl="node1" presStyleIdx="1" presStyleCnt="2">
        <dgm:presLayoutVars>
          <dgm:bulletEnabled val="1"/>
        </dgm:presLayoutVars>
      </dgm:prSet>
      <dgm:spPr/>
    </dgm:pt>
    <dgm:pt modelId="{B63474C1-2CA3-4544-A876-DA98E276BAAB}" type="pres">
      <dgm:prSet presAssocID="{8BECA675-79C4-4513-AFA9-3BA426B9381F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84FB1011-3D5C-43F7-8402-B5FA6DF7B265}" type="presOf" srcId="{7B5D66E6-5022-4BDE-AB91-8A315E134A78}" destId="{B7C16424-E1C9-494E-A4DD-F2ADCC6F4E91}" srcOrd="0" destOrd="0" presId="urn:microsoft.com/office/officeart/2005/8/layout/vProcess5"/>
    <dgm:cxn modelId="{561DE519-C183-4F83-97A0-ECB0B67D6F02}" type="presOf" srcId="{7B5D66E6-5022-4BDE-AB91-8A315E134A78}" destId="{B63474C1-2CA3-4544-A876-DA98E276BAAB}" srcOrd="1" destOrd="0" presId="urn:microsoft.com/office/officeart/2005/8/layout/vProcess5"/>
    <dgm:cxn modelId="{33C15A5E-7749-4CD3-92B7-0387E95A3CCB}" type="presOf" srcId="{0CF6EB0D-3EA0-4DA9-AE73-7B61CAC3A943}" destId="{2D6BFC14-2265-4EF7-944B-0C8C4CB91DD4}" srcOrd="0" destOrd="0" presId="urn:microsoft.com/office/officeart/2005/8/layout/vProcess5"/>
    <dgm:cxn modelId="{7F2C0B74-5BFF-4DBF-B629-6E0B3ECE5280}" type="presOf" srcId="{FE6A66D7-5927-480E-8F45-D31030F2CA58}" destId="{C8E0FD76-25D4-4C68-844D-B5D781D8BAAF}" srcOrd="0" destOrd="0" presId="urn:microsoft.com/office/officeart/2005/8/layout/vProcess5"/>
    <dgm:cxn modelId="{A62C557F-B7BA-4354-A6E9-952746D2C431}" type="presOf" srcId="{8BECA675-79C4-4513-AFA9-3BA426B9381F}" destId="{072A7BD6-D8D0-496F-A175-A4134177F9BF}" srcOrd="0" destOrd="0" presId="urn:microsoft.com/office/officeart/2005/8/layout/vProcess5"/>
    <dgm:cxn modelId="{3DB08FC8-5BBA-42F7-876D-6A8BA975223D}" srcId="{8BECA675-79C4-4513-AFA9-3BA426B9381F}" destId="{FE6A66D7-5927-480E-8F45-D31030F2CA58}" srcOrd="0" destOrd="0" parTransId="{89E97EA8-16E3-4685-A160-953BE2CFF09A}" sibTransId="{0CF6EB0D-3EA0-4DA9-AE73-7B61CAC3A943}"/>
    <dgm:cxn modelId="{7A24D6E9-D367-4A92-8321-4FD28CAFE182}" srcId="{8BECA675-79C4-4513-AFA9-3BA426B9381F}" destId="{7B5D66E6-5022-4BDE-AB91-8A315E134A78}" srcOrd="1" destOrd="0" parTransId="{35B02C87-0DD7-497A-B1A8-368D39E3CC4A}" sibTransId="{9A597F5A-C882-40C5-B715-6BF3A803760F}"/>
    <dgm:cxn modelId="{15659CEE-6917-4B21-99D3-389212FD5C03}" type="presOf" srcId="{FE6A66D7-5927-480E-8F45-D31030F2CA58}" destId="{4C5662D1-0F93-43C5-8C2E-EF65B3F05C2D}" srcOrd="1" destOrd="0" presId="urn:microsoft.com/office/officeart/2005/8/layout/vProcess5"/>
    <dgm:cxn modelId="{1164B1A7-85ED-4019-AE24-A94AF907B77E}" type="presParOf" srcId="{072A7BD6-D8D0-496F-A175-A4134177F9BF}" destId="{BA292BE5-C9AE-4966-BD96-6A0216533709}" srcOrd="0" destOrd="0" presId="urn:microsoft.com/office/officeart/2005/8/layout/vProcess5"/>
    <dgm:cxn modelId="{5E980C1A-D81D-4FA3-987F-4689E96B278E}" type="presParOf" srcId="{072A7BD6-D8D0-496F-A175-A4134177F9BF}" destId="{C8E0FD76-25D4-4C68-844D-B5D781D8BAAF}" srcOrd="1" destOrd="0" presId="urn:microsoft.com/office/officeart/2005/8/layout/vProcess5"/>
    <dgm:cxn modelId="{609CB594-152E-4CD8-8744-CCD536E93BD4}" type="presParOf" srcId="{072A7BD6-D8D0-496F-A175-A4134177F9BF}" destId="{B7C16424-E1C9-494E-A4DD-F2ADCC6F4E91}" srcOrd="2" destOrd="0" presId="urn:microsoft.com/office/officeart/2005/8/layout/vProcess5"/>
    <dgm:cxn modelId="{314E4A6F-303D-4DB7-9F74-111A96B3B982}" type="presParOf" srcId="{072A7BD6-D8D0-496F-A175-A4134177F9BF}" destId="{2D6BFC14-2265-4EF7-944B-0C8C4CB91DD4}" srcOrd="3" destOrd="0" presId="urn:microsoft.com/office/officeart/2005/8/layout/vProcess5"/>
    <dgm:cxn modelId="{F5992560-5E72-410C-9D88-32DF60662C89}" type="presParOf" srcId="{072A7BD6-D8D0-496F-A175-A4134177F9BF}" destId="{4C5662D1-0F93-43C5-8C2E-EF65B3F05C2D}" srcOrd="4" destOrd="0" presId="urn:microsoft.com/office/officeart/2005/8/layout/vProcess5"/>
    <dgm:cxn modelId="{51ACC75A-7EF0-4F8C-8D10-70C60EA615D4}" type="presParOf" srcId="{072A7BD6-D8D0-496F-A175-A4134177F9BF}" destId="{B63474C1-2CA3-4544-A876-DA98E276BAAB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BECA675-79C4-4513-AFA9-3BA426B9381F}" type="doc">
      <dgm:prSet loTypeId="urn:microsoft.com/office/officeart/2005/8/layout/vProcess5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28B53096-0A2B-40C0-A61F-620A0A1AC7E0}">
      <dgm:prSet phldrT="[Tekst]" custT="1"/>
      <dgm:spPr>
        <a:solidFill>
          <a:schemeClr val="accent1">
            <a:lumMod val="60000"/>
            <a:lumOff val="40000"/>
          </a:schemeClr>
        </a:solidFill>
      </dgm:spPr>
      <dgm:t>
        <a:bodyPr anchor="t"/>
        <a:lstStyle/>
        <a:p>
          <a:endParaRPr lang="pl-PL" sz="1400" b="1" dirty="0">
            <a:solidFill>
              <a:schemeClr val="tx1"/>
            </a:solidFill>
          </a:endParaRPr>
        </a:p>
      </dgm:t>
    </dgm:pt>
    <dgm:pt modelId="{A098257F-53C8-4E65-BBDD-A061D7FE9739}" type="parTrans" cxnId="{D51A8455-2E11-41D7-B097-0656EA667A8B}">
      <dgm:prSet/>
      <dgm:spPr/>
      <dgm:t>
        <a:bodyPr/>
        <a:lstStyle/>
        <a:p>
          <a:endParaRPr lang="pl-PL"/>
        </a:p>
      </dgm:t>
    </dgm:pt>
    <dgm:pt modelId="{2850A4BA-FD57-4A79-8D73-464F7356B319}" type="sibTrans" cxnId="{D51A8455-2E11-41D7-B097-0656EA667A8B}">
      <dgm:prSet/>
      <dgm:spPr/>
      <dgm:t>
        <a:bodyPr/>
        <a:lstStyle/>
        <a:p>
          <a:endParaRPr lang="pl-PL"/>
        </a:p>
      </dgm:t>
    </dgm:pt>
    <dgm:pt modelId="{85DAC6C0-259D-4F4E-8942-E1BFB1422B91}">
      <dgm:prSet phldrT="[Tekst]" custT="1"/>
      <dgm:spPr>
        <a:solidFill>
          <a:schemeClr val="accent1">
            <a:lumMod val="20000"/>
            <a:lumOff val="80000"/>
          </a:schemeClr>
        </a:solidFill>
      </dgm:spPr>
      <dgm:t>
        <a:bodyPr anchor="t"/>
        <a:lstStyle/>
        <a:p>
          <a:endParaRPr lang="pl-PL" sz="1400" b="1" dirty="0">
            <a:solidFill>
              <a:schemeClr val="tx1"/>
            </a:solidFill>
          </a:endParaRPr>
        </a:p>
      </dgm:t>
    </dgm:pt>
    <dgm:pt modelId="{0A17364B-C82D-4986-92FA-FFBE5A93AA9B}" type="sibTrans" cxnId="{080B3539-609B-4CBA-9C91-AD9B0C07F3E2}">
      <dgm:prSet/>
      <dgm:spPr/>
      <dgm:t>
        <a:bodyPr/>
        <a:lstStyle/>
        <a:p>
          <a:endParaRPr lang="pl-PL"/>
        </a:p>
      </dgm:t>
    </dgm:pt>
    <dgm:pt modelId="{2B611439-1FF0-4704-85E9-585A95F3DE32}" type="parTrans" cxnId="{080B3539-609B-4CBA-9C91-AD9B0C07F3E2}">
      <dgm:prSet/>
      <dgm:spPr/>
      <dgm:t>
        <a:bodyPr/>
        <a:lstStyle/>
        <a:p>
          <a:endParaRPr lang="pl-PL"/>
        </a:p>
      </dgm:t>
    </dgm:pt>
    <dgm:pt modelId="{072A7BD6-D8D0-496F-A175-A4134177F9BF}" type="pres">
      <dgm:prSet presAssocID="{8BECA675-79C4-4513-AFA9-3BA426B9381F}" presName="outerComposite" presStyleCnt="0">
        <dgm:presLayoutVars>
          <dgm:chMax val="5"/>
          <dgm:dir/>
          <dgm:resizeHandles val="exact"/>
        </dgm:presLayoutVars>
      </dgm:prSet>
      <dgm:spPr/>
    </dgm:pt>
    <dgm:pt modelId="{BA292BE5-C9AE-4966-BD96-6A0216533709}" type="pres">
      <dgm:prSet presAssocID="{8BECA675-79C4-4513-AFA9-3BA426B9381F}" presName="dummyMaxCanvas" presStyleCnt="0">
        <dgm:presLayoutVars/>
      </dgm:prSet>
      <dgm:spPr/>
    </dgm:pt>
    <dgm:pt modelId="{812A3C0F-0ECA-4D9F-8DC2-F6FA3C91BA7D}" type="pres">
      <dgm:prSet presAssocID="{8BECA675-79C4-4513-AFA9-3BA426B9381F}" presName="TwoNodes_1" presStyleLbl="node1" presStyleIdx="0" presStyleCnt="2" custScaleY="64979">
        <dgm:presLayoutVars>
          <dgm:bulletEnabled val="1"/>
        </dgm:presLayoutVars>
      </dgm:prSet>
      <dgm:spPr/>
    </dgm:pt>
    <dgm:pt modelId="{407657D9-A38E-466A-8C8A-2873A40DFE6C}" type="pres">
      <dgm:prSet presAssocID="{8BECA675-79C4-4513-AFA9-3BA426B9381F}" presName="TwoNodes_2" presStyleLbl="node1" presStyleIdx="1" presStyleCnt="2" custScaleY="57002" custLinFactNeighborX="-4983" custLinFactNeighborY="-37325">
        <dgm:presLayoutVars>
          <dgm:bulletEnabled val="1"/>
        </dgm:presLayoutVars>
      </dgm:prSet>
      <dgm:spPr/>
    </dgm:pt>
    <dgm:pt modelId="{404C3578-4BA0-4393-8393-467069493EA0}" type="pres">
      <dgm:prSet presAssocID="{8BECA675-79C4-4513-AFA9-3BA426B9381F}" presName="TwoConn_1-2" presStyleLbl="fgAccFollowNode1" presStyleIdx="0" presStyleCnt="1" custLinFactNeighborX="17013" custLinFactNeighborY="-34562">
        <dgm:presLayoutVars>
          <dgm:bulletEnabled val="1"/>
        </dgm:presLayoutVars>
      </dgm:prSet>
      <dgm:spPr/>
    </dgm:pt>
    <dgm:pt modelId="{7AA51795-AE5F-4EAB-8A8E-CC4F4DE3E091}" type="pres">
      <dgm:prSet presAssocID="{8BECA675-79C4-4513-AFA9-3BA426B9381F}" presName="TwoNodes_1_text" presStyleLbl="node1" presStyleIdx="1" presStyleCnt="2">
        <dgm:presLayoutVars>
          <dgm:bulletEnabled val="1"/>
        </dgm:presLayoutVars>
      </dgm:prSet>
      <dgm:spPr/>
    </dgm:pt>
    <dgm:pt modelId="{55BFF66A-E523-481A-8976-8E5EAAA8D65C}" type="pres">
      <dgm:prSet presAssocID="{8BECA675-79C4-4513-AFA9-3BA426B9381F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080B3539-609B-4CBA-9C91-AD9B0C07F3E2}" srcId="{8BECA675-79C4-4513-AFA9-3BA426B9381F}" destId="{85DAC6C0-259D-4F4E-8942-E1BFB1422B91}" srcOrd="1" destOrd="0" parTransId="{2B611439-1FF0-4704-85E9-585A95F3DE32}" sibTransId="{0A17364B-C82D-4986-92FA-FFBE5A93AA9B}"/>
    <dgm:cxn modelId="{A55D913B-E801-49FE-997B-8E93B1F0C87F}" type="presOf" srcId="{85DAC6C0-259D-4F4E-8942-E1BFB1422B91}" destId="{407657D9-A38E-466A-8C8A-2873A40DFE6C}" srcOrd="0" destOrd="0" presId="urn:microsoft.com/office/officeart/2005/8/layout/vProcess5"/>
    <dgm:cxn modelId="{D51A8455-2E11-41D7-B097-0656EA667A8B}" srcId="{8BECA675-79C4-4513-AFA9-3BA426B9381F}" destId="{28B53096-0A2B-40C0-A61F-620A0A1AC7E0}" srcOrd="0" destOrd="0" parTransId="{A098257F-53C8-4E65-BBDD-A061D7FE9739}" sibTransId="{2850A4BA-FD57-4A79-8D73-464F7356B319}"/>
    <dgm:cxn modelId="{A62C557F-B7BA-4354-A6E9-952746D2C431}" type="presOf" srcId="{8BECA675-79C4-4513-AFA9-3BA426B9381F}" destId="{072A7BD6-D8D0-496F-A175-A4134177F9BF}" srcOrd="0" destOrd="0" presId="urn:microsoft.com/office/officeart/2005/8/layout/vProcess5"/>
    <dgm:cxn modelId="{7AD1BC86-17F9-41E1-BCC9-1ACFDEE97CFC}" type="presOf" srcId="{85DAC6C0-259D-4F4E-8942-E1BFB1422B91}" destId="{55BFF66A-E523-481A-8976-8E5EAAA8D65C}" srcOrd="1" destOrd="0" presId="urn:microsoft.com/office/officeart/2005/8/layout/vProcess5"/>
    <dgm:cxn modelId="{05AA7799-3B29-42DA-A875-4C34244FAAAB}" type="presOf" srcId="{28B53096-0A2B-40C0-A61F-620A0A1AC7E0}" destId="{812A3C0F-0ECA-4D9F-8DC2-F6FA3C91BA7D}" srcOrd="0" destOrd="0" presId="urn:microsoft.com/office/officeart/2005/8/layout/vProcess5"/>
    <dgm:cxn modelId="{F3BD1EC5-467D-4D49-89AF-765E0D7A4E4D}" type="presOf" srcId="{2850A4BA-FD57-4A79-8D73-464F7356B319}" destId="{404C3578-4BA0-4393-8393-467069493EA0}" srcOrd="0" destOrd="0" presId="urn:microsoft.com/office/officeart/2005/8/layout/vProcess5"/>
    <dgm:cxn modelId="{90946CEF-E78A-479B-B54D-9313A8C8E463}" type="presOf" srcId="{28B53096-0A2B-40C0-A61F-620A0A1AC7E0}" destId="{7AA51795-AE5F-4EAB-8A8E-CC4F4DE3E091}" srcOrd="1" destOrd="0" presId="urn:microsoft.com/office/officeart/2005/8/layout/vProcess5"/>
    <dgm:cxn modelId="{1164B1A7-85ED-4019-AE24-A94AF907B77E}" type="presParOf" srcId="{072A7BD6-D8D0-496F-A175-A4134177F9BF}" destId="{BA292BE5-C9AE-4966-BD96-6A0216533709}" srcOrd="0" destOrd="0" presId="urn:microsoft.com/office/officeart/2005/8/layout/vProcess5"/>
    <dgm:cxn modelId="{BA429491-8A39-4B3E-B50B-A2E10D3EDF35}" type="presParOf" srcId="{072A7BD6-D8D0-496F-A175-A4134177F9BF}" destId="{812A3C0F-0ECA-4D9F-8DC2-F6FA3C91BA7D}" srcOrd="1" destOrd="0" presId="urn:microsoft.com/office/officeart/2005/8/layout/vProcess5"/>
    <dgm:cxn modelId="{4AD9867C-EFA6-4A52-A461-02AE0BC6EBF1}" type="presParOf" srcId="{072A7BD6-D8D0-496F-A175-A4134177F9BF}" destId="{407657D9-A38E-466A-8C8A-2873A40DFE6C}" srcOrd="2" destOrd="0" presId="urn:microsoft.com/office/officeart/2005/8/layout/vProcess5"/>
    <dgm:cxn modelId="{2465DB21-55EF-4A64-BA31-23F291FAFCDE}" type="presParOf" srcId="{072A7BD6-D8D0-496F-A175-A4134177F9BF}" destId="{404C3578-4BA0-4393-8393-467069493EA0}" srcOrd="3" destOrd="0" presId="urn:microsoft.com/office/officeart/2005/8/layout/vProcess5"/>
    <dgm:cxn modelId="{72D41191-2650-413B-9575-CA2E38C79DC9}" type="presParOf" srcId="{072A7BD6-D8D0-496F-A175-A4134177F9BF}" destId="{7AA51795-AE5F-4EAB-8A8E-CC4F4DE3E091}" srcOrd="4" destOrd="0" presId="urn:microsoft.com/office/officeart/2005/8/layout/vProcess5"/>
    <dgm:cxn modelId="{58D4C151-2025-4E75-A73B-3BFB64E34707}" type="presParOf" srcId="{072A7BD6-D8D0-496F-A175-A4134177F9BF}" destId="{55BFF66A-E523-481A-8976-8E5EAAA8D65C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B064DC6-2543-4D0F-98E1-F181389583BF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F793561D-6F9C-4594-B8E2-8D8F850A5472}">
      <dgm:prSet phldrT="[Teks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pl-PL" sz="1800" b="1" dirty="0"/>
            <a:t>Celem weryfikacji jest zapewnienie, że:</a:t>
          </a:r>
        </a:p>
      </dgm:t>
    </dgm:pt>
    <dgm:pt modelId="{ACCBD274-77BC-452E-B0EE-120E436EFCEC}" type="parTrans" cxnId="{EFF5A967-DB18-4439-B965-DE293D4A6CAC}">
      <dgm:prSet/>
      <dgm:spPr/>
      <dgm:t>
        <a:bodyPr/>
        <a:lstStyle/>
        <a:p>
          <a:endParaRPr lang="pl-PL"/>
        </a:p>
      </dgm:t>
    </dgm:pt>
    <dgm:pt modelId="{494BBDDD-3A4E-4400-AC87-94C0C076D42D}" type="sibTrans" cxnId="{EFF5A967-DB18-4439-B965-DE293D4A6CAC}">
      <dgm:prSet/>
      <dgm:spPr/>
      <dgm:t>
        <a:bodyPr/>
        <a:lstStyle/>
        <a:p>
          <a:endParaRPr lang="pl-PL"/>
        </a:p>
      </dgm:t>
    </dgm:pt>
    <dgm:pt modelId="{C357307F-12A9-44C3-99C9-9CB6F18459E3}">
      <dgm:prSet phldrT="[Tekst]" custT="1"/>
      <dgm:spPr/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pl-PL" sz="1800" b="0" dirty="0"/>
            <a:t>wydatki poniesione w ramach projektu są zgodne z prawem krajowym i unijnym;</a:t>
          </a:r>
        </a:p>
      </dgm:t>
    </dgm:pt>
    <dgm:pt modelId="{17D4074C-4C51-407C-A5D8-7ACAE0350335}" type="parTrans" cxnId="{2005658B-3793-4DBA-9FAF-513B35074CB7}">
      <dgm:prSet/>
      <dgm:spPr/>
      <dgm:t>
        <a:bodyPr/>
        <a:lstStyle/>
        <a:p>
          <a:endParaRPr lang="pl-PL"/>
        </a:p>
      </dgm:t>
    </dgm:pt>
    <dgm:pt modelId="{62327543-D36B-4F18-BCA6-090DBC387BE8}" type="sibTrans" cxnId="{2005658B-3793-4DBA-9FAF-513B35074CB7}">
      <dgm:prSet/>
      <dgm:spPr/>
      <dgm:t>
        <a:bodyPr/>
        <a:lstStyle/>
        <a:p>
          <a:endParaRPr lang="pl-PL"/>
        </a:p>
      </dgm:t>
    </dgm:pt>
    <dgm:pt modelId="{7C232253-7B5B-42BB-81E4-9939589688D9}">
      <dgm:prSet phldrT="[Teks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pl-PL" sz="1800" b="1" dirty="0"/>
            <a:t>Zadaniem audytora jest potwierdzenie ścieżki audytu, w tym czy:</a:t>
          </a:r>
        </a:p>
      </dgm:t>
    </dgm:pt>
    <dgm:pt modelId="{8BA35452-44BE-4EBA-B2F5-54AA5D47050F}" type="parTrans" cxnId="{5C488E60-7B9D-405C-8C93-4BABE6DFCAD0}">
      <dgm:prSet/>
      <dgm:spPr/>
      <dgm:t>
        <a:bodyPr/>
        <a:lstStyle/>
        <a:p>
          <a:endParaRPr lang="pl-PL"/>
        </a:p>
      </dgm:t>
    </dgm:pt>
    <dgm:pt modelId="{FF00A4F6-6940-48D3-9767-1AD5DF21C6D0}" type="sibTrans" cxnId="{5C488E60-7B9D-405C-8C93-4BABE6DFCAD0}">
      <dgm:prSet/>
      <dgm:spPr/>
      <dgm:t>
        <a:bodyPr/>
        <a:lstStyle/>
        <a:p>
          <a:endParaRPr lang="pl-PL"/>
        </a:p>
      </dgm:t>
    </dgm:pt>
    <dgm:pt modelId="{66260ADC-504A-4EB9-91CA-514587BECDD3}">
      <dgm:prSet phldrT="[Tekst]" custT="1"/>
      <dgm:spPr/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pl-PL" sz="1800" b="0" dirty="0"/>
            <a:t>usługi, dostawy lub roboty zostały wykonane, dostarczone lub zainstalowane;</a:t>
          </a:r>
        </a:p>
      </dgm:t>
    </dgm:pt>
    <dgm:pt modelId="{798EA9FA-E307-4A4C-B670-A979F19A53E3}" type="parTrans" cxnId="{03E85731-B927-4160-AD06-843A29417BE2}">
      <dgm:prSet/>
      <dgm:spPr/>
      <dgm:t>
        <a:bodyPr/>
        <a:lstStyle/>
        <a:p>
          <a:endParaRPr lang="pl-PL"/>
        </a:p>
      </dgm:t>
    </dgm:pt>
    <dgm:pt modelId="{9092C8F6-F240-4ADB-B759-9F5A155019D9}" type="sibTrans" cxnId="{03E85731-B927-4160-AD06-843A29417BE2}">
      <dgm:prSet/>
      <dgm:spPr/>
      <dgm:t>
        <a:bodyPr/>
        <a:lstStyle/>
        <a:p>
          <a:endParaRPr lang="pl-PL"/>
        </a:p>
      </dgm:t>
    </dgm:pt>
    <dgm:pt modelId="{DF5FF2F9-5653-4B6B-80B9-F779407670BB}">
      <dgm:prSet phldrT="[Tekst]" custT="1"/>
      <dgm:spPr/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pl-PL" sz="1800" b="0" dirty="0"/>
            <a:t>wydatki zostały poniesione zgodnie z wymaganiami dokumentów programowych i umowy o dofinansowanie, w tym aktualną wersją opisu i budżetu projektu</a:t>
          </a:r>
          <a:r>
            <a:rPr lang="pl-PL" sz="1600" b="0" dirty="0"/>
            <a:t>.</a:t>
          </a:r>
        </a:p>
      </dgm:t>
    </dgm:pt>
    <dgm:pt modelId="{BB8A168B-29A3-4C05-83A9-16EE16F093CA}" type="parTrans" cxnId="{1E8AA659-20F1-4BF9-B8E6-0010BD9DE85E}">
      <dgm:prSet/>
      <dgm:spPr/>
      <dgm:t>
        <a:bodyPr/>
        <a:lstStyle/>
        <a:p>
          <a:endParaRPr lang="pl-PL"/>
        </a:p>
      </dgm:t>
    </dgm:pt>
    <dgm:pt modelId="{BF406084-0F95-4181-A772-C4C142622643}" type="sibTrans" cxnId="{1E8AA659-20F1-4BF9-B8E6-0010BD9DE85E}">
      <dgm:prSet/>
      <dgm:spPr/>
      <dgm:t>
        <a:bodyPr/>
        <a:lstStyle/>
        <a:p>
          <a:endParaRPr lang="pl-PL"/>
        </a:p>
      </dgm:t>
    </dgm:pt>
    <dgm:pt modelId="{19DF505E-A196-48C4-BAF0-3856456A6E91}">
      <dgm:prSet phldrT="[Tekst]" custT="1"/>
      <dgm:spPr/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pl-PL" sz="1800" b="0" dirty="0"/>
            <a:t>wydatki deklarowane przez beneficjentów zostały przez nich zapłacone.</a:t>
          </a:r>
        </a:p>
      </dgm:t>
    </dgm:pt>
    <dgm:pt modelId="{0B6C8179-2AEA-425B-80A1-0C2C0614D72B}" type="parTrans" cxnId="{FFC39E1D-0F08-4603-A5EB-AA16C623C55F}">
      <dgm:prSet/>
      <dgm:spPr/>
      <dgm:t>
        <a:bodyPr/>
        <a:lstStyle/>
        <a:p>
          <a:endParaRPr lang="pl-PL"/>
        </a:p>
      </dgm:t>
    </dgm:pt>
    <dgm:pt modelId="{BC0823E5-1429-419A-A105-2BD19A2CDF76}" type="sibTrans" cxnId="{FFC39E1D-0F08-4603-A5EB-AA16C623C55F}">
      <dgm:prSet/>
      <dgm:spPr/>
      <dgm:t>
        <a:bodyPr/>
        <a:lstStyle/>
        <a:p>
          <a:endParaRPr lang="pl-PL"/>
        </a:p>
      </dgm:t>
    </dgm:pt>
    <dgm:pt modelId="{F8C547F6-6435-4F60-8535-123A4879B142}">
      <dgm:prSet phldrT="[Teks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pl-PL" sz="1800" b="1" dirty="0"/>
            <a:t>Audytor przeprowadza weryfikację:</a:t>
          </a:r>
        </a:p>
      </dgm:t>
    </dgm:pt>
    <dgm:pt modelId="{3BF9D0A4-0498-490C-B387-FCA3C6B903E9}" type="parTrans" cxnId="{D13D1F3B-1F42-429B-93B6-AE51E738F18D}">
      <dgm:prSet/>
      <dgm:spPr/>
      <dgm:t>
        <a:bodyPr/>
        <a:lstStyle/>
        <a:p>
          <a:endParaRPr lang="pl-PL"/>
        </a:p>
      </dgm:t>
    </dgm:pt>
    <dgm:pt modelId="{D0552907-B100-4E7C-9139-DD773E1FFF9A}" type="sibTrans" cxnId="{D13D1F3B-1F42-429B-93B6-AE51E738F18D}">
      <dgm:prSet/>
      <dgm:spPr/>
      <dgm:t>
        <a:bodyPr/>
        <a:lstStyle/>
        <a:p>
          <a:endParaRPr lang="pl-PL"/>
        </a:p>
      </dgm:t>
    </dgm:pt>
    <dgm:pt modelId="{3A8AAFFA-F95A-41E5-A548-2EE6C49D0793}">
      <dgm:prSet phldrT="[Tekst]" custT="1"/>
      <dgm:spPr/>
      <dgm:t>
        <a:bodyPr/>
        <a:lstStyle/>
        <a:p>
          <a:pPr>
            <a:buFont typeface="Wingdings" panose="05000000000000000000" pitchFamily="2" charset="2"/>
            <a:buChar char="§"/>
          </a:pPr>
          <a:r>
            <a:rPr lang="pl-PL" sz="1800" b="0" dirty="0"/>
            <a:t>formalną, rachunkową i merytoryczną wydatków przedstawionych przez beneficjenta w raporcie końcowym z realizacji projektu.</a:t>
          </a:r>
        </a:p>
      </dgm:t>
    </dgm:pt>
    <dgm:pt modelId="{45C07328-0BFE-4F6E-9A9B-1ACFE6BE5961}" type="parTrans" cxnId="{691E1C25-D9AC-4651-9EC9-DF5BA7C82D1D}">
      <dgm:prSet/>
      <dgm:spPr/>
      <dgm:t>
        <a:bodyPr/>
        <a:lstStyle/>
        <a:p>
          <a:endParaRPr lang="pl-PL"/>
        </a:p>
      </dgm:t>
    </dgm:pt>
    <dgm:pt modelId="{8738F7C8-DA1C-40A9-9F9A-4B83E03F28A8}" type="sibTrans" cxnId="{691E1C25-D9AC-4651-9EC9-DF5BA7C82D1D}">
      <dgm:prSet/>
      <dgm:spPr/>
      <dgm:t>
        <a:bodyPr/>
        <a:lstStyle/>
        <a:p>
          <a:endParaRPr lang="pl-PL"/>
        </a:p>
      </dgm:t>
    </dgm:pt>
    <dgm:pt modelId="{2CB889D5-53FD-4CC0-995C-54C074D7A5D9}" type="pres">
      <dgm:prSet presAssocID="{6B064DC6-2543-4D0F-98E1-F181389583BF}" presName="linear" presStyleCnt="0">
        <dgm:presLayoutVars>
          <dgm:animLvl val="lvl"/>
          <dgm:resizeHandles val="exact"/>
        </dgm:presLayoutVars>
      </dgm:prSet>
      <dgm:spPr/>
    </dgm:pt>
    <dgm:pt modelId="{6921F14F-12C7-496F-962A-CB4EE2B8B846}" type="pres">
      <dgm:prSet presAssocID="{F793561D-6F9C-4594-B8E2-8D8F850A5472}" presName="parentText" presStyleLbl="node1" presStyleIdx="0" presStyleCnt="3" custScaleY="81719">
        <dgm:presLayoutVars>
          <dgm:chMax val="0"/>
          <dgm:bulletEnabled val="1"/>
        </dgm:presLayoutVars>
      </dgm:prSet>
      <dgm:spPr/>
    </dgm:pt>
    <dgm:pt modelId="{589911C6-58E0-4AB2-84AA-C719A9977D01}" type="pres">
      <dgm:prSet presAssocID="{F793561D-6F9C-4594-B8E2-8D8F850A5472}" presName="childText" presStyleLbl="revTx" presStyleIdx="0" presStyleCnt="3" custScaleY="211976" custLinFactNeighborY="14211">
        <dgm:presLayoutVars>
          <dgm:bulletEnabled val="1"/>
        </dgm:presLayoutVars>
      </dgm:prSet>
      <dgm:spPr/>
    </dgm:pt>
    <dgm:pt modelId="{80CC4CDB-5660-47FB-A84C-5879B4F1A0E3}" type="pres">
      <dgm:prSet presAssocID="{7C232253-7B5B-42BB-81E4-9939589688D9}" presName="parentText" presStyleLbl="node1" presStyleIdx="1" presStyleCnt="3" custScaleY="87831" custLinFactY="-23113" custLinFactNeighborY="-100000">
        <dgm:presLayoutVars>
          <dgm:chMax val="0"/>
          <dgm:bulletEnabled val="1"/>
        </dgm:presLayoutVars>
      </dgm:prSet>
      <dgm:spPr/>
    </dgm:pt>
    <dgm:pt modelId="{BEDD6F91-785A-44B9-BCBA-EA81BD719D4E}" type="pres">
      <dgm:prSet presAssocID="{7C232253-7B5B-42BB-81E4-9939589688D9}" presName="childText" presStyleLbl="revTx" presStyleIdx="1" presStyleCnt="3" custScaleY="133465" custLinFactY="-20657" custLinFactNeighborY="-100000">
        <dgm:presLayoutVars>
          <dgm:bulletEnabled val="1"/>
        </dgm:presLayoutVars>
      </dgm:prSet>
      <dgm:spPr/>
    </dgm:pt>
    <dgm:pt modelId="{E15FD1C5-B8FE-4DFE-A9F0-488835B6EC73}" type="pres">
      <dgm:prSet presAssocID="{F8C547F6-6435-4F60-8535-123A4879B142}" presName="parentText" presStyleLbl="node1" presStyleIdx="2" presStyleCnt="3" custScaleY="84869" custLinFactY="-46897" custLinFactNeighborY="-100000">
        <dgm:presLayoutVars>
          <dgm:chMax val="0"/>
          <dgm:bulletEnabled val="1"/>
        </dgm:presLayoutVars>
      </dgm:prSet>
      <dgm:spPr/>
    </dgm:pt>
    <dgm:pt modelId="{9D2F4D8D-98EC-452A-B62F-EFAF08CA7313}" type="pres">
      <dgm:prSet presAssocID="{F8C547F6-6435-4F60-8535-123A4879B142}" presName="childText" presStyleLbl="revTx" presStyleIdx="2" presStyleCnt="3" custLinFactNeighborY="-81037">
        <dgm:presLayoutVars>
          <dgm:bulletEnabled val="1"/>
        </dgm:presLayoutVars>
      </dgm:prSet>
      <dgm:spPr/>
    </dgm:pt>
  </dgm:ptLst>
  <dgm:cxnLst>
    <dgm:cxn modelId="{FFC39E1D-0F08-4603-A5EB-AA16C623C55F}" srcId="{7C232253-7B5B-42BB-81E4-9939589688D9}" destId="{19DF505E-A196-48C4-BAF0-3856456A6E91}" srcOrd="1" destOrd="0" parTransId="{0B6C8179-2AEA-425B-80A1-0C2C0614D72B}" sibTransId="{BC0823E5-1429-419A-A105-2BD19A2CDF76}"/>
    <dgm:cxn modelId="{3A04C81D-F2D0-4046-A671-45F543C83F53}" type="presOf" srcId="{F8C547F6-6435-4F60-8535-123A4879B142}" destId="{E15FD1C5-B8FE-4DFE-A9F0-488835B6EC73}" srcOrd="0" destOrd="0" presId="urn:microsoft.com/office/officeart/2005/8/layout/vList2"/>
    <dgm:cxn modelId="{65BF2121-2996-47BD-A801-49804F2A37C9}" type="presOf" srcId="{6B064DC6-2543-4D0F-98E1-F181389583BF}" destId="{2CB889D5-53FD-4CC0-995C-54C074D7A5D9}" srcOrd="0" destOrd="0" presId="urn:microsoft.com/office/officeart/2005/8/layout/vList2"/>
    <dgm:cxn modelId="{691E1C25-D9AC-4651-9EC9-DF5BA7C82D1D}" srcId="{F8C547F6-6435-4F60-8535-123A4879B142}" destId="{3A8AAFFA-F95A-41E5-A548-2EE6C49D0793}" srcOrd="0" destOrd="0" parTransId="{45C07328-0BFE-4F6E-9A9B-1ACFE6BE5961}" sibTransId="{8738F7C8-DA1C-40A9-9F9A-4B83E03F28A8}"/>
    <dgm:cxn modelId="{03E85731-B927-4160-AD06-843A29417BE2}" srcId="{7C232253-7B5B-42BB-81E4-9939589688D9}" destId="{66260ADC-504A-4EB9-91CA-514587BECDD3}" srcOrd="0" destOrd="0" parTransId="{798EA9FA-E307-4A4C-B670-A979F19A53E3}" sibTransId="{9092C8F6-F240-4ADB-B759-9F5A155019D9}"/>
    <dgm:cxn modelId="{D13D1F3B-1F42-429B-93B6-AE51E738F18D}" srcId="{6B064DC6-2543-4D0F-98E1-F181389583BF}" destId="{F8C547F6-6435-4F60-8535-123A4879B142}" srcOrd="2" destOrd="0" parTransId="{3BF9D0A4-0498-490C-B387-FCA3C6B903E9}" sibTransId="{D0552907-B100-4E7C-9139-DD773E1FFF9A}"/>
    <dgm:cxn modelId="{5C488E60-7B9D-405C-8C93-4BABE6DFCAD0}" srcId="{6B064DC6-2543-4D0F-98E1-F181389583BF}" destId="{7C232253-7B5B-42BB-81E4-9939589688D9}" srcOrd="1" destOrd="0" parTransId="{8BA35452-44BE-4EBA-B2F5-54AA5D47050F}" sibTransId="{FF00A4F6-6940-48D3-9767-1AD5DF21C6D0}"/>
    <dgm:cxn modelId="{AFC77A41-7AEA-4796-80CD-A3BD3701782B}" type="presOf" srcId="{C357307F-12A9-44C3-99C9-9CB6F18459E3}" destId="{589911C6-58E0-4AB2-84AA-C719A9977D01}" srcOrd="0" destOrd="0" presId="urn:microsoft.com/office/officeart/2005/8/layout/vList2"/>
    <dgm:cxn modelId="{EFF5A967-DB18-4439-B965-DE293D4A6CAC}" srcId="{6B064DC6-2543-4D0F-98E1-F181389583BF}" destId="{F793561D-6F9C-4594-B8E2-8D8F850A5472}" srcOrd="0" destOrd="0" parTransId="{ACCBD274-77BC-452E-B0EE-120E436EFCEC}" sibTransId="{494BBDDD-3A4E-4400-AC87-94C0C076D42D}"/>
    <dgm:cxn modelId="{EA7BD349-DD2F-42B5-96A6-302367D012D8}" type="presOf" srcId="{DF5FF2F9-5653-4B6B-80B9-F779407670BB}" destId="{589911C6-58E0-4AB2-84AA-C719A9977D01}" srcOrd="0" destOrd="1" presId="urn:microsoft.com/office/officeart/2005/8/layout/vList2"/>
    <dgm:cxn modelId="{EBB88A73-CD19-4B61-A9C9-7DD68C1E2A78}" type="presOf" srcId="{66260ADC-504A-4EB9-91CA-514587BECDD3}" destId="{BEDD6F91-785A-44B9-BCBA-EA81BD719D4E}" srcOrd="0" destOrd="0" presId="urn:microsoft.com/office/officeart/2005/8/layout/vList2"/>
    <dgm:cxn modelId="{81AE0154-F5DF-4B93-ADCB-FAD96339C96A}" type="presOf" srcId="{3A8AAFFA-F95A-41E5-A548-2EE6C49D0793}" destId="{9D2F4D8D-98EC-452A-B62F-EFAF08CA7313}" srcOrd="0" destOrd="0" presId="urn:microsoft.com/office/officeart/2005/8/layout/vList2"/>
    <dgm:cxn modelId="{1E8AA659-20F1-4BF9-B8E6-0010BD9DE85E}" srcId="{F793561D-6F9C-4594-B8E2-8D8F850A5472}" destId="{DF5FF2F9-5653-4B6B-80B9-F779407670BB}" srcOrd="1" destOrd="0" parTransId="{BB8A168B-29A3-4C05-83A9-16EE16F093CA}" sibTransId="{BF406084-0F95-4181-A772-C4C142622643}"/>
    <dgm:cxn modelId="{2005658B-3793-4DBA-9FAF-513B35074CB7}" srcId="{F793561D-6F9C-4594-B8E2-8D8F850A5472}" destId="{C357307F-12A9-44C3-99C9-9CB6F18459E3}" srcOrd="0" destOrd="0" parTransId="{17D4074C-4C51-407C-A5D8-7ACAE0350335}" sibTransId="{62327543-D36B-4F18-BCA6-090DBC387BE8}"/>
    <dgm:cxn modelId="{F816A595-8FC1-4446-82BA-70C2C1A9A17F}" type="presOf" srcId="{7C232253-7B5B-42BB-81E4-9939589688D9}" destId="{80CC4CDB-5660-47FB-A84C-5879B4F1A0E3}" srcOrd="0" destOrd="0" presId="urn:microsoft.com/office/officeart/2005/8/layout/vList2"/>
    <dgm:cxn modelId="{107130B9-3AB6-4F65-8E0B-FFD15FAE5051}" type="presOf" srcId="{F793561D-6F9C-4594-B8E2-8D8F850A5472}" destId="{6921F14F-12C7-496F-962A-CB4EE2B8B846}" srcOrd="0" destOrd="0" presId="urn:microsoft.com/office/officeart/2005/8/layout/vList2"/>
    <dgm:cxn modelId="{065543E3-33DE-4411-9698-90EBC12BB663}" type="presOf" srcId="{19DF505E-A196-48C4-BAF0-3856456A6E91}" destId="{BEDD6F91-785A-44B9-BCBA-EA81BD719D4E}" srcOrd="0" destOrd="1" presId="urn:microsoft.com/office/officeart/2005/8/layout/vList2"/>
    <dgm:cxn modelId="{B075ED6A-FA8D-4AA9-AE34-B75AD6520801}" type="presParOf" srcId="{2CB889D5-53FD-4CC0-995C-54C074D7A5D9}" destId="{6921F14F-12C7-496F-962A-CB4EE2B8B846}" srcOrd="0" destOrd="0" presId="urn:microsoft.com/office/officeart/2005/8/layout/vList2"/>
    <dgm:cxn modelId="{9BB9C88C-CC65-4937-81E7-31A2B7EE93FF}" type="presParOf" srcId="{2CB889D5-53FD-4CC0-995C-54C074D7A5D9}" destId="{589911C6-58E0-4AB2-84AA-C719A9977D01}" srcOrd="1" destOrd="0" presId="urn:microsoft.com/office/officeart/2005/8/layout/vList2"/>
    <dgm:cxn modelId="{D04AE27E-4D41-4D81-9665-004BC28257A1}" type="presParOf" srcId="{2CB889D5-53FD-4CC0-995C-54C074D7A5D9}" destId="{80CC4CDB-5660-47FB-A84C-5879B4F1A0E3}" srcOrd="2" destOrd="0" presId="urn:microsoft.com/office/officeart/2005/8/layout/vList2"/>
    <dgm:cxn modelId="{C2BED1B5-11B0-48E5-B1A1-3B345C3D28FB}" type="presParOf" srcId="{2CB889D5-53FD-4CC0-995C-54C074D7A5D9}" destId="{BEDD6F91-785A-44B9-BCBA-EA81BD719D4E}" srcOrd="3" destOrd="0" presId="urn:microsoft.com/office/officeart/2005/8/layout/vList2"/>
    <dgm:cxn modelId="{B759B1F1-8414-43FB-83AF-5D42AC75F67A}" type="presParOf" srcId="{2CB889D5-53FD-4CC0-995C-54C074D7A5D9}" destId="{E15FD1C5-B8FE-4DFE-A9F0-488835B6EC73}" srcOrd="4" destOrd="0" presId="urn:microsoft.com/office/officeart/2005/8/layout/vList2"/>
    <dgm:cxn modelId="{BFAF8FD9-7CEF-4A1C-B18F-B4D0B9FCFBB3}" type="presParOf" srcId="{2CB889D5-53FD-4CC0-995C-54C074D7A5D9}" destId="{9D2F4D8D-98EC-452A-B62F-EFAF08CA7313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9F97518-6E2F-4612-B2BE-3B277DE0B074}" type="doc">
      <dgm:prSet loTypeId="urn:microsoft.com/office/officeart/2005/8/layout/chevron2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51170A76-3AD8-4D67-8FE1-C05507880903}">
      <dgm:prSet phldrT="[Tekst]"/>
      <dgm:spPr/>
      <dgm:t>
        <a:bodyPr/>
        <a:lstStyle/>
        <a:p>
          <a:r>
            <a:rPr lang="pl-PL" b="1" dirty="0"/>
            <a:t>Prawidłowość wypełnienia raportu</a:t>
          </a:r>
        </a:p>
      </dgm:t>
    </dgm:pt>
    <dgm:pt modelId="{7EC12CB0-4AE2-48E4-9335-BE89CD064F33}" type="parTrans" cxnId="{D63D6FE4-01B0-435B-9CF1-4483F25F0BEA}">
      <dgm:prSet/>
      <dgm:spPr/>
      <dgm:t>
        <a:bodyPr/>
        <a:lstStyle/>
        <a:p>
          <a:endParaRPr lang="pl-PL"/>
        </a:p>
      </dgm:t>
    </dgm:pt>
    <dgm:pt modelId="{F4EF03E5-08DC-45C8-AD0F-FAC8596D8B8C}" type="sibTrans" cxnId="{D63D6FE4-01B0-435B-9CF1-4483F25F0BEA}">
      <dgm:prSet/>
      <dgm:spPr/>
      <dgm:t>
        <a:bodyPr/>
        <a:lstStyle/>
        <a:p>
          <a:endParaRPr lang="pl-PL"/>
        </a:p>
      </dgm:t>
    </dgm:pt>
    <dgm:pt modelId="{9B02E549-91C3-489A-B88D-171FE7D0DC18}">
      <dgm:prSet phldrT="[Tekst]" phldr="1"/>
      <dgm:spPr/>
      <dgm:t>
        <a:bodyPr/>
        <a:lstStyle/>
        <a:p>
          <a:endParaRPr lang="pl-PL"/>
        </a:p>
      </dgm:t>
    </dgm:pt>
    <dgm:pt modelId="{24491B1F-F6C0-47EC-9E37-16EED943542C}" type="parTrans" cxnId="{F6D158DB-5DAF-48A7-9AF3-CC5A72988E58}">
      <dgm:prSet/>
      <dgm:spPr/>
      <dgm:t>
        <a:bodyPr/>
        <a:lstStyle/>
        <a:p>
          <a:endParaRPr lang="pl-PL"/>
        </a:p>
      </dgm:t>
    </dgm:pt>
    <dgm:pt modelId="{896BB815-55FA-4317-8AD8-21C7BCBB53F6}" type="sibTrans" cxnId="{F6D158DB-5DAF-48A7-9AF3-CC5A72988E58}">
      <dgm:prSet/>
      <dgm:spPr/>
      <dgm:t>
        <a:bodyPr/>
        <a:lstStyle/>
        <a:p>
          <a:endParaRPr lang="pl-PL"/>
        </a:p>
      </dgm:t>
    </dgm:pt>
    <dgm:pt modelId="{2F823207-BE2A-4FC9-845F-1F3487D30E41}">
      <dgm:prSet phldrT="[Tekst]"/>
      <dgm:spPr/>
      <dgm:t>
        <a:bodyPr/>
        <a:lstStyle/>
        <a:p>
          <a:r>
            <a:rPr lang="pl-PL" b="1" dirty="0" err="1"/>
            <a:t>Kwalifikowalność</a:t>
          </a:r>
          <a:r>
            <a:rPr lang="pl-PL" b="1" dirty="0"/>
            <a:t> wydatków</a:t>
          </a:r>
        </a:p>
      </dgm:t>
    </dgm:pt>
    <dgm:pt modelId="{1B501AFF-BEAE-49BD-B339-9121DB4EF3F1}" type="parTrans" cxnId="{8535F15E-3F66-409D-8F8F-4C0671C56680}">
      <dgm:prSet/>
      <dgm:spPr/>
      <dgm:t>
        <a:bodyPr/>
        <a:lstStyle/>
        <a:p>
          <a:endParaRPr lang="pl-PL"/>
        </a:p>
      </dgm:t>
    </dgm:pt>
    <dgm:pt modelId="{04A6D455-9E10-4BDD-840C-404831B16860}" type="sibTrans" cxnId="{8535F15E-3F66-409D-8F8F-4C0671C56680}">
      <dgm:prSet/>
      <dgm:spPr/>
      <dgm:t>
        <a:bodyPr/>
        <a:lstStyle/>
        <a:p>
          <a:endParaRPr lang="pl-PL"/>
        </a:p>
      </dgm:t>
    </dgm:pt>
    <dgm:pt modelId="{ED67DB12-63BA-4CC9-9EFE-5964E8DE4132}">
      <dgm:prSet phldrT="[Tekst]" phldr="1"/>
      <dgm:spPr/>
      <dgm:t>
        <a:bodyPr/>
        <a:lstStyle/>
        <a:p>
          <a:endParaRPr lang="pl-PL" dirty="0"/>
        </a:p>
      </dgm:t>
    </dgm:pt>
    <dgm:pt modelId="{AA95C95D-4473-40E0-81D9-B560AB6E62C3}" type="parTrans" cxnId="{31DD86F6-6D0C-4FA3-BF6A-5F31CBA834F3}">
      <dgm:prSet/>
      <dgm:spPr/>
      <dgm:t>
        <a:bodyPr/>
        <a:lstStyle/>
        <a:p>
          <a:endParaRPr lang="pl-PL"/>
        </a:p>
      </dgm:t>
    </dgm:pt>
    <dgm:pt modelId="{54EB6E8F-0768-49D3-B798-3EDDBE8712B6}" type="sibTrans" cxnId="{31DD86F6-6D0C-4FA3-BF6A-5F31CBA834F3}">
      <dgm:prSet/>
      <dgm:spPr/>
      <dgm:t>
        <a:bodyPr/>
        <a:lstStyle/>
        <a:p>
          <a:endParaRPr lang="pl-PL"/>
        </a:p>
      </dgm:t>
    </dgm:pt>
    <dgm:pt modelId="{434843B8-69CE-470E-9662-AD30A4012D0D}">
      <dgm:prSet phldrT="[Tekst]"/>
      <dgm:spPr/>
      <dgm:t>
        <a:bodyPr/>
        <a:lstStyle/>
        <a:p>
          <a:r>
            <a:rPr lang="pl-PL" b="1" dirty="0"/>
            <a:t>Zapewnienie środków finansowych partnerom</a:t>
          </a:r>
        </a:p>
      </dgm:t>
    </dgm:pt>
    <dgm:pt modelId="{4FD4E515-4DFF-4FB2-A8AC-4DEC24E287D1}" type="parTrans" cxnId="{9515A261-0AFE-40AB-8609-1C009055643E}">
      <dgm:prSet/>
      <dgm:spPr/>
      <dgm:t>
        <a:bodyPr/>
        <a:lstStyle/>
        <a:p>
          <a:endParaRPr lang="pl-PL"/>
        </a:p>
      </dgm:t>
    </dgm:pt>
    <dgm:pt modelId="{A4767C37-4677-454E-BFB2-F793474466B3}" type="sibTrans" cxnId="{9515A261-0AFE-40AB-8609-1C009055643E}">
      <dgm:prSet/>
      <dgm:spPr/>
      <dgm:t>
        <a:bodyPr/>
        <a:lstStyle/>
        <a:p>
          <a:endParaRPr lang="pl-PL"/>
        </a:p>
      </dgm:t>
    </dgm:pt>
    <dgm:pt modelId="{E2A9B916-4DAC-44C7-B6D3-324A8AEBC914}">
      <dgm:prSet phldrT="[Tekst]"/>
      <dgm:spPr/>
      <dgm:t>
        <a:bodyPr/>
        <a:lstStyle/>
        <a:p>
          <a:endParaRPr lang="pl-PL" dirty="0"/>
        </a:p>
      </dgm:t>
    </dgm:pt>
    <dgm:pt modelId="{0F35D9AB-8807-4B8A-BDA3-77B1B0324453}" type="parTrans" cxnId="{E36622A3-D740-49FD-8F42-2D7F29801FB7}">
      <dgm:prSet/>
      <dgm:spPr/>
      <dgm:t>
        <a:bodyPr/>
        <a:lstStyle/>
        <a:p>
          <a:endParaRPr lang="pl-PL"/>
        </a:p>
      </dgm:t>
    </dgm:pt>
    <dgm:pt modelId="{13D2C477-5847-40A6-A731-BD2DDA9EB3EB}" type="sibTrans" cxnId="{E36622A3-D740-49FD-8F42-2D7F29801FB7}">
      <dgm:prSet/>
      <dgm:spPr/>
      <dgm:t>
        <a:bodyPr/>
        <a:lstStyle/>
        <a:p>
          <a:endParaRPr lang="pl-PL"/>
        </a:p>
      </dgm:t>
    </dgm:pt>
    <dgm:pt modelId="{2549FCF9-8D7A-459D-B96F-D6ACBB271A58}">
      <dgm:prSet phldrT="[Tekst]" phldr="1"/>
      <dgm:spPr/>
      <dgm:t>
        <a:bodyPr/>
        <a:lstStyle/>
        <a:p>
          <a:endParaRPr lang="pl-PL" dirty="0"/>
        </a:p>
      </dgm:t>
    </dgm:pt>
    <dgm:pt modelId="{CD09A09C-95BD-4DB0-809D-B4D1AFCF908A}" type="sibTrans" cxnId="{6CECE9E4-9810-4EFE-99FB-814DCAB272B0}">
      <dgm:prSet/>
      <dgm:spPr/>
      <dgm:t>
        <a:bodyPr/>
        <a:lstStyle/>
        <a:p>
          <a:endParaRPr lang="pl-PL"/>
        </a:p>
      </dgm:t>
    </dgm:pt>
    <dgm:pt modelId="{A6AE2D38-1392-4CF5-8073-0D6FB94B839A}" type="parTrans" cxnId="{6CECE9E4-9810-4EFE-99FB-814DCAB272B0}">
      <dgm:prSet/>
      <dgm:spPr/>
      <dgm:t>
        <a:bodyPr/>
        <a:lstStyle/>
        <a:p>
          <a:endParaRPr lang="pl-PL"/>
        </a:p>
      </dgm:t>
    </dgm:pt>
    <dgm:pt modelId="{8718A1B9-F97A-4C2A-A789-27B178337A74}">
      <dgm:prSet phldrT="[Tekst]"/>
      <dgm:spPr/>
      <dgm:t>
        <a:bodyPr/>
        <a:lstStyle/>
        <a:p>
          <a:endParaRPr lang="pl-PL" dirty="0"/>
        </a:p>
      </dgm:t>
    </dgm:pt>
    <dgm:pt modelId="{341318CD-7069-4620-9BCE-5CE01C0C1F54}" type="parTrans" cxnId="{7906F8B2-64DA-4190-8237-443DA3F50E8C}">
      <dgm:prSet/>
      <dgm:spPr/>
      <dgm:t>
        <a:bodyPr/>
        <a:lstStyle/>
        <a:p>
          <a:endParaRPr lang="pl-PL"/>
        </a:p>
      </dgm:t>
    </dgm:pt>
    <dgm:pt modelId="{106A7404-7BBB-4380-B1E6-123E8DF94446}" type="sibTrans" cxnId="{7906F8B2-64DA-4190-8237-443DA3F50E8C}">
      <dgm:prSet/>
      <dgm:spPr/>
      <dgm:t>
        <a:bodyPr/>
        <a:lstStyle/>
        <a:p>
          <a:endParaRPr lang="pl-PL"/>
        </a:p>
      </dgm:t>
    </dgm:pt>
    <dgm:pt modelId="{B25B74BD-B5D3-4920-AE05-282C535E7AFE}">
      <dgm:prSet phldrT="[Tekst]"/>
      <dgm:spPr/>
      <dgm:t>
        <a:bodyPr/>
        <a:lstStyle/>
        <a:p>
          <a:r>
            <a:rPr lang="pl-PL" b="1">
              <a:solidFill>
                <a:schemeClr val="tx1"/>
              </a:solidFill>
            </a:rPr>
            <a:t>Wykonanie harmonogramu i osiągniecie wskaźników</a:t>
          </a:r>
          <a:endParaRPr lang="pl-PL" b="1" dirty="0">
            <a:solidFill>
              <a:schemeClr val="tx1"/>
            </a:solidFill>
          </a:endParaRPr>
        </a:p>
      </dgm:t>
    </dgm:pt>
    <dgm:pt modelId="{7B1CB3C4-5402-403D-BA1B-D19093BF2D4B}" type="parTrans" cxnId="{AB53CFBA-23D4-4B72-96E2-BBDB1E899830}">
      <dgm:prSet/>
      <dgm:spPr/>
      <dgm:t>
        <a:bodyPr/>
        <a:lstStyle/>
        <a:p>
          <a:endParaRPr lang="pl-PL"/>
        </a:p>
      </dgm:t>
    </dgm:pt>
    <dgm:pt modelId="{3E9F4C48-D5C9-445A-AE1F-041984620804}" type="sibTrans" cxnId="{AB53CFBA-23D4-4B72-96E2-BBDB1E899830}">
      <dgm:prSet/>
      <dgm:spPr/>
      <dgm:t>
        <a:bodyPr/>
        <a:lstStyle/>
        <a:p>
          <a:endParaRPr lang="pl-PL"/>
        </a:p>
      </dgm:t>
    </dgm:pt>
    <dgm:pt modelId="{A5BA4DA8-2B95-43B8-B8B1-57DA2E86F80B}">
      <dgm:prSet/>
      <dgm:spPr/>
      <dgm:t>
        <a:bodyPr/>
        <a:lstStyle/>
        <a:p>
          <a:r>
            <a:rPr lang="pl-PL" b="1" dirty="0"/>
            <a:t>System księgowy, ewidencja wydatków w systemie księgowym</a:t>
          </a:r>
        </a:p>
      </dgm:t>
    </dgm:pt>
    <dgm:pt modelId="{3D8F3E2C-2327-4E34-A3E8-172C7838079E}" type="parTrans" cxnId="{5B7B4D08-4966-4CED-842F-796A38829EC3}">
      <dgm:prSet/>
      <dgm:spPr/>
      <dgm:t>
        <a:bodyPr/>
        <a:lstStyle/>
        <a:p>
          <a:endParaRPr lang="pl-PL"/>
        </a:p>
      </dgm:t>
    </dgm:pt>
    <dgm:pt modelId="{EBE5A66C-8ECD-4EA0-85D8-2C2A8867B9CA}" type="sibTrans" cxnId="{5B7B4D08-4966-4CED-842F-796A38829EC3}">
      <dgm:prSet/>
      <dgm:spPr/>
      <dgm:t>
        <a:bodyPr/>
        <a:lstStyle/>
        <a:p>
          <a:endParaRPr lang="pl-PL"/>
        </a:p>
      </dgm:t>
    </dgm:pt>
    <dgm:pt modelId="{F1EFA06A-E280-4B92-A587-37CF767AFF95}">
      <dgm:prSet/>
      <dgm:spPr/>
      <dgm:t>
        <a:bodyPr/>
        <a:lstStyle/>
        <a:p>
          <a:endParaRPr lang="pl-PL" dirty="0"/>
        </a:p>
      </dgm:t>
    </dgm:pt>
    <dgm:pt modelId="{200F867A-160A-4814-992E-7245A1070C79}" type="parTrans" cxnId="{AEEF3E98-90EB-41DA-AD43-F22E5E04B12E}">
      <dgm:prSet/>
      <dgm:spPr/>
      <dgm:t>
        <a:bodyPr/>
        <a:lstStyle/>
        <a:p>
          <a:endParaRPr lang="pl-PL"/>
        </a:p>
      </dgm:t>
    </dgm:pt>
    <dgm:pt modelId="{7E29909D-CD6A-4293-AE87-70F63E6CFC13}" type="sibTrans" cxnId="{AEEF3E98-90EB-41DA-AD43-F22E5E04B12E}">
      <dgm:prSet/>
      <dgm:spPr/>
      <dgm:t>
        <a:bodyPr/>
        <a:lstStyle/>
        <a:p>
          <a:endParaRPr lang="pl-PL"/>
        </a:p>
      </dgm:t>
    </dgm:pt>
    <dgm:pt modelId="{8213EA7F-42B4-463B-88F0-47060634333A}">
      <dgm:prSet/>
      <dgm:spPr/>
      <dgm:t>
        <a:bodyPr/>
        <a:lstStyle/>
        <a:p>
          <a:r>
            <a:rPr lang="pl-PL" b="1" dirty="0"/>
            <a:t>Prawidłowość procedur przetargowych</a:t>
          </a:r>
        </a:p>
      </dgm:t>
    </dgm:pt>
    <dgm:pt modelId="{350B8E7D-66E6-49CF-97C2-F6ACDCDF71AB}" type="parTrans" cxnId="{3B9650AE-6455-4904-85A4-B686DBA24E25}">
      <dgm:prSet/>
      <dgm:spPr/>
      <dgm:t>
        <a:bodyPr/>
        <a:lstStyle/>
        <a:p>
          <a:endParaRPr lang="pl-PL"/>
        </a:p>
      </dgm:t>
    </dgm:pt>
    <dgm:pt modelId="{454273BE-2997-4302-AC51-3E5D80FEFF56}" type="sibTrans" cxnId="{3B9650AE-6455-4904-85A4-B686DBA24E25}">
      <dgm:prSet/>
      <dgm:spPr/>
      <dgm:t>
        <a:bodyPr/>
        <a:lstStyle/>
        <a:p>
          <a:endParaRPr lang="pl-PL"/>
        </a:p>
      </dgm:t>
    </dgm:pt>
    <dgm:pt modelId="{463DB870-0D36-4809-9BE6-7068B8EE6A01}">
      <dgm:prSet/>
      <dgm:spPr/>
      <dgm:t>
        <a:bodyPr/>
        <a:lstStyle/>
        <a:p>
          <a:endParaRPr lang="pl-PL" dirty="0"/>
        </a:p>
      </dgm:t>
    </dgm:pt>
    <dgm:pt modelId="{541E26F1-7B7F-4F70-AFCF-6E52CF479BA1}" type="parTrans" cxnId="{5333045E-2D28-4FDF-969B-0177D483A8D9}">
      <dgm:prSet/>
      <dgm:spPr/>
      <dgm:t>
        <a:bodyPr/>
        <a:lstStyle/>
        <a:p>
          <a:endParaRPr lang="pl-PL"/>
        </a:p>
      </dgm:t>
    </dgm:pt>
    <dgm:pt modelId="{C2CA698B-405B-482F-B7A0-B34BB4E7019B}" type="sibTrans" cxnId="{5333045E-2D28-4FDF-969B-0177D483A8D9}">
      <dgm:prSet/>
      <dgm:spPr/>
      <dgm:t>
        <a:bodyPr/>
        <a:lstStyle/>
        <a:p>
          <a:endParaRPr lang="pl-PL"/>
        </a:p>
      </dgm:t>
    </dgm:pt>
    <dgm:pt modelId="{9BD1F263-262C-4F24-83A2-201A4E94F4C1}">
      <dgm:prSet/>
      <dgm:spPr/>
      <dgm:t>
        <a:bodyPr/>
        <a:lstStyle/>
        <a:p>
          <a:r>
            <a:rPr lang="pl-PL" b="1" dirty="0"/>
            <a:t>Zgodność wydatków z przepisami prawa i wymogami Programu</a:t>
          </a:r>
        </a:p>
      </dgm:t>
    </dgm:pt>
    <dgm:pt modelId="{81AE5DFA-8C0A-499A-87E1-81B8E187ABCC}" type="parTrans" cxnId="{0E6A2581-9C2A-4BC8-97EC-C3704F6DF526}">
      <dgm:prSet/>
      <dgm:spPr/>
      <dgm:t>
        <a:bodyPr/>
        <a:lstStyle/>
        <a:p>
          <a:endParaRPr lang="pl-PL"/>
        </a:p>
      </dgm:t>
    </dgm:pt>
    <dgm:pt modelId="{4D4AED60-BF40-4EE4-9C8E-AEB852AB7725}" type="sibTrans" cxnId="{0E6A2581-9C2A-4BC8-97EC-C3704F6DF526}">
      <dgm:prSet/>
      <dgm:spPr/>
      <dgm:t>
        <a:bodyPr/>
        <a:lstStyle/>
        <a:p>
          <a:endParaRPr lang="pl-PL"/>
        </a:p>
      </dgm:t>
    </dgm:pt>
    <dgm:pt modelId="{546D39ED-E689-4FB6-A0B3-3062A255370F}">
      <dgm:prSet/>
      <dgm:spPr/>
      <dgm:t>
        <a:bodyPr/>
        <a:lstStyle/>
        <a:p>
          <a:endParaRPr lang="pl-PL" dirty="0"/>
        </a:p>
      </dgm:t>
    </dgm:pt>
    <dgm:pt modelId="{4757B383-2A35-48E9-BA3D-2DC14DDFABE8}" type="parTrans" cxnId="{88698A23-AD0B-4E7B-A5C3-AEBAF4295C6F}">
      <dgm:prSet/>
      <dgm:spPr/>
      <dgm:t>
        <a:bodyPr/>
        <a:lstStyle/>
        <a:p>
          <a:endParaRPr lang="pl-PL"/>
        </a:p>
      </dgm:t>
    </dgm:pt>
    <dgm:pt modelId="{DC78DA2C-BF8D-4B2B-9B13-84B0B34AA15C}" type="sibTrans" cxnId="{88698A23-AD0B-4E7B-A5C3-AEBAF4295C6F}">
      <dgm:prSet/>
      <dgm:spPr/>
      <dgm:t>
        <a:bodyPr/>
        <a:lstStyle/>
        <a:p>
          <a:endParaRPr lang="pl-PL"/>
        </a:p>
      </dgm:t>
    </dgm:pt>
    <dgm:pt modelId="{D5D51AA5-C897-4A3C-9EA5-29A1BCB6BA12}">
      <dgm:prSet/>
      <dgm:spPr/>
      <dgm:t>
        <a:bodyPr/>
        <a:lstStyle/>
        <a:p>
          <a:r>
            <a:rPr lang="pl-PL" b="1" dirty="0"/>
            <a:t>Potwierdzenie dostarczenia towarów, usług i robót </a:t>
          </a:r>
        </a:p>
      </dgm:t>
    </dgm:pt>
    <dgm:pt modelId="{AFAA1963-A834-4090-9BAD-7F8A10433C98}" type="parTrans" cxnId="{85047B5B-A8DF-478B-AEC9-4880841F55BA}">
      <dgm:prSet/>
      <dgm:spPr/>
      <dgm:t>
        <a:bodyPr/>
        <a:lstStyle/>
        <a:p>
          <a:endParaRPr lang="pl-PL"/>
        </a:p>
      </dgm:t>
    </dgm:pt>
    <dgm:pt modelId="{26C8D87D-4140-41DB-B79B-986B1A446EDB}" type="sibTrans" cxnId="{85047B5B-A8DF-478B-AEC9-4880841F55BA}">
      <dgm:prSet/>
      <dgm:spPr/>
      <dgm:t>
        <a:bodyPr/>
        <a:lstStyle/>
        <a:p>
          <a:endParaRPr lang="pl-PL"/>
        </a:p>
      </dgm:t>
    </dgm:pt>
    <dgm:pt modelId="{0FA5C8EB-2903-4DAD-9ECA-D79CF30F1510}">
      <dgm:prSet/>
      <dgm:spPr/>
      <dgm:t>
        <a:bodyPr/>
        <a:lstStyle/>
        <a:p>
          <a:endParaRPr lang="pl-PL" dirty="0"/>
        </a:p>
      </dgm:t>
    </dgm:pt>
    <dgm:pt modelId="{4FD049F1-4976-407F-B981-C4A01327032C}" type="parTrans" cxnId="{A7418F79-90F4-479D-AE57-FBC70A8712BC}">
      <dgm:prSet/>
      <dgm:spPr/>
      <dgm:t>
        <a:bodyPr/>
        <a:lstStyle/>
        <a:p>
          <a:endParaRPr lang="pl-PL"/>
        </a:p>
      </dgm:t>
    </dgm:pt>
    <dgm:pt modelId="{7522ACD5-E03C-4A23-903B-C89F37E112B5}" type="sibTrans" cxnId="{A7418F79-90F4-479D-AE57-FBC70A8712BC}">
      <dgm:prSet/>
      <dgm:spPr/>
      <dgm:t>
        <a:bodyPr/>
        <a:lstStyle/>
        <a:p>
          <a:endParaRPr lang="pl-PL"/>
        </a:p>
      </dgm:t>
    </dgm:pt>
    <dgm:pt modelId="{3FDB00FC-9941-467D-BEF9-DDA5979554EF}">
      <dgm:prSet/>
      <dgm:spPr/>
      <dgm:t>
        <a:bodyPr/>
        <a:lstStyle/>
        <a:p>
          <a:r>
            <a:rPr lang="pl-PL" b="1" dirty="0"/>
            <a:t>Weryfikacja sposobu archiwizacji dokumentacji</a:t>
          </a:r>
        </a:p>
      </dgm:t>
    </dgm:pt>
    <dgm:pt modelId="{E233D666-B09F-4B8F-BBF2-2702E85CA649}" type="parTrans" cxnId="{F34AD0E7-C54F-4D08-8F5A-23D25562E218}">
      <dgm:prSet/>
      <dgm:spPr/>
      <dgm:t>
        <a:bodyPr/>
        <a:lstStyle/>
        <a:p>
          <a:endParaRPr lang="pl-PL"/>
        </a:p>
      </dgm:t>
    </dgm:pt>
    <dgm:pt modelId="{1887A1B6-A7D8-4444-AFB2-B36BF712E7C3}" type="sibTrans" cxnId="{F34AD0E7-C54F-4D08-8F5A-23D25562E218}">
      <dgm:prSet/>
      <dgm:spPr/>
      <dgm:t>
        <a:bodyPr/>
        <a:lstStyle/>
        <a:p>
          <a:endParaRPr lang="pl-PL"/>
        </a:p>
      </dgm:t>
    </dgm:pt>
    <dgm:pt modelId="{42348FC1-6CBB-4B15-A5FC-AE62D0368F64}">
      <dgm:prSet/>
      <dgm:spPr/>
      <dgm:t>
        <a:bodyPr/>
        <a:lstStyle/>
        <a:p>
          <a:endParaRPr lang="pl-PL" dirty="0"/>
        </a:p>
      </dgm:t>
    </dgm:pt>
    <dgm:pt modelId="{02E6BA38-B390-4631-B6E3-6B7C8E2443E5}" type="parTrans" cxnId="{C6BEA9DE-7941-4CF4-B118-9DE0721BE53F}">
      <dgm:prSet/>
      <dgm:spPr/>
      <dgm:t>
        <a:bodyPr/>
        <a:lstStyle/>
        <a:p>
          <a:endParaRPr lang="pl-PL"/>
        </a:p>
      </dgm:t>
    </dgm:pt>
    <dgm:pt modelId="{6F393624-D73B-4A81-B676-BD1CC57CC71A}" type="sibTrans" cxnId="{C6BEA9DE-7941-4CF4-B118-9DE0721BE53F}">
      <dgm:prSet/>
      <dgm:spPr/>
      <dgm:t>
        <a:bodyPr/>
        <a:lstStyle/>
        <a:p>
          <a:endParaRPr lang="pl-PL"/>
        </a:p>
      </dgm:t>
    </dgm:pt>
    <dgm:pt modelId="{E0E9A82A-F6BA-4987-B9F9-58772A7BF2E5}">
      <dgm:prSet/>
      <dgm:spPr/>
      <dgm:t>
        <a:bodyPr/>
        <a:lstStyle/>
        <a:p>
          <a:r>
            <a:rPr lang="pl-PL" b="1" dirty="0"/>
            <a:t>Wdrożenie zaleceń pokontrolnych</a:t>
          </a:r>
        </a:p>
      </dgm:t>
    </dgm:pt>
    <dgm:pt modelId="{22433211-CFD5-4749-ADA7-A25C537486CC}" type="parTrans" cxnId="{FEB6F4B7-C7D2-4657-A478-4942367D3B3B}">
      <dgm:prSet/>
      <dgm:spPr/>
      <dgm:t>
        <a:bodyPr/>
        <a:lstStyle/>
        <a:p>
          <a:endParaRPr lang="pl-PL"/>
        </a:p>
      </dgm:t>
    </dgm:pt>
    <dgm:pt modelId="{D695BDAE-C198-4970-A2DF-6F559E33E035}" type="sibTrans" cxnId="{FEB6F4B7-C7D2-4657-A478-4942367D3B3B}">
      <dgm:prSet/>
      <dgm:spPr/>
      <dgm:t>
        <a:bodyPr/>
        <a:lstStyle/>
        <a:p>
          <a:endParaRPr lang="pl-PL"/>
        </a:p>
      </dgm:t>
    </dgm:pt>
    <dgm:pt modelId="{2D11859E-6575-49DC-AB76-B06B8FF90B20}" type="pres">
      <dgm:prSet presAssocID="{59F97518-6E2F-4612-B2BE-3B277DE0B074}" presName="linearFlow" presStyleCnt="0">
        <dgm:presLayoutVars>
          <dgm:dir/>
          <dgm:animLvl val="lvl"/>
          <dgm:resizeHandles val="exact"/>
        </dgm:presLayoutVars>
      </dgm:prSet>
      <dgm:spPr/>
    </dgm:pt>
    <dgm:pt modelId="{713CA611-5F04-4D08-9CED-749DD37E8EEE}" type="pres">
      <dgm:prSet presAssocID="{2549FCF9-8D7A-459D-B96F-D6ACBB271A58}" presName="composite" presStyleCnt="0"/>
      <dgm:spPr/>
    </dgm:pt>
    <dgm:pt modelId="{38E1F7DB-B975-4B92-8CFF-2332944CBEDA}" type="pres">
      <dgm:prSet presAssocID="{2549FCF9-8D7A-459D-B96F-D6ACBB271A58}" presName="parentText" presStyleLbl="alignNode1" presStyleIdx="0" presStyleCnt="10" custLinFactNeighborX="0" custLinFactNeighborY="-27">
        <dgm:presLayoutVars>
          <dgm:chMax val="1"/>
          <dgm:bulletEnabled val="1"/>
        </dgm:presLayoutVars>
      </dgm:prSet>
      <dgm:spPr/>
    </dgm:pt>
    <dgm:pt modelId="{E63D6D2F-4007-421E-9274-7DE32588579D}" type="pres">
      <dgm:prSet presAssocID="{2549FCF9-8D7A-459D-B96F-D6ACBB271A58}" presName="descendantText" presStyleLbl="alignAcc1" presStyleIdx="0" presStyleCnt="10">
        <dgm:presLayoutVars>
          <dgm:bulletEnabled val="1"/>
        </dgm:presLayoutVars>
      </dgm:prSet>
      <dgm:spPr/>
    </dgm:pt>
    <dgm:pt modelId="{ACFA09BA-54E2-408F-AE88-72E6A240777A}" type="pres">
      <dgm:prSet presAssocID="{CD09A09C-95BD-4DB0-809D-B4D1AFCF908A}" presName="sp" presStyleCnt="0"/>
      <dgm:spPr/>
    </dgm:pt>
    <dgm:pt modelId="{04731728-ACCF-4482-A9A4-C3FA64E520E1}" type="pres">
      <dgm:prSet presAssocID="{9B02E549-91C3-489A-B88D-171FE7D0DC18}" presName="composite" presStyleCnt="0"/>
      <dgm:spPr/>
    </dgm:pt>
    <dgm:pt modelId="{EF48487B-37DF-48A0-9424-5674C335D097}" type="pres">
      <dgm:prSet presAssocID="{9B02E549-91C3-489A-B88D-171FE7D0DC18}" presName="parentText" presStyleLbl="alignNode1" presStyleIdx="1" presStyleCnt="10">
        <dgm:presLayoutVars>
          <dgm:chMax val="1"/>
          <dgm:bulletEnabled val="1"/>
        </dgm:presLayoutVars>
      </dgm:prSet>
      <dgm:spPr/>
    </dgm:pt>
    <dgm:pt modelId="{8E07912C-53A7-4933-93F3-5E0E540CD03F}" type="pres">
      <dgm:prSet presAssocID="{9B02E549-91C3-489A-B88D-171FE7D0DC18}" presName="descendantText" presStyleLbl="alignAcc1" presStyleIdx="1" presStyleCnt="10">
        <dgm:presLayoutVars>
          <dgm:bulletEnabled val="1"/>
        </dgm:presLayoutVars>
      </dgm:prSet>
      <dgm:spPr/>
    </dgm:pt>
    <dgm:pt modelId="{F49D56C7-5E06-4304-9669-4B88A57CBBED}" type="pres">
      <dgm:prSet presAssocID="{896BB815-55FA-4317-8AD8-21C7BCBB53F6}" presName="sp" presStyleCnt="0"/>
      <dgm:spPr/>
    </dgm:pt>
    <dgm:pt modelId="{39B37B19-651A-469F-85C2-BCE88100BAEC}" type="pres">
      <dgm:prSet presAssocID="{ED67DB12-63BA-4CC9-9EFE-5964E8DE4132}" presName="composite" presStyleCnt="0"/>
      <dgm:spPr/>
    </dgm:pt>
    <dgm:pt modelId="{4077DDFA-1BD7-4A85-9E0D-79A6C7D17037}" type="pres">
      <dgm:prSet presAssocID="{ED67DB12-63BA-4CC9-9EFE-5964E8DE4132}" presName="parentText" presStyleLbl="alignNode1" presStyleIdx="2" presStyleCnt="10">
        <dgm:presLayoutVars>
          <dgm:chMax val="1"/>
          <dgm:bulletEnabled val="1"/>
        </dgm:presLayoutVars>
      </dgm:prSet>
      <dgm:spPr/>
    </dgm:pt>
    <dgm:pt modelId="{ABEE4107-DA66-40B6-9E6C-EE65110E57DE}" type="pres">
      <dgm:prSet presAssocID="{ED67DB12-63BA-4CC9-9EFE-5964E8DE4132}" presName="descendantText" presStyleLbl="alignAcc1" presStyleIdx="2" presStyleCnt="10">
        <dgm:presLayoutVars>
          <dgm:bulletEnabled val="1"/>
        </dgm:presLayoutVars>
      </dgm:prSet>
      <dgm:spPr/>
    </dgm:pt>
    <dgm:pt modelId="{73297F53-520D-46F0-AC6C-D9CD23AF949D}" type="pres">
      <dgm:prSet presAssocID="{54EB6E8F-0768-49D3-B798-3EDDBE8712B6}" presName="sp" presStyleCnt="0"/>
      <dgm:spPr/>
    </dgm:pt>
    <dgm:pt modelId="{427DBEAA-A8C1-47C6-902D-28BDB3A094FF}" type="pres">
      <dgm:prSet presAssocID="{E2A9B916-4DAC-44C7-B6D3-324A8AEBC914}" presName="composite" presStyleCnt="0"/>
      <dgm:spPr/>
    </dgm:pt>
    <dgm:pt modelId="{A6EA76B0-6D70-4AAD-9560-595EF1012D8C}" type="pres">
      <dgm:prSet presAssocID="{E2A9B916-4DAC-44C7-B6D3-324A8AEBC914}" presName="parentText" presStyleLbl="alignNode1" presStyleIdx="3" presStyleCnt="10">
        <dgm:presLayoutVars>
          <dgm:chMax val="1"/>
          <dgm:bulletEnabled val="1"/>
        </dgm:presLayoutVars>
      </dgm:prSet>
      <dgm:spPr/>
    </dgm:pt>
    <dgm:pt modelId="{97CF66A5-0AFF-4ADB-A3DE-670348243847}" type="pres">
      <dgm:prSet presAssocID="{E2A9B916-4DAC-44C7-B6D3-324A8AEBC914}" presName="descendantText" presStyleLbl="alignAcc1" presStyleIdx="3" presStyleCnt="10">
        <dgm:presLayoutVars>
          <dgm:bulletEnabled val="1"/>
        </dgm:presLayoutVars>
      </dgm:prSet>
      <dgm:spPr/>
    </dgm:pt>
    <dgm:pt modelId="{5589604A-6BCD-4282-8924-8A4F77BD1EC9}" type="pres">
      <dgm:prSet presAssocID="{13D2C477-5847-40A6-A731-BD2DDA9EB3EB}" presName="sp" presStyleCnt="0"/>
      <dgm:spPr/>
    </dgm:pt>
    <dgm:pt modelId="{08F431FC-5BA4-4936-8545-44D35F715E4E}" type="pres">
      <dgm:prSet presAssocID="{8718A1B9-F97A-4C2A-A789-27B178337A74}" presName="composite" presStyleCnt="0"/>
      <dgm:spPr/>
    </dgm:pt>
    <dgm:pt modelId="{E067A984-0D7D-4418-9021-ECEFFD1B9454}" type="pres">
      <dgm:prSet presAssocID="{8718A1B9-F97A-4C2A-A789-27B178337A74}" presName="parentText" presStyleLbl="alignNode1" presStyleIdx="4" presStyleCnt="10">
        <dgm:presLayoutVars>
          <dgm:chMax val="1"/>
          <dgm:bulletEnabled val="1"/>
        </dgm:presLayoutVars>
      </dgm:prSet>
      <dgm:spPr/>
    </dgm:pt>
    <dgm:pt modelId="{1C79C932-A9E2-4B5A-B034-AB88E93B04DC}" type="pres">
      <dgm:prSet presAssocID="{8718A1B9-F97A-4C2A-A789-27B178337A74}" presName="descendantText" presStyleLbl="alignAcc1" presStyleIdx="4" presStyleCnt="10">
        <dgm:presLayoutVars>
          <dgm:bulletEnabled val="1"/>
        </dgm:presLayoutVars>
      </dgm:prSet>
      <dgm:spPr/>
    </dgm:pt>
    <dgm:pt modelId="{B972AF64-BAFB-41FF-A757-F6DA08151B58}" type="pres">
      <dgm:prSet presAssocID="{106A7404-7BBB-4380-B1E6-123E8DF94446}" presName="sp" presStyleCnt="0"/>
      <dgm:spPr/>
    </dgm:pt>
    <dgm:pt modelId="{A86D9F24-19C5-459A-885B-25E98B40E8DF}" type="pres">
      <dgm:prSet presAssocID="{F1EFA06A-E280-4B92-A587-37CF767AFF95}" presName="composite" presStyleCnt="0"/>
      <dgm:spPr/>
    </dgm:pt>
    <dgm:pt modelId="{3905D7C7-81E9-4E73-A82E-C313D41B6A6F}" type="pres">
      <dgm:prSet presAssocID="{F1EFA06A-E280-4B92-A587-37CF767AFF95}" presName="parentText" presStyleLbl="alignNode1" presStyleIdx="5" presStyleCnt="10">
        <dgm:presLayoutVars>
          <dgm:chMax val="1"/>
          <dgm:bulletEnabled val="1"/>
        </dgm:presLayoutVars>
      </dgm:prSet>
      <dgm:spPr/>
    </dgm:pt>
    <dgm:pt modelId="{290A4FEC-B96B-4191-9723-BDBF76E7A2D6}" type="pres">
      <dgm:prSet presAssocID="{F1EFA06A-E280-4B92-A587-37CF767AFF95}" presName="descendantText" presStyleLbl="alignAcc1" presStyleIdx="5" presStyleCnt="10" custLinFactNeighborY="0">
        <dgm:presLayoutVars>
          <dgm:bulletEnabled val="1"/>
        </dgm:presLayoutVars>
      </dgm:prSet>
      <dgm:spPr/>
    </dgm:pt>
    <dgm:pt modelId="{DE94A993-06B7-4A39-BFDB-45D48AC18F72}" type="pres">
      <dgm:prSet presAssocID="{7E29909D-CD6A-4293-AE87-70F63E6CFC13}" presName="sp" presStyleCnt="0"/>
      <dgm:spPr/>
    </dgm:pt>
    <dgm:pt modelId="{BC769D8F-3C56-40A7-96E5-D7FF3D66D759}" type="pres">
      <dgm:prSet presAssocID="{463DB870-0D36-4809-9BE6-7068B8EE6A01}" presName="composite" presStyleCnt="0"/>
      <dgm:spPr/>
    </dgm:pt>
    <dgm:pt modelId="{CD9E5EBC-55CC-4A81-887D-FCD4215289B0}" type="pres">
      <dgm:prSet presAssocID="{463DB870-0D36-4809-9BE6-7068B8EE6A01}" presName="parentText" presStyleLbl="alignNode1" presStyleIdx="6" presStyleCnt="10">
        <dgm:presLayoutVars>
          <dgm:chMax val="1"/>
          <dgm:bulletEnabled val="1"/>
        </dgm:presLayoutVars>
      </dgm:prSet>
      <dgm:spPr/>
    </dgm:pt>
    <dgm:pt modelId="{74D070FD-509C-4EE8-A0F1-0AA9F79E2120}" type="pres">
      <dgm:prSet presAssocID="{463DB870-0D36-4809-9BE6-7068B8EE6A01}" presName="descendantText" presStyleLbl="alignAcc1" presStyleIdx="6" presStyleCnt="10">
        <dgm:presLayoutVars>
          <dgm:bulletEnabled val="1"/>
        </dgm:presLayoutVars>
      </dgm:prSet>
      <dgm:spPr/>
    </dgm:pt>
    <dgm:pt modelId="{5BCF036B-E1BF-4724-8F0F-3A614A077203}" type="pres">
      <dgm:prSet presAssocID="{C2CA698B-405B-482F-B7A0-B34BB4E7019B}" presName="sp" presStyleCnt="0"/>
      <dgm:spPr/>
    </dgm:pt>
    <dgm:pt modelId="{C5A72DCD-E294-499A-A04B-5178D83CF44E}" type="pres">
      <dgm:prSet presAssocID="{546D39ED-E689-4FB6-A0B3-3062A255370F}" presName="composite" presStyleCnt="0"/>
      <dgm:spPr/>
    </dgm:pt>
    <dgm:pt modelId="{3B0BEEEC-6245-4259-B394-C3DE7591C0E0}" type="pres">
      <dgm:prSet presAssocID="{546D39ED-E689-4FB6-A0B3-3062A255370F}" presName="parentText" presStyleLbl="alignNode1" presStyleIdx="7" presStyleCnt="10">
        <dgm:presLayoutVars>
          <dgm:chMax val="1"/>
          <dgm:bulletEnabled val="1"/>
        </dgm:presLayoutVars>
      </dgm:prSet>
      <dgm:spPr/>
    </dgm:pt>
    <dgm:pt modelId="{773619B7-2F3D-4AF1-98ED-26ED8DC5DD4A}" type="pres">
      <dgm:prSet presAssocID="{546D39ED-E689-4FB6-A0B3-3062A255370F}" presName="descendantText" presStyleLbl="alignAcc1" presStyleIdx="7" presStyleCnt="10">
        <dgm:presLayoutVars>
          <dgm:bulletEnabled val="1"/>
        </dgm:presLayoutVars>
      </dgm:prSet>
      <dgm:spPr/>
    </dgm:pt>
    <dgm:pt modelId="{E2347B89-831B-4510-BE3C-E0FD23A66FB7}" type="pres">
      <dgm:prSet presAssocID="{DC78DA2C-BF8D-4B2B-9B13-84B0B34AA15C}" presName="sp" presStyleCnt="0"/>
      <dgm:spPr/>
    </dgm:pt>
    <dgm:pt modelId="{6EB62A3F-DBD6-4807-868B-A7BD076ED0A1}" type="pres">
      <dgm:prSet presAssocID="{0FA5C8EB-2903-4DAD-9ECA-D79CF30F1510}" presName="composite" presStyleCnt="0"/>
      <dgm:spPr/>
    </dgm:pt>
    <dgm:pt modelId="{6C9ECE14-5FD6-45AB-9901-4C306EE56A55}" type="pres">
      <dgm:prSet presAssocID="{0FA5C8EB-2903-4DAD-9ECA-D79CF30F1510}" presName="parentText" presStyleLbl="alignNode1" presStyleIdx="8" presStyleCnt="10">
        <dgm:presLayoutVars>
          <dgm:chMax val="1"/>
          <dgm:bulletEnabled val="1"/>
        </dgm:presLayoutVars>
      </dgm:prSet>
      <dgm:spPr/>
    </dgm:pt>
    <dgm:pt modelId="{D9CEAE2B-9FBA-4A0A-85D0-4BBBFCB567E4}" type="pres">
      <dgm:prSet presAssocID="{0FA5C8EB-2903-4DAD-9ECA-D79CF30F1510}" presName="descendantText" presStyleLbl="alignAcc1" presStyleIdx="8" presStyleCnt="10">
        <dgm:presLayoutVars>
          <dgm:bulletEnabled val="1"/>
        </dgm:presLayoutVars>
      </dgm:prSet>
      <dgm:spPr/>
    </dgm:pt>
    <dgm:pt modelId="{2259ADF4-C525-4BB9-9C7A-C242B57CFB0B}" type="pres">
      <dgm:prSet presAssocID="{7522ACD5-E03C-4A23-903B-C89F37E112B5}" presName="sp" presStyleCnt="0"/>
      <dgm:spPr/>
    </dgm:pt>
    <dgm:pt modelId="{C1B6443D-BA70-4D79-89C3-B8C1B4185937}" type="pres">
      <dgm:prSet presAssocID="{42348FC1-6CBB-4B15-A5FC-AE62D0368F64}" presName="composite" presStyleCnt="0"/>
      <dgm:spPr/>
    </dgm:pt>
    <dgm:pt modelId="{D7BB9CA2-E35D-4DAB-A0E8-063B50297FD6}" type="pres">
      <dgm:prSet presAssocID="{42348FC1-6CBB-4B15-A5FC-AE62D0368F64}" presName="parentText" presStyleLbl="alignNode1" presStyleIdx="9" presStyleCnt="10">
        <dgm:presLayoutVars>
          <dgm:chMax val="1"/>
          <dgm:bulletEnabled val="1"/>
        </dgm:presLayoutVars>
      </dgm:prSet>
      <dgm:spPr/>
    </dgm:pt>
    <dgm:pt modelId="{7B815242-5B5F-49C2-BCBC-46E1B188DA2C}" type="pres">
      <dgm:prSet presAssocID="{42348FC1-6CBB-4B15-A5FC-AE62D0368F64}" presName="descendantText" presStyleLbl="alignAcc1" presStyleIdx="9" presStyleCnt="10">
        <dgm:presLayoutVars>
          <dgm:bulletEnabled val="1"/>
        </dgm:presLayoutVars>
      </dgm:prSet>
      <dgm:spPr/>
    </dgm:pt>
  </dgm:ptLst>
  <dgm:cxnLst>
    <dgm:cxn modelId="{5B7B4D08-4966-4CED-842F-796A38829EC3}" srcId="{8718A1B9-F97A-4C2A-A789-27B178337A74}" destId="{A5BA4DA8-2B95-43B8-B8B1-57DA2E86F80B}" srcOrd="0" destOrd="0" parTransId="{3D8F3E2C-2327-4E34-A3E8-172C7838079E}" sibTransId="{EBE5A66C-8ECD-4EA0-85D8-2C2A8867B9CA}"/>
    <dgm:cxn modelId="{E4CC590E-758B-44B4-9EC2-5B89F3C10C5B}" type="presOf" srcId="{546D39ED-E689-4FB6-A0B3-3062A255370F}" destId="{3B0BEEEC-6245-4259-B394-C3DE7591C0E0}" srcOrd="0" destOrd="0" presId="urn:microsoft.com/office/officeart/2005/8/layout/chevron2"/>
    <dgm:cxn modelId="{7282FB12-1035-4F4C-8974-A77849165263}" type="presOf" srcId="{D5D51AA5-C897-4A3C-9EA5-29A1BCB6BA12}" destId="{773619B7-2F3D-4AF1-98ED-26ED8DC5DD4A}" srcOrd="0" destOrd="0" presId="urn:microsoft.com/office/officeart/2005/8/layout/chevron2"/>
    <dgm:cxn modelId="{64E36815-6846-4130-AF74-4DE38B41AA39}" type="presOf" srcId="{E0E9A82A-F6BA-4987-B9F9-58772A7BF2E5}" destId="{7B815242-5B5F-49C2-BCBC-46E1B188DA2C}" srcOrd="0" destOrd="0" presId="urn:microsoft.com/office/officeart/2005/8/layout/chevron2"/>
    <dgm:cxn modelId="{1D57AB20-ADB8-467A-A92C-FB919BAC2AC7}" type="presOf" srcId="{F1EFA06A-E280-4B92-A587-37CF767AFF95}" destId="{3905D7C7-81E9-4E73-A82E-C313D41B6A6F}" srcOrd="0" destOrd="0" presId="urn:microsoft.com/office/officeart/2005/8/layout/chevron2"/>
    <dgm:cxn modelId="{7F302221-E72C-48DD-B3B7-BE649B713DF4}" type="presOf" srcId="{51170A76-3AD8-4D67-8FE1-C05507880903}" destId="{E63D6D2F-4007-421E-9274-7DE32588579D}" srcOrd="0" destOrd="0" presId="urn:microsoft.com/office/officeart/2005/8/layout/chevron2"/>
    <dgm:cxn modelId="{88698A23-AD0B-4E7B-A5C3-AEBAF4295C6F}" srcId="{59F97518-6E2F-4612-B2BE-3B277DE0B074}" destId="{546D39ED-E689-4FB6-A0B3-3062A255370F}" srcOrd="7" destOrd="0" parTransId="{4757B383-2A35-48E9-BA3D-2DC14DDFABE8}" sibTransId="{DC78DA2C-BF8D-4B2B-9B13-84B0B34AA15C}"/>
    <dgm:cxn modelId="{F3C4AF27-52DD-431C-AA9E-356B4B0F2A9D}" type="presOf" srcId="{0FA5C8EB-2903-4DAD-9ECA-D79CF30F1510}" destId="{6C9ECE14-5FD6-45AB-9901-4C306EE56A55}" srcOrd="0" destOrd="0" presId="urn:microsoft.com/office/officeart/2005/8/layout/chevron2"/>
    <dgm:cxn modelId="{2C656E3B-AF6C-450F-8A68-C2546670FE25}" type="presOf" srcId="{59F97518-6E2F-4612-B2BE-3B277DE0B074}" destId="{2D11859E-6575-49DC-AB76-B06B8FF90B20}" srcOrd="0" destOrd="0" presId="urn:microsoft.com/office/officeart/2005/8/layout/chevron2"/>
    <dgm:cxn modelId="{85DB3B40-DBE0-403C-9889-60CD93A089FE}" type="presOf" srcId="{8718A1B9-F97A-4C2A-A789-27B178337A74}" destId="{E067A984-0D7D-4418-9021-ECEFFD1B9454}" srcOrd="0" destOrd="0" presId="urn:microsoft.com/office/officeart/2005/8/layout/chevron2"/>
    <dgm:cxn modelId="{85047B5B-A8DF-478B-AEC9-4880841F55BA}" srcId="{546D39ED-E689-4FB6-A0B3-3062A255370F}" destId="{D5D51AA5-C897-4A3C-9EA5-29A1BCB6BA12}" srcOrd="0" destOrd="0" parTransId="{AFAA1963-A834-4090-9BAD-7F8A10433C98}" sibTransId="{26C8D87D-4140-41DB-B79B-986B1A446EDB}"/>
    <dgm:cxn modelId="{5333045E-2D28-4FDF-969B-0177D483A8D9}" srcId="{59F97518-6E2F-4612-B2BE-3B277DE0B074}" destId="{463DB870-0D36-4809-9BE6-7068B8EE6A01}" srcOrd="6" destOrd="0" parTransId="{541E26F1-7B7F-4F70-AFCF-6E52CF479BA1}" sibTransId="{C2CA698B-405B-482F-B7A0-B34BB4E7019B}"/>
    <dgm:cxn modelId="{8535F15E-3F66-409D-8F8F-4C0671C56680}" srcId="{9B02E549-91C3-489A-B88D-171FE7D0DC18}" destId="{2F823207-BE2A-4FC9-845F-1F3487D30E41}" srcOrd="0" destOrd="0" parTransId="{1B501AFF-BEAE-49BD-B339-9121DB4EF3F1}" sibTransId="{04A6D455-9E10-4BDD-840C-404831B16860}"/>
    <dgm:cxn modelId="{9F6B5441-E0AC-4BE0-BE04-329D446F31A6}" type="presOf" srcId="{8213EA7F-42B4-463B-88F0-47060634333A}" destId="{290A4FEC-B96B-4191-9723-BDBF76E7A2D6}" srcOrd="0" destOrd="0" presId="urn:microsoft.com/office/officeart/2005/8/layout/chevron2"/>
    <dgm:cxn modelId="{9515A261-0AFE-40AB-8609-1C009055643E}" srcId="{ED67DB12-63BA-4CC9-9EFE-5964E8DE4132}" destId="{434843B8-69CE-470E-9662-AD30A4012D0D}" srcOrd="0" destOrd="0" parTransId="{4FD4E515-4DFF-4FB2-A8AC-4DEC24E287D1}" sibTransId="{A4767C37-4677-454E-BFB2-F793474466B3}"/>
    <dgm:cxn modelId="{60DC1D66-9F36-420E-8558-53E8213AD8ED}" type="presOf" srcId="{ED67DB12-63BA-4CC9-9EFE-5964E8DE4132}" destId="{4077DDFA-1BD7-4A85-9E0D-79A6C7D17037}" srcOrd="0" destOrd="0" presId="urn:microsoft.com/office/officeart/2005/8/layout/chevron2"/>
    <dgm:cxn modelId="{08FD8C48-4CA6-4D16-8AAF-E8911D4E55C1}" type="presOf" srcId="{E2A9B916-4DAC-44C7-B6D3-324A8AEBC914}" destId="{A6EA76B0-6D70-4AAD-9560-595EF1012D8C}" srcOrd="0" destOrd="0" presId="urn:microsoft.com/office/officeart/2005/8/layout/chevron2"/>
    <dgm:cxn modelId="{A7418F79-90F4-479D-AE57-FBC70A8712BC}" srcId="{59F97518-6E2F-4612-B2BE-3B277DE0B074}" destId="{0FA5C8EB-2903-4DAD-9ECA-D79CF30F1510}" srcOrd="8" destOrd="0" parTransId="{4FD049F1-4976-407F-B981-C4A01327032C}" sibTransId="{7522ACD5-E03C-4A23-903B-C89F37E112B5}"/>
    <dgm:cxn modelId="{C42D7C5A-2123-4879-8F45-154B8A40572A}" type="presOf" srcId="{2549FCF9-8D7A-459D-B96F-D6ACBB271A58}" destId="{38E1F7DB-B975-4B92-8CFF-2332944CBEDA}" srcOrd="0" destOrd="0" presId="urn:microsoft.com/office/officeart/2005/8/layout/chevron2"/>
    <dgm:cxn modelId="{0E6A2581-9C2A-4BC8-97EC-C3704F6DF526}" srcId="{463DB870-0D36-4809-9BE6-7068B8EE6A01}" destId="{9BD1F263-262C-4F24-83A2-201A4E94F4C1}" srcOrd="0" destOrd="0" parTransId="{81AE5DFA-8C0A-499A-87E1-81B8E187ABCC}" sibTransId="{4D4AED60-BF40-4EE4-9C8E-AEB852AB7725}"/>
    <dgm:cxn modelId="{3392488D-0859-4B0E-9DCB-B682B2D83D64}" type="presOf" srcId="{9BD1F263-262C-4F24-83A2-201A4E94F4C1}" destId="{74D070FD-509C-4EE8-A0F1-0AA9F79E2120}" srcOrd="0" destOrd="0" presId="urn:microsoft.com/office/officeart/2005/8/layout/chevron2"/>
    <dgm:cxn modelId="{AEEF3E98-90EB-41DA-AD43-F22E5E04B12E}" srcId="{59F97518-6E2F-4612-B2BE-3B277DE0B074}" destId="{F1EFA06A-E280-4B92-A587-37CF767AFF95}" srcOrd="5" destOrd="0" parTransId="{200F867A-160A-4814-992E-7245A1070C79}" sibTransId="{7E29909D-CD6A-4293-AE87-70F63E6CFC13}"/>
    <dgm:cxn modelId="{BAA8EB98-B977-4978-88A6-BE13CC2D18EA}" type="presOf" srcId="{2F823207-BE2A-4FC9-845F-1F3487D30E41}" destId="{8E07912C-53A7-4933-93F3-5E0E540CD03F}" srcOrd="0" destOrd="0" presId="urn:microsoft.com/office/officeart/2005/8/layout/chevron2"/>
    <dgm:cxn modelId="{DE4D36A2-D884-4AC2-B488-14BDA304A5CF}" type="presOf" srcId="{B25B74BD-B5D3-4920-AE05-282C535E7AFE}" destId="{97CF66A5-0AFF-4ADB-A3DE-670348243847}" srcOrd="0" destOrd="0" presId="urn:microsoft.com/office/officeart/2005/8/layout/chevron2"/>
    <dgm:cxn modelId="{E36622A3-D740-49FD-8F42-2D7F29801FB7}" srcId="{59F97518-6E2F-4612-B2BE-3B277DE0B074}" destId="{E2A9B916-4DAC-44C7-B6D3-324A8AEBC914}" srcOrd="3" destOrd="0" parTransId="{0F35D9AB-8807-4B8A-BDA3-77B1B0324453}" sibTransId="{13D2C477-5847-40A6-A731-BD2DDA9EB3EB}"/>
    <dgm:cxn modelId="{AF12C9A5-E96E-4934-BBCD-0747DD59281A}" type="presOf" srcId="{A5BA4DA8-2B95-43B8-B8B1-57DA2E86F80B}" destId="{1C79C932-A9E2-4B5A-B034-AB88E93B04DC}" srcOrd="0" destOrd="0" presId="urn:microsoft.com/office/officeart/2005/8/layout/chevron2"/>
    <dgm:cxn modelId="{5D9530AD-F0A7-43AA-9C18-AFCC0353D4ED}" type="presOf" srcId="{463DB870-0D36-4809-9BE6-7068B8EE6A01}" destId="{CD9E5EBC-55CC-4A81-887D-FCD4215289B0}" srcOrd="0" destOrd="0" presId="urn:microsoft.com/office/officeart/2005/8/layout/chevron2"/>
    <dgm:cxn modelId="{3B9650AE-6455-4904-85A4-B686DBA24E25}" srcId="{F1EFA06A-E280-4B92-A587-37CF767AFF95}" destId="{8213EA7F-42B4-463B-88F0-47060634333A}" srcOrd="0" destOrd="0" parTransId="{350B8E7D-66E6-49CF-97C2-F6ACDCDF71AB}" sibTransId="{454273BE-2997-4302-AC51-3E5D80FEFF56}"/>
    <dgm:cxn modelId="{7906F8B2-64DA-4190-8237-443DA3F50E8C}" srcId="{59F97518-6E2F-4612-B2BE-3B277DE0B074}" destId="{8718A1B9-F97A-4C2A-A789-27B178337A74}" srcOrd="4" destOrd="0" parTransId="{341318CD-7069-4620-9BCE-5CE01C0C1F54}" sibTransId="{106A7404-7BBB-4380-B1E6-123E8DF94446}"/>
    <dgm:cxn modelId="{FEB6F4B7-C7D2-4657-A478-4942367D3B3B}" srcId="{42348FC1-6CBB-4B15-A5FC-AE62D0368F64}" destId="{E0E9A82A-F6BA-4987-B9F9-58772A7BF2E5}" srcOrd="0" destOrd="0" parTransId="{22433211-CFD5-4749-ADA7-A25C537486CC}" sibTransId="{D695BDAE-C198-4970-A2DF-6F559E33E035}"/>
    <dgm:cxn modelId="{645CA9B8-DF1C-4E53-8A2F-95E8D9B90A24}" type="presOf" srcId="{3FDB00FC-9941-467D-BEF9-DDA5979554EF}" destId="{D9CEAE2B-9FBA-4A0A-85D0-4BBBFCB567E4}" srcOrd="0" destOrd="0" presId="urn:microsoft.com/office/officeart/2005/8/layout/chevron2"/>
    <dgm:cxn modelId="{20A5B0B9-CB3E-40D5-BC9B-4C082ACC47F0}" type="presOf" srcId="{9B02E549-91C3-489A-B88D-171FE7D0DC18}" destId="{EF48487B-37DF-48A0-9424-5674C335D097}" srcOrd="0" destOrd="0" presId="urn:microsoft.com/office/officeart/2005/8/layout/chevron2"/>
    <dgm:cxn modelId="{AB53CFBA-23D4-4B72-96E2-BBDB1E899830}" srcId="{E2A9B916-4DAC-44C7-B6D3-324A8AEBC914}" destId="{B25B74BD-B5D3-4920-AE05-282C535E7AFE}" srcOrd="0" destOrd="0" parTransId="{7B1CB3C4-5402-403D-BA1B-D19093BF2D4B}" sibTransId="{3E9F4C48-D5C9-445A-AE1F-041984620804}"/>
    <dgm:cxn modelId="{898F8FD3-F419-43B2-B6D4-3B4CE4437D47}" type="presOf" srcId="{434843B8-69CE-470E-9662-AD30A4012D0D}" destId="{ABEE4107-DA66-40B6-9E6C-EE65110E57DE}" srcOrd="0" destOrd="0" presId="urn:microsoft.com/office/officeart/2005/8/layout/chevron2"/>
    <dgm:cxn modelId="{6C493FD4-8D71-4BE9-9CF8-4769136EADCA}" type="presOf" srcId="{42348FC1-6CBB-4B15-A5FC-AE62D0368F64}" destId="{D7BB9CA2-E35D-4DAB-A0E8-063B50297FD6}" srcOrd="0" destOrd="0" presId="urn:microsoft.com/office/officeart/2005/8/layout/chevron2"/>
    <dgm:cxn modelId="{F6D158DB-5DAF-48A7-9AF3-CC5A72988E58}" srcId="{59F97518-6E2F-4612-B2BE-3B277DE0B074}" destId="{9B02E549-91C3-489A-B88D-171FE7D0DC18}" srcOrd="1" destOrd="0" parTransId="{24491B1F-F6C0-47EC-9E37-16EED943542C}" sibTransId="{896BB815-55FA-4317-8AD8-21C7BCBB53F6}"/>
    <dgm:cxn modelId="{C6BEA9DE-7941-4CF4-B118-9DE0721BE53F}" srcId="{59F97518-6E2F-4612-B2BE-3B277DE0B074}" destId="{42348FC1-6CBB-4B15-A5FC-AE62D0368F64}" srcOrd="9" destOrd="0" parTransId="{02E6BA38-B390-4631-B6E3-6B7C8E2443E5}" sibTransId="{6F393624-D73B-4A81-B676-BD1CC57CC71A}"/>
    <dgm:cxn modelId="{D63D6FE4-01B0-435B-9CF1-4483F25F0BEA}" srcId="{2549FCF9-8D7A-459D-B96F-D6ACBB271A58}" destId="{51170A76-3AD8-4D67-8FE1-C05507880903}" srcOrd="0" destOrd="0" parTransId="{7EC12CB0-4AE2-48E4-9335-BE89CD064F33}" sibTransId="{F4EF03E5-08DC-45C8-AD0F-FAC8596D8B8C}"/>
    <dgm:cxn modelId="{6CECE9E4-9810-4EFE-99FB-814DCAB272B0}" srcId="{59F97518-6E2F-4612-B2BE-3B277DE0B074}" destId="{2549FCF9-8D7A-459D-B96F-D6ACBB271A58}" srcOrd="0" destOrd="0" parTransId="{A6AE2D38-1392-4CF5-8073-0D6FB94B839A}" sibTransId="{CD09A09C-95BD-4DB0-809D-B4D1AFCF908A}"/>
    <dgm:cxn modelId="{F34AD0E7-C54F-4D08-8F5A-23D25562E218}" srcId="{0FA5C8EB-2903-4DAD-9ECA-D79CF30F1510}" destId="{3FDB00FC-9941-467D-BEF9-DDA5979554EF}" srcOrd="0" destOrd="0" parTransId="{E233D666-B09F-4B8F-BBF2-2702E85CA649}" sibTransId="{1887A1B6-A7D8-4444-AFB2-B36BF712E7C3}"/>
    <dgm:cxn modelId="{31DD86F6-6D0C-4FA3-BF6A-5F31CBA834F3}" srcId="{59F97518-6E2F-4612-B2BE-3B277DE0B074}" destId="{ED67DB12-63BA-4CC9-9EFE-5964E8DE4132}" srcOrd="2" destOrd="0" parTransId="{AA95C95D-4473-40E0-81D9-B560AB6E62C3}" sibTransId="{54EB6E8F-0768-49D3-B798-3EDDBE8712B6}"/>
    <dgm:cxn modelId="{36725255-869B-415D-BD66-FB7DD1898EB7}" type="presParOf" srcId="{2D11859E-6575-49DC-AB76-B06B8FF90B20}" destId="{713CA611-5F04-4D08-9CED-749DD37E8EEE}" srcOrd="0" destOrd="0" presId="urn:microsoft.com/office/officeart/2005/8/layout/chevron2"/>
    <dgm:cxn modelId="{6DFE0D33-C280-4D8E-840C-6CF8AEE6FC2C}" type="presParOf" srcId="{713CA611-5F04-4D08-9CED-749DD37E8EEE}" destId="{38E1F7DB-B975-4B92-8CFF-2332944CBEDA}" srcOrd="0" destOrd="0" presId="urn:microsoft.com/office/officeart/2005/8/layout/chevron2"/>
    <dgm:cxn modelId="{57D2DB4D-CADB-4BFE-BF0D-989273A9F82F}" type="presParOf" srcId="{713CA611-5F04-4D08-9CED-749DD37E8EEE}" destId="{E63D6D2F-4007-421E-9274-7DE32588579D}" srcOrd="1" destOrd="0" presId="urn:microsoft.com/office/officeart/2005/8/layout/chevron2"/>
    <dgm:cxn modelId="{F5800D7D-7D4A-431A-8E11-BE70F85DCCFE}" type="presParOf" srcId="{2D11859E-6575-49DC-AB76-B06B8FF90B20}" destId="{ACFA09BA-54E2-408F-AE88-72E6A240777A}" srcOrd="1" destOrd="0" presId="urn:microsoft.com/office/officeart/2005/8/layout/chevron2"/>
    <dgm:cxn modelId="{468C4AAD-0206-43FF-A18E-E8D5581F7FB3}" type="presParOf" srcId="{2D11859E-6575-49DC-AB76-B06B8FF90B20}" destId="{04731728-ACCF-4482-A9A4-C3FA64E520E1}" srcOrd="2" destOrd="0" presId="urn:microsoft.com/office/officeart/2005/8/layout/chevron2"/>
    <dgm:cxn modelId="{6305E79E-22EC-40E0-8F64-03343044BBFB}" type="presParOf" srcId="{04731728-ACCF-4482-A9A4-C3FA64E520E1}" destId="{EF48487B-37DF-48A0-9424-5674C335D097}" srcOrd="0" destOrd="0" presId="urn:microsoft.com/office/officeart/2005/8/layout/chevron2"/>
    <dgm:cxn modelId="{7AA49739-116F-4D2D-ABDF-BB00E5159CD0}" type="presParOf" srcId="{04731728-ACCF-4482-A9A4-C3FA64E520E1}" destId="{8E07912C-53A7-4933-93F3-5E0E540CD03F}" srcOrd="1" destOrd="0" presId="urn:microsoft.com/office/officeart/2005/8/layout/chevron2"/>
    <dgm:cxn modelId="{E35B543E-7BD6-48F1-8862-67C41665B789}" type="presParOf" srcId="{2D11859E-6575-49DC-AB76-B06B8FF90B20}" destId="{F49D56C7-5E06-4304-9669-4B88A57CBBED}" srcOrd="3" destOrd="0" presId="urn:microsoft.com/office/officeart/2005/8/layout/chevron2"/>
    <dgm:cxn modelId="{14F6D2F0-CFF8-44CC-A920-2CF2562562DF}" type="presParOf" srcId="{2D11859E-6575-49DC-AB76-B06B8FF90B20}" destId="{39B37B19-651A-469F-85C2-BCE88100BAEC}" srcOrd="4" destOrd="0" presId="urn:microsoft.com/office/officeart/2005/8/layout/chevron2"/>
    <dgm:cxn modelId="{0F7E1074-3857-4AC7-8B21-F7C408C203DE}" type="presParOf" srcId="{39B37B19-651A-469F-85C2-BCE88100BAEC}" destId="{4077DDFA-1BD7-4A85-9E0D-79A6C7D17037}" srcOrd="0" destOrd="0" presId="urn:microsoft.com/office/officeart/2005/8/layout/chevron2"/>
    <dgm:cxn modelId="{A81BF1F8-9FA0-4026-A1F7-95B16A99D573}" type="presParOf" srcId="{39B37B19-651A-469F-85C2-BCE88100BAEC}" destId="{ABEE4107-DA66-40B6-9E6C-EE65110E57DE}" srcOrd="1" destOrd="0" presId="urn:microsoft.com/office/officeart/2005/8/layout/chevron2"/>
    <dgm:cxn modelId="{27265C62-8662-4861-A128-3E304227B0C0}" type="presParOf" srcId="{2D11859E-6575-49DC-AB76-B06B8FF90B20}" destId="{73297F53-520D-46F0-AC6C-D9CD23AF949D}" srcOrd="5" destOrd="0" presId="urn:microsoft.com/office/officeart/2005/8/layout/chevron2"/>
    <dgm:cxn modelId="{ABAB7909-B8C4-41C8-82FB-BFC52475DBE1}" type="presParOf" srcId="{2D11859E-6575-49DC-AB76-B06B8FF90B20}" destId="{427DBEAA-A8C1-47C6-902D-28BDB3A094FF}" srcOrd="6" destOrd="0" presId="urn:microsoft.com/office/officeart/2005/8/layout/chevron2"/>
    <dgm:cxn modelId="{025497E9-1BEB-4409-BE59-6A584539836D}" type="presParOf" srcId="{427DBEAA-A8C1-47C6-902D-28BDB3A094FF}" destId="{A6EA76B0-6D70-4AAD-9560-595EF1012D8C}" srcOrd="0" destOrd="0" presId="urn:microsoft.com/office/officeart/2005/8/layout/chevron2"/>
    <dgm:cxn modelId="{1A78FC72-3C49-4996-9599-DC38B76C7926}" type="presParOf" srcId="{427DBEAA-A8C1-47C6-902D-28BDB3A094FF}" destId="{97CF66A5-0AFF-4ADB-A3DE-670348243847}" srcOrd="1" destOrd="0" presId="urn:microsoft.com/office/officeart/2005/8/layout/chevron2"/>
    <dgm:cxn modelId="{8106B816-24ED-4D01-B0A7-56009CCC69C4}" type="presParOf" srcId="{2D11859E-6575-49DC-AB76-B06B8FF90B20}" destId="{5589604A-6BCD-4282-8924-8A4F77BD1EC9}" srcOrd="7" destOrd="0" presId="urn:microsoft.com/office/officeart/2005/8/layout/chevron2"/>
    <dgm:cxn modelId="{EB2DF1ED-05F3-4FA4-BEAE-D60E45D04191}" type="presParOf" srcId="{2D11859E-6575-49DC-AB76-B06B8FF90B20}" destId="{08F431FC-5BA4-4936-8545-44D35F715E4E}" srcOrd="8" destOrd="0" presId="urn:microsoft.com/office/officeart/2005/8/layout/chevron2"/>
    <dgm:cxn modelId="{2BBD5B83-0F41-4B84-A314-C5C4C3E54041}" type="presParOf" srcId="{08F431FC-5BA4-4936-8545-44D35F715E4E}" destId="{E067A984-0D7D-4418-9021-ECEFFD1B9454}" srcOrd="0" destOrd="0" presId="urn:microsoft.com/office/officeart/2005/8/layout/chevron2"/>
    <dgm:cxn modelId="{7CB9F9D5-C4C9-4506-B501-7734119066D2}" type="presParOf" srcId="{08F431FC-5BA4-4936-8545-44D35F715E4E}" destId="{1C79C932-A9E2-4B5A-B034-AB88E93B04DC}" srcOrd="1" destOrd="0" presId="urn:microsoft.com/office/officeart/2005/8/layout/chevron2"/>
    <dgm:cxn modelId="{F8B16D5C-FB56-41D9-A71D-1708B692634F}" type="presParOf" srcId="{2D11859E-6575-49DC-AB76-B06B8FF90B20}" destId="{B972AF64-BAFB-41FF-A757-F6DA08151B58}" srcOrd="9" destOrd="0" presId="urn:microsoft.com/office/officeart/2005/8/layout/chevron2"/>
    <dgm:cxn modelId="{FC5473FE-3019-4C54-A2A0-0449164E1430}" type="presParOf" srcId="{2D11859E-6575-49DC-AB76-B06B8FF90B20}" destId="{A86D9F24-19C5-459A-885B-25E98B40E8DF}" srcOrd="10" destOrd="0" presId="urn:microsoft.com/office/officeart/2005/8/layout/chevron2"/>
    <dgm:cxn modelId="{0DCFC2A8-E5F8-4DB8-BDAA-5D18B61DAF17}" type="presParOf" srcId="{A86D9F24-19C5-459A-885B-25E98B40E8DF}" destId="{3905D7C7-81E9-4E73-A82E-C313D41B6A6F}" srcOrd="0" destOrd="0" presId="urn:microsoft.com/office/officeart/2005/8/layout/chevron2"/>
    <dgm:cxn modelId="{75EB4AD2-1F78-4A1C-8751-1F9E79913676}" type="presParOf" srcId="{A86D9F24-19C5-459A-885B-25E98B40E8DF}" destId="{290A4FEC-B96B-4191-9723-BDBF76E7A2D6}" srcOrd="1" destOrd="0" presId="urn:microsoft.com/office/officeart/2005/8/layout/chevron2"/>
    <dgm:cxn modelId="{6337FD79-0704-4048-A0CE-30C28048FA42}" type="presParOf" srcId="{2D11859E-6575-49DC-AB76-B06B8FF90B20}" destId="{DE94A993-06B7-4A39-BFDB-45D48AC18F72}" srcOrd="11" destOrd="0" presId="urn:microsoft.com/office/officeart/2005/8/layout/chevron2"/>
    <dgm:cxn modelId="{B82E677F-D43D-4972-A1B5-5A0D6C63E117}" type="presParOf" srcId="{2D11859E-6575-49DC-AB76-B06B8FF90B20}" destId="{BC769D8F-3C56-40A7-96E5-D7FF3D66D759}" srcOrd="12" destOrd="0" presId="urn:microsoft.com/office/officeart/2005/8/layout/chevron2"/>
    <dgm:cxn modelId="{51C1AA46-F861-4BCB-8F1D-88033A27C4B2}" type="presParOf" srcId="{BC769D8F-3C56-40A7-96E5-D7FF3D66D759}" destId="{CD9E5EBC-55CC-4A81-887D-FCD4215289B0}" srcOrd="0" destOrd="0" presId="urn:microsoft.com/office/officeart/2005/8/layout/chevron2"/>
    <dgm:cxn modelId="{D1DEDAAF-B19F-4D8E-8219-CB30665C3D21}" type="presParOf" srcId="{BC769D8F-3C56-40A7-96E5-D7FF3D66D759}" destId="{74D070FD-509C-4EE8-A0F1-0AA9F79E2120}" srcOrd="1" destOrd="0" presId="urn:microsoft.com/office/officeart/2005/8/layout/chevron2"/>
    <dgm:cxn modelId="{73E8371A-D39D-43C3-8A5F-A5B1B8AE0A71}" type="presParOf" srcId="{2D11859E-6575-49DC-AB76-B06B8FF90B20}" destId="{5BCF036B-E1BF-4724-8F0F-3A614A077203}" srcOrd="13" destOrd="0" presId="urn:microsoft.com/office/officeart/2005/8/layout/chevron2"/>
    <dgm:cxn modelId="{33793FF7-1AF4-459D-8BC8-A74282D406F6}" type="presParOf" srcId="{2D11859E-6575-49DC-AB76-B06B8FF90B20}" destId="{C5A72DCD-E294-499A-A04B-5178D83CF44E}" srcOrd="14" destOrd="0" presId="urn:microsoft.com/office/officeart/2005/8/layout/chevron2"/>
    <dgm:cxn modelId="{D085176A-7CA2-424D-B406-366D150B2289}" type="presParOf" srcId="{C5A72DCD-E294-499A-A04B-5178D83CF44E}" destId="{3B0BEEEC-6245-4259-B394-C3DE7591C0E0}" srcOrd="0" destOrd="0" presId="urn:microsoft.com/office/officeart/2005/8/layout/chevron2"/>
    <dgm:cxn modelId="{C38610C6-A115-4088-919A-E91F9EB5DB23}" type="presParOf" srcId="{C5A72DCD-E294-499A-A04B-5178D83CF44E}" destId="{773619B7-2F3D-4AF1-98ED-26ED8DC5DD4A}" srcOrd="1" destOrd="0" presId="urn:microsoft.com/office/officeart/2005/8/layout/chevron2"/>
    <dgm:cxn modelId="{03530816-85A7-4895-8531-C363217A1318}" type="presParOf" srcId="{2D11859E-6575-49DC-AB76-B06B8FF90B20}" destId="{E2347B89-831B-4510-BE3C-E0FD23A66FB7}" srcOrd="15" destOrd="0" presId="urn:microsoft.com/office/officeart/2005/8/layout/chevron2"/>
    <dgm:cxn modelId="{FFEA0BDF-8FF5-46EE-9AAE-96B4AA078A8B}" type="presParOf" srcId="{2D11859E-6575-49DC-AB76-B06B8FF90B20}" destId="{6EB62A3F-DBD6-4807-868B-A7BD076ED0A1}" srcOrd="16" destOrd="0" presId="urn:microsoft.com/office/officeart/2005/8/layout/chevron2"/>
    <dgm:cxn modelId="{A1EF164F-223F-4331-880A-0E6F6AFB24CD}" type="presParOf" srcId="{6EB62A3F-DBD6-4807-868B-A7BD076ED0A1}" destId="{6C9ECE14-5FD6-45AB-9901-4C306EE56A55}" srcOrd="0" destOrd="0" presId="urn:microsoft.com/office/officeart/2005/8/layout/chevron2"/>
    <dgm:cxn modelId="{849586DF-D48B-4793-8EC8-FB3F852913C6}" type="presParOf" srcId="{6EB62A3F-DBD6-4807-868B-A7BD076ED0A1}" destId="{D9CEAE2B-9FBA-4A0A-85D0-4BBBFCB567E4}" srcOrd="1" destOrd="0" presId="urn:microsoft.com/office/officeart/2005/8/layout/chevron2"/>
    <dgm:cxn modelId="{CD42B9B8-FC6F-4A84-80B5-9BBDFD6EC38F}" type="presParOf" srcId="{2D11859E-6575-49DC-AB76-B06B8FF90B20}" destId="{2259ADF4-C525-4BB9-9C7A-C242B57CFB0B}" srcOrd="17" destOrd="0" presId="urn:microsoft.com/office/officeart/2005/8/layout/chevron2"/>
    <dgm:cxn modelId="{E06E2816-5CCC-4A52-B158-CA0B931AD3DF}" type="presParOf" srcId="{2D11859E-6575-49DC-AB76-B06B8FF90B20}" destId="{C1B6443D-BA70-4D79-89C3-B8C1B4185937}" srcOrd="18" destOrd="0" presId="urn:microsoft.com/office/officeart/2005/8/layout/chevron2"/>
    <dgm:cxn modelId="{55E1C6A8-99AD-4155-B50F-6BBF72FA558A}" type="presParOf" srcId="{C1B6443D-BA70-4D79-89C3-B8C1B4185937}" destId="{D7BB9CA2-E35D-4DAB-A0E8-063B50297FD6}" srcOrd="0" destOrd="0" presId="urn:microsoft.com/office/officeart/2005/8/layout/chevron2"/>
    <dgm:cxn modelId="{8AD2B536-11B2-4E06-A804-A3FA175D9FA8}" type="presParOf" srcId="{C1B6443D-BA70-4D79-89C3-B8C1B4185937}" destId="{7B815242-5B5F-49C2-BCBC-46E1B188DA2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68F2DB8-3956-415D-901D-28CE00664564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B905CB70-DF35-4552-BA8D-77B4E993A0C1}">
      <dgm:prSet phldrT="[Teks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pl-PL" sz="3200" dirty="0"/>
            <a:t>„ZZA BIURKA”</a:t>
          </a:r>
        </a:p>
      </dgm:t>
    </dgm:pt>
    <dgm:pt modelId="{3C2929F1-AC46-413E-8DA3-00FF0B1D5914}" type="parTrans" cxnId="{6DEFE707-7040-4BA9-BD72-6C7BB19C297A}">
      <dgm:prSet/>
      <dgm:spPr/>
      <dgm:t>
        <a:bodyPr/>
        <a:lstStyle/>
        <a:p>
          <a:endParaRPr lang="pl-PL"/>
        </a:p>
      </dgm:t>
    </dgm:pt>
    <dgm:pt modelId="{58695663-021D-4C36-AAE5-E0DD4E9FD2B9}" type="sibTrans" cxnId="{6DEFE707-7040-4BA9-BD72-6C7BB19C297A}">
      <dgm:prSet/>
      <dgm:spPr/>
      <dgm:t>
        <a:bodyPr/>
        <a:lstStyle/>
        <a:p>
          <a:endParaRPr lang="pl-PL"/>
        </a:p>
      </dgm:t>
    </dgm:pt>
    <dgm:pt modelId="{89631F44-7D73-43D8-878C-A9B3A7B4C8D2}">
      <dgm:prSet phldrT="[Tekst]" custT="1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pl-PL" sz="1600" dirty="0"/>
            <a:t>Beneficjent dostarcza audytorowi dokumenty potwierdzone za zgodność z oryginałem.</a:t>
          </a:r>
        </a:p>
      </dgm:t>
    </dgm:pt>
    <dgm:pt modelId="{B292BB57-3388-4195-A8B3-7B06D6345F55}" type="parTrans" cxnId="{2385B783-267A-4FB4-BECA-13C39312BF20}">
      <dgm:prSet/>
      <dgm:spPr/>
      <dgm:t>
        <a:bodyPr/>
        <a:lstStyle/>
        <a:p>
          <a:endParaRPr lang="pl-PL"/>
        </a:p>
      </dgm:t>
    </dgm:pt>
    <dgm:pt modelId="{043BC6E9-7D28-4719-8631-26CF48DCA3FF}" type="sibTrans" cxnId="{2385B783-267A-4FB4-BECA-13C39312BF20}">
      <dgm:prSet/>
      <dgm:spPr/>
      <dgm:t>
        <a:bodyPr/>
        <a:lstStyle/>
        <a:p>
          <a:endParaRPr lang="pl-PL"/>
        </a:p>
      </dgm:t>
    </dgm:pt>
    <dgm:pt modelId="{7AA2B2F4-E5F1-4EF9-9734-77C389C96ED9}">
      <dgm:prSet phldrT="[Tekst]"/>
      <dgm:spPr>
        <a:solidFill>
          <a:schemeClr val="accent1"/>
        </a:solidFill>
      </dgm:spPr>
      <dgm:t>
        <a:bodyPr/>
        <a:lstStyle/>
        <a:p>
          <a:r>
            <a:rPr lang="pl-PL" dirty="0"/>
            <a:t>W MIEJSCU REALIZACJI PROJEKTU /</a:t>
          </a:r>
        </a:p>
        <a:p>
          <a:r>
            <a:rPr lang="pl-PL" dirty="0"/>
            <a:t>SIEDZIBIE BENEFICJENTA </a:t>
          </a:r>
        </a:p>
      </dgm:t>
    </dgm:pt>
    <dgm:pt modelId="{EAEF61F7-9FA3-4B6C-8107-CA849FC2498E}" type="parTrans" cxnId="{62848A80-1CF5-4E85-AF20-E42FAE4C170F}">
      <dgm:prSet/>
      <dgm:spPr/>
      <dgm:t>
        <a:bodyPr/>
        <a:lstStyle/>
        <a:p>
          <a:endParaRPr lang="pl-PL"/>
        </a:p>
      </dgm:t>
    </dgm:pt>
    <dgm:pt modelId="{CDC4D938-572B-4D6F-8CC6-E313EE4D4A84}" type="sibTrans" cxnId="{62848A80-1CF5-4E85-AF20-E42FAE4C170F}">
      <dgm:prSet/>
      <dgm:spPr/>
      <dgm:t>
        <a:bodyPr/>
        <a:lstStyle/>
        <a:p>
          <a:endParaRPr lang="pl-PL"/>
        </a:p>
      </dgm:t>
    </dgm:pt>
    <dgm:pt modelId="{D45DC429-5577-4D1D-B1B9-FD40B894BF41}">
      <dgm:prSet phldrT="[Tekst]"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pl-PL" sz="1600" dirty="0"/>
            <a:t>na podstawie oryginałów dokumentów;</a:t>
          </a:r>
        </a:p>
      </dgm:t>
    </dgm:pt>
    <dgm:pt modelId="{EBCE841D-A276-4A80-BA39-6D184E12E539}" type="parTrans" cxnId="{4657FCCF-197D-4CEE-83ED-7023A9C00FC0}">
      <dgm:prSet/>
      <dgm:spPr/>
      <dgm:t>
        <a:bodyPr/>
        <a:lstStyle/>
        <a:p>
          <a:endParaRPr lang="pl-PL"/>
        </a:p>
      </dgm:t>
    </dgm:pt>
    <dgm:pt modelId="{CA2B8AA1-F364-4BD6-8FC6-BA232BBEF248}" type="sibTrans" cxnId="{4657FCCF-197D-4CEE-83ED-7023A9C00FC0}">
      <dgm:prSet/>
      <dgm:spPr/>
      <dgm:t>
        <a:bodyPr/>
        <a:lstStyle/>
        <a:p>
          <a:endParaRPr lang="pl-PL"/>
        </a:p>
      </dgm:t>
    </dgm:pt>
    <dgm:pt modelId="{40863AB1-DE67-4CCB-91A0-29EB592813A5}">
      <dgm:prSet phldrT="[Tekst]"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pl-PL" sz="1600" dirty="0"/>
            <a:t>obowiązkowa w przypadku wydatków dotyczących zakupu środków trwałych o wartości ≥ 5000 EUR brutto.</a:t>
          </a:r>
        </a:p>
      </dgm:t>
    </dgm:pt>
    <dgm:pt modelId="{5E0AC6A1-E8A1-4A2E-B592-E8603B8E92F1}" type="parTrans" cxnId="{E3D89B18-F189-49C4-AACC-BF6C7407B4A1}">
      <dgm:prSet/>
      <dgm:spPr/>
      <dgm:t>
        <a:bodyPr/>
        <a:lstStyle/>
        <a:p>
          <a:endParaRPr lang="pl-PL"/>
        </a:p>
      </dgm:t>
    </dgm:pt>
    <dgm:pt modelId="{F16041A7-4853-495B-A7FD-9C210A84261E}" type="sibTrans" cxnId="{E3D89B18-F189-49C4-AACC-BF6C7407B4A1}">
      <dgm:prSet/>
      <dgm:spPr/>
      <dgm:t>
        <a:bodyPr/>
        <a:lstStyle/>
        <a:p>
          <a:endParaRPr lang="pl-PL"/>
        </a:p>
      </dgm:t>
    </dgm:pt>
    <dgm:pt modelId="{2AFA546A-1571-46CD-B65B-9739B2E3C535}" type="pres">
      <dgm:prSet presAssocID="{A68F2DB8-3956-415D-901D-28CE00664564}" presName="Name0" presStyleCnt="0">
        <dgm:presLayoutVars>
          <dgm:dir/>
          <dgm:animLvl val="lvl"/>
          <dgm:resizeHandles val="exact"/>
        </dgm:presLayoutVars>
      </dgm:prSet>
      <dgm:spPr/>
    </dgm:pt>
    <dgm:pt modelId="{ABA3B60E-4FCA-43F3-A2C0-291C8F0411D2}" type="pres">
      <dgm:prSet presAssocID="{B905CB70-DF35-4552-BA8D-77B4E993A0C1}" presName="linNode" presStyleCnt="0"/>
      <dgm:spPr/>
    </dgm:pt>
    <dgm:pt modelId="{BF7C56C4-EDA4-4B2A-A794-DF5454FCB83F}" type="pres">
      <dgm:prSet presAssocID="{B905CB70-DF35-4552-BA8D-77B4E993A0C1}" presName="parentText" presStyleLbl="node1" presStyleIdx="0" presStyleCnt="2" custLinFactNeighborY="-151">
        <dgm:presLayoutVars>
          <dgm:chMax val="1"/>
          <dgm:bulletEnabled val="1"/>
        </dgm:presLayoutVars>
      </dgm:prSet>
      <dgm:spPr/>
    </dgm:pt>
    <dgm:pt modelId="{CD5EC35E-7430-491D-B1A5-EF1FAAF49F95}" type="pres">
      <dgm:prSet presAssocID="{B905CB70-DF35-4552-BA8D-77B4E993A0C1}" presName="descendantText" presStyleLbl="alignAccFollowNode1" presStyleIdx="0" presStyleCnt="2">
        <dgm:presLayoutVars>
          <dgm:bulletEnabled val="1"/>
        </dgm:presLayoutVars>
      </dgm:prSet>
      <dgm:spPr/>
    </dgm:pt>
    <dgm:pt modelId="{E44AD802-A65E-4669-82E3-E3647892CE3D}" type="pres">
      <dgm:prSet presAssocID="{58695663-021D-4C36-AAE5-E0DD4E9FD2B9}" presName="sp" presStyleCnt="0"/>
      <dgm:spPr/>
    </dgm:pt>
    <dgm:pt modelId="{611EB38A-9D2D-4BE8-9B49-FA2EF58CED67}" type="pres">
      <dgm:prSet presAssocID="{7AA2B2F4-E5F1-4EF9-9734-77C389C96ED9}" presName="linNode" presStyleCnt="0"/>
      <dgm:spPr/>
    </dgm:pt>
    <dgm:pt modelId="{C7F19DE3-34BA-4156-B3B8-5788FDB66F6B}" type="pres">
      <dgm:prSet presAssocID="{7AA2B2F4-E5F1-4EF9-9734-77C389C96ED9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5727A5E2-3CB6-4D2F-A639-67B6D5961682}" type="pres">
      <dgm:prSet presAssocID="{7AA2B2F4-E5F1-4EF9-9734-77C389C96ED9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6DEFE707-7040-4BA9-BD72-6C7BB19C297A}" srcId="{A68F2DB8-3956-415D-901D-28CE00664564}" destId="{B905CB70-DF35-4552-BA8D-77B4E993A0C1}" srcOrd="0" destOrd="0" parTransId="{3C2929F1-AC46-413E-8DA3-00FF0B1D5914}" sibTransId="{58695663-021D-4C36-AAE5-E0DD4E9FD2B9}"/>
    <dgm:cxn modelId="{E3D89B18-F189-49C4-AACC-BF6C7407B4A1}" srcId="{7AA2B2F4-E5F1-4EF9-9734-77C389C96ED9}" destId="{40863AB1-DE67-4CCB-91A0-29EB592813A5}" srcOrd="1" destOrd="0" parTransId="{5E0AC6A1-E8A1-4A2E-B592-E8603B8E92F1}" sibTransId="{F16041A7-4853-495B-A7FD-9C210A84261E}"/>
    <dgm:cxn modelId="{03E34770-8776-411D-BB6A-1FD2905B4F3A}" type="presOf" srcId="{7AA2B2F4-E5F1-4EF9-9734-77C389C96ED9}" destId="{C7F19DE3-34BA-4156-B3B8-5788FDB66F6B}" srcOrd="0" destOrd="0" presId="urn:microsoft.com/office/officeart/2005/8/layout/vList5"/>
    <dgm:cxn modelId="{63FDD470-AB40-4D11-AA81-78DDFD4C329C}" type="presOf" srcId="{D45DC429-5577-4D1D-B1B9-FD40B894BF41}" destId="{5727A5E2-3CB6-4D2F-A639-67B6D5961682}" srcOrd="0" destOrd="0" presId="urn:microsoft.com/office/officeart/2005/8/layout/vList5"/>
    <dgm:cxn modelId="{2883E271-0C75-4C4A-BA9C-FFB495850404}" type="presOf" srcId="{B905CB70-DF35-4552-BA8D-77B4E993A0C1}" destId="{BF7C56C4-EDA4-4B2A-A794-DF5454FCB83F}" srcOrd="0" destOrd="0" presId="urn:microsoft.com/office/officeart/2005/8/layout/vList5"/>
    <dgm:cxn modelId="{62848A80-1CF5-4E85-AF20-E42FAE4C170F}" srcId="{A68F2DB8-3956-415D-901D-28CE00664564}" destId="{7AA2B2F4-E5F1-4EF9-9734-77C389C96ED9}" srcOrd="1" destOrd="0" parTransId="{EAEF61F7-9FA3-4B6C-8107-CA849FC2498E}" sibTransId="{CDC4D938-572B-4D6F-8CC6-E313EE4D4A84}"/>
    <dgm:cxn modelId="{2385B783-267A-4FB4-BECA-13C39312BF20}" srcId="{B905CB70-DF35-4552-BA8D-77B4E993A0C1}" destId="{89631F44-7D73-43D8-878C-A9B3A7B4C8D2}" srcOrd="0" destOrd="0" parTransId="{B292BB57-3388-4195-A8B3-7B06D6345F55}" sibTransId="{043BC6E9-7D28-4719-8631-26CF48DCA3FF}"/>
    <dgm:cxn modelId="{1D7D9490-FB2D-4FEB-BED6-00A6B2B8F7DF}" type="presOf" srcId="{A68F2DB8-3956-415D-901D-28CE00664564}" destId="{2AFA546A-1571-46CD-B65B-9739B2E3C535}" srcOrd="0" destOrd="0" presId="urn:microsoft.com/office/officeart/2005/8/layout/vList5"/>
    <dgm:cxn modelId="{88A17395-28CA-41F1-9CBA-E7ECA0AAA2D0}" type="presOf" srcId="{89631F44-7D73-43D8-878C-A9B3A7B4C8D2}" destId="{CD5EC35E-7430-491D-B1A5-EF1FAAF49F95}" srcOrd="0" destOrd="0" presId="urn:microsoft.com/office/officeart/2005/8/layout/vList5"/>
    <dgm:cxn modelId="{24401FCD-5E25-4B22-90CB-705D053F9935}" type="presOf" srcId="{40863AB1-DE67-4CCB-91A0-29EB592813A5}" destId="{5727A5E2-3CB6-4D2F-A639-67B6D5961682}" srcOrd="0" destOrd="1" presId="urn:microsoft.com/office/officeart/2005/8/layout/vList5"/>
    <dgm:cxn modelId="{4657FCCF-197D-4CEE-83ED-7023A9C00FC0}" srcId="{7AA2B2F4-E5F1-4EF9-9734-77C389C96ED9}" destId="{D45DC429-5577-4D1D-B1B9-FD40B894BF41}" srcOrd="0" destOrd="0" parTransId="{EBCE841D-A276-4A80-BA39-6D184E12E539}" sibTransId="{CA2B8AA1-F364-4BD6-8FC6-BA232BBEF248}"/>
    <dgm:cxn modelId="{5ED6BAB4-ACCC-47C4-BBC1-ED8E6862C9F2}" type="presParOf" srcId="{2AFA546A-1571-46CD-B65B-9739B2E3C535}" destId="{ABA3B60E-4FCA-43F3-A2C0-291C8F0411D2}" srcOrd="0" destOrd="0" presId="urn:microsoft.com/office/officeart/2005/8/layout/vList5"/>
    <dgm:cxn modelId="{54391B2A-2E35-4707-A128-187EC5D4B7ED}" type="presParOf" srcId="{ABA3B60E-4FCA-43F3-A2C0-291C8F0411D2}" destId="{BF7C56C4-EDA4-4B2A-A794-DF5454FCB83F}" srcOrd="0" destOrd="0" presId="urn:microsoft.com/office/officeart/2005/8/layout/vList5"/>
    <dgm:cxn modelId="{78716C77-C6BC-4821-BD00-9329E1DF85C3}" type="presParOf" srcId="{ABA3B60E-4FCA-43F3-A2C0-291C8F0411D2}" destId="{CD5EC35E-7430-491D-B1A5-EF1FAAF49F95}" srcOrd="1" destOrd="0" presId="urn:microsoft.com/office/officeart/2005/8/layout/vList5"/>
    <dgm:cxn modelId="{D1E8E215-C1CD-4C94-B9CF-C67E8FDD59A4}" type="presParOf" srcId="{2AFA546A-1571-46CD-B65B-9739B2E3C535}" destId="{E44AD802-A65E-4669-82E3-E3647892CE3D}" srcOrd="1" destOrd="0" presId="urn:microsoft.com/office/officeart/2005/8/layout/vList5"/>
    <dgm:cxn modelId="{2BD6441B-5DD4-441D-8448-BE0FE72805A3}" type="presParOf" srcId="{2AFA546A-1571-46CD-B65B-9739B2E3C535}" destId="{611EB38A-9D2D-4BE8-9B49-FA2EF58CED67}" srcOrd="2" destOrd="0" presId="urn:microsoft.com/office/officeart/2005/8/layout/vList5"/>
    <dgm:cxn modelId="{D411FB91-B9AD-409B-9C0C-E12A1FCDA662}" type="presParOf" srcId="{611EB38A-9D2D-4BE8-9B49-FA2EF58CED67}" destId="{C7F19DE3-34BA-4156-B3B8-5788FDB66F6B}" srcOrd="0" destOrd="0" presId="urn:microsoft.com/office/officeart/2005/8/layout/vList5"/>
    <dgm:cxn modelId="{68ECE76D-BD39-471A-990E-57E50982B8B5}" type="presParOf" srcId="{611EB38A-9D2D-4BE8-9B49-FA2EF58CED67}" destId="{5727A5E2-3CB6-4D2F-A639-67B6D596168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99A301-14A3-461F-A754-4575529720BB}">
      <dsp:nvSpPr>
        <dsp:cNvPr id="0" name=""/>
        <dsp:cNvSpPr/>
      </dsp:nvSpPr>
      <dsp:spPr>
        <a:xfrm>
          <a:off x="4923331" y="3363872"/>
          <a:ext cx="425421" cy="8843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4335"/>
              </a:lnTo>
              <a:lnTo>
                <a:pt x="425421" y="88433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C12373-8688-4370-97B9-37782F117B22}">
      <dsp:nvSpPr>
        <dsp:cNvPr id="0" name=""/>
        <dsp:cNvSpPr/>
      </dsp:nvSpPr>
      <dsp:spPr>
        <a:xfrm>
          <a:off x="2673870" y="1806197"/>
          <a:ext cx="3236173" cy="3242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271"/>
              </a:lnTo>
              <a:lnTo>
                <a:pt x="3236173" y="65271"/>
              </a:lnTo>
              <a:lnTo>
                <a:pt x="3236173" y="32428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A3012D-FBE2-4C46-9720-CE49BEA1B6AF}">
      <dsp:nvSpPr>
        <dsp:cNvPr id="0" name=""/>
        <dsp:cNvSpPr/>
      </dsp:nvSpPr>
      <dsp:spPr>
        <a:xfrm>
          <a:off x="2186187" y="1806197"/>
          <a:ext cx="487683" cy="1203346"/>
        </a:xfrm>
        <a:custGeom>
          <a:avLst/>
          <a:gdLst/>
          <a:ahLst/>
          <a:cxnLst/>
          <a:rect l="0" t="0" r="0" b="0"/>
          <a:pathLst>
            <a:path>
              <a:moveTo>
                <a:pt x="487683" y="0"/>
              </a:moveTo>
              <a:lnTo>
                <a:pt x="487683" y="944334"/>
              </a:lnTo>
              <a:lnTo>
                <a:pt x="0" y="944334"/>
              </a:lnTo>
              <a:lnTo>
                <a:pt x="0" y="120334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2CE814-CEC3-4472-B749-0F715F70D701}">
      <dsp:nvSpPr>
        <dsp:cNvPr id="0" name=""/>
        <dsp:cNvSpPr/>
      </dsp:nvSpPr>
      <dsp:spPr>
        <a:xfrm>
          <a:off x="4794170" y="35774"/>
          <a:ext cx="2466783" cy="1233391"/>
        </a:xfrm>
        <a:prstGeom prst="rect">
          <a:avLst/>
        </a:prstGeom>
        <a:solidFill>
          <a:schemeClr val="tx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/>
            <a:t>Wspólny Komitet Monitorujący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/>
            <a:t>Przedstawiciele każdego kraju uczestniczącego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/>
            <a:t>Organ decyzyjny, nadzór nad kierownictwem Programu</a:t>
          </a:r>
        </a:p>
      </dsp:txBody>
      <dsp:txXfrm>
        <a:off x="4794170" y="35774"/>
        <a:ext cx="2466783" cy="1233391"/>
      </dsp:txXfrm>
    </dsp:sp>
    <dsp:sp modelId="{4272573E-FB64-4A9B-A58D-ECBB2E01FC53}">
      <dsp:nvSpPr>
        <dsp:cNvPr id="0" name=""/>
        <dsp:cNvSpPr/>
      </dsp:nvSpPr>
      <dsp:spPr>
        <a:xfrm>
          <a:off x="1440479" y="572805"/>
          <a:ext cx="2466783" cy="1233391"/>
        </a:xfrm>
        <a:prstGeom prst="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500" b="1" kern="1200" dirty="0"/>
            <a:t>Instytucja Zarządzająca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Ministerstwo Funduszy                             i Polityki Regionalnej </a:t>
          </a:r>
        </a:p>
      </dsp:txBody>
      <dsp:txXfrm>
        <a:off x="1440479" y="572805"/>
        <a:ext cx="2466783" cy="1233391"/>
      </dsp:txXfrm>
    </dsp:sp>
    <dsp:sp modelId="{C830A36E-7E71-4A77-A6EF-EDE3A25C4E24}">
      <dsp:nvSpPr>
        <dsp:cNvPr id="0" name=""/>
        <dsp:cNvSpPr/>
      </dsp:nvSpPr>
      <dsp:spPr>
        <a:xfrm>
          <a:off x="577104" y="3009543"/>
          <a:ext cx="3218166" cy="1176581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/>
            <a:t>Instytucje Krajowe (IK) w PL, BY</a:t>
          </a:r>
          <a:r>
            <a:rPr lang="en-US" sz="1400" b="1" kern="1200" dirty="0"/>
            <a:t> </a:t>
          </a:r>
          <a:r>
            <a:rPr lang="pl-PL" sz="1400" b="1" kern="1200" dirty="0"/>
            <a:t>i</a:t>
          </a:r>
          <a:r>
            <a:rPr lang="en-US" sz="1400" b="1" kern="1200" dirty="0"/>
            <a:t> </a:t>
          </a:r>
          <a:r>
            <a:rPr lang="pl-PL" sz="1400" b="1" kern="1200" dirty="0"/>
            <a:t>UA </a:t>
          </a:r>
          <a:endParaRPr lang="pl-PL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/>
            <a:t>Wsparcie IZ w zarządzaniu Programem na swoim terenie</a:t>
          </a:r>
        </a:p>
      </dsp:txBody>
      <dsp:txXfrm>
        <a:off x="577104" y="3009543"/>
        <a:ext cx="3218166" cy="1176581"/>
      </dsp:txXfrm>
    </dsp:sp>
    <dsp:sp modelId="{4BA71E7E-B848-4B45-BF08-C5CB3CA9ACB3}">
      <dsp:nvSpPr>
        <dsp:cNvPr id="0" name=""/>
        <dsp:cNvSpPr/>
      </dsp:nvSpPr>
      <dsp:spPr>
        <a:xfrm>
          <a:off x="4676652" y="2130480"/>
          <a:ext cx="2466783" cy="1233391"/>
        </a:xfrm>
        <a:prstGeom prst="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b="1" kern="1200" dirty="0"/>
            <a:t>Wspólny Sekretariat Techniczny  WST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kern="1200" dirty="0"/>
            <a:t>Centrum Projektów Europejskich, 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kern="1200" dirty="0"/>
            <a:t>Wspomaga IZ i WKM w wykonywaniu ich funkcji</a:t>
          </a:r>
        </a:p>
      </dsp:txBody>
      <dsp:txXfrm>
        <a:off x="4676652" y="2130480"/>
        <a:ext cx="2466783" cy="1233391"/>
      </dsp:txXfrm>
    </dsp:sp>
    <dsp:sp modelId="{6037F13B-C1E6-4E0D-9102-106A6A7FBCFB}">
      <dsp:nvSpPr>
        <dsp:cNvPr id="0" name=""/>
        <dsp:cNvSpPr/>
      </dsp:nvSpPr>
      <dsp:spPr>
        <a:xfrm>
          <a:off x="5348752" y="3631512"/>
          <a:ext cx="2466783" cy="1233391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b="1" kern="1200" dirty="0"/>
            <a:t>Oddział PL </a:t>
          </a:r>
          <a:r>
            <a:rPr lang="pl-PL" sz="1300" kern="1200" dirty="0"/>
            <a:t>– Rzeszów, Urząd Marszałkowski woj. Podkarpackiego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1300" b="1" kern="1200" dirty="0"/>
            <a:t>Oddział BY </a:t>
          </a:r>
          <a:r>
            <a:rPr lang="pl-PL" sz="1300" kern="1200" dirty="0"/>
            <a:t>– Brześć</a:t>
          </a:r>
          <a:r>
            <a:rPr lang="en-US" sz="1300" kern="1200" dirty="0"/>
            <a:t>,</a:t>
          </a:r>
          <a:endParaRPr lang="pl-PL" sz="1300" kern="1200" dirty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b="1" kern="1200" dirty="0"/>
            <a:t>Oddział UA </a:t>
          </a:r>
          <a:r>
            <a:rPr lang="pl-PL" sz="1300" kern="1200" dirty="0"/>
            <a:t>– Lwów</a:t>
          </a:r>
          <a:r>
            <a:rPr lang="en-US" sz="1300" kern="1200" dirty="0"/>
            <a:t>.</a:t>
          </a:r>
          <a:endParaRPr lang="pl-PL" sz="1300" kern="1200" dirty="0"/>
        </a:p>
        <a:p>
          <a:pPr lvl="0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300" kern="1200" dirty="0"/>
        </a:p>
      </dsp:txBody>
      <dsp:txXfrm>
        <a:off x="5348752" y="3631512"/>
        <a:ext cx="2466783" cy="123339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092F1D-FC94-425A-86F0-C9449F6F8C50}">
      <dsp:nvSpPr>
        <dsp:cNvPr id="0" name=""/>
        <dsp:cNvSpPr/>
      </dsp:nvSpPr>
      <dsp:spPr>
        <a:xfrm rot="5400000">
          <a:off x="4940010" y="-1457216"/>
          <a:ext cx="1045625" cy="3964965"/>
        </a:xfrm>
        <a:prstGeom prst="rect">
          <a:avLst/>
        </a:prstGeom>
        <a:solidFill>
          <a:schemeClr val="tx2">
            <a:lumMod val="40000"/>
            <a:lumOff val="60000"/>
            <a:alpha val="9000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Wzór – załącznik nr 2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Zawiera zatwierdzoną kwotę wydatków </a:t>
          </a:r>
          <a:r>
            <a:rPr lang="pl-PL" sz="1800" kern="1200" dirty="0" err="1"/>
            <a:t>kwalifikowalnych</a:t>
          </a:r>
          <a:endParaRPr lang="pl-PL" sz="1800" kern="1200" dirty="0"/>
        </a:p>
      </dsp:txBody>
      <dsp:txXfrm rot="-5400000">
        <a:off x="3480340" y="2454"/>
        <a:ext cx="3964965" cy="1045625"/>
      </dsp:txXfrm>
    </dsp:sp>
    <dsp:sp modelId="{E5F8C748-4CA2-4C2C-8F7F-5090E78182AB}">
      <dsp:nvSpPr>
        <dsp:cNvPr id="0" name=""/>
        <dsp:cNvSpPr/>
      </dsp:nvSpPr>
      <dsp:spPr>
        <a:xfrm>
          <a:off x="0" y="2459"/>
          <a:ext cx="3479948" cy="1042464"/>
        </a:xfrm>
        <a:prstGeom prst="homePlate">
          <a:avLst/>
        </a:prstGeom>
        <a:solidFill>
          <a:schemeClr val="tx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/>
            <a:t>Certyfikat audytora</a:t>
          </a:r>
        </a:p>
      </dsp:txBody>
      <dsp:txXfrm>
        <a:off x="0" y="2459"/>
        <a:ext cx="3219332" cy="1042464"/>
      </dsp:txXfrm>
    </dsp:sp>
    <dsp:sp modelId="{7C78AD3D-9C0B-4957-9E20-E53A2493CF11}">
      <dsp:nvSpPr>
        <dsp:cNvPr id="0" name=""/>
        <dsp:cNvSpPr/>
      </dsp:nvSpPr>
      <dsp:spPr>
        <a:xfrm rot="5400000">
          <a:off x="5006819" y="-342024"/>
          <a:ext cx="965889" cy="3926916"/>
        </a:xfrm>
        <a:prstGeom prst="rect">
          <a:avLst/>
        </a:prstGeom>
        <a:solidFill>
          <a:schemeClr val="accent1">
            <a:lumMod val="60000"/>
            <a:lumOff val="40000"/>
            <a:alpha val="90000"/>
          </a:schemeClr>
        </a:solidFill>
        <a:ln w="25400" cap="flat" cmpd="sng" algn="ctr">
          <a:solidFill>
            <a:schemeClr val="accent4">
              <a:tint val="40000"/>
              <a:alpha val="90000"/>
              <a:hueOff val="-1972855"/>
              <a:satOff val="11079"/>
              <a:lumOff val="70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Wzór– załącznik nr 3 (minimalny zakres) </a:t>
          </a:r>
        </a:p>
      </dsp:txBody>
      <dsp:txXfrm rot="-5400000">
        <a:off x="3526306" y="1138489"/>
        <a:ext cx="3926916" cy="965889"/>
      </dsp:txXfrm>
    </dsp:sp>
    <dsp:sp modelId="{7895B322-3955-4F88-B229-341390153534}">
      <dsp:nvSpPr>
        <dsp:cNvPr id="0" name=""/>
        <dsp:cNvSpPr/>
      </dsp:nvSpPr>
      <dsp:spPr>
        <a:xfrm>
          <a:off x="391" y="1100202"/>
          <a:ext cx="3525522" cy="1042464"/>
        </a:xfrm>
        <a:prstGeom prst="homePlate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/>
            <a:t>Lista sprawdzająca do kontroli projektu</a:t>
          </a:r>
        </a:p>
      </dsp:txBody>
      <dsp:txXfrm>
        <a:off x="391" y="1100202"/>
        <a:ext cx="3264906" cy="1042464"/>
      </dsp:txXfrm>
    </dsp:sp>
    <dsp:sp modelId="{2100BE1C-0E00-463A-8EF2-6B94D790CD02}">
      <dsp:nvSpPr>
        <dsp:cNvPr id="0" name=""/>
        <dsp:cNvSpPr/>
      </dsp:nvSpPr>
      <dsp:spPr>
        <a:xfrm rot="5400000">
          <a:off x="5028423" y="764209"/>
          <a:ext cx="940753" cy="3903625"/>
        </a:xfrm>
        <a:prstGeom prst="rect">
          <a:avLst/>
        </a:prstGeom>
        <a:solidFill>
          <a:schemeClr val="accent1">
            <a:lumMod val="40000"/>
            <a:lumOff val="60000"/>
            <a:alpha val="90000"/>
          </a:schemeClr>
        </a:solidFill>
        <a:ln w="25400" cap="flat" cmpd="sng" algn="ctr">
          <a:solidFill>
            <a:schemeClr val="accent4">
              <a:tint val="40000"/>
              <a:alpha val="90000"/>
              <a:hueOff val="-3945710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Wzór PL - załącznik nr 4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Wzór BY - załącznik nr 5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Wzór UA - załącznik nr 6</a:t>
          </a:r>
        </a:p>
      </dsp:txBody>
      <dsp:txXfrm rot="-5400000">
        <a:off x="3546987" y="2245645"/>
        <a:ext cx="3903625" cy="940753"/>
      </dsp:txXfrm>
    </dsp:sp>
    <dsp:sp modelId="{1E3B7712-1009-4F10-97A8-20BEF40D63CF}">
      <dsp:nvSpPr>
        <dsp:cNvPr id="0" name=""/>
        <dsp:cNvSpPr/>
      </dsp:nvSpPr>
      <dsp:spPr>
        <a:xfrm>
          <a:off x="391" y="2194789"/>
          <a:ext cx="3546595" cy="1042464"/>
        </a:xfrm>
        <a:prstGeom prst="homePlate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/>
            <a:t>Lista sprawdzająca do kontroli zamówień publicznych</a:t>
          </a:r>
        </a:p>
      </dsp:txBody>
      <dsp:txXfrm>
        <a:off x="391" y="2194789"/>
        <a:ext cx="3285979" cy="104246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99B0AC-D871-41C5-BEDF-1C51D75AC1E2}">
      <dsp:nvSpPr>
        <dsp:cNvPr id="0" name=""/>
        <dsp:cNvSpPr/>
      </dsp:nvSpPr>
      <dsp:spPr>
        <a:xfrm>
          <a:off x="559" y="172393"/>
          <a:ext cx="2405570" cy="2886685"/>
        </a:xfrm>
        <a:prstGeom prst="roundRect">
          <a:avLst>
            <a:gd name="adj" fmla="val 500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5151" rIns="84455" bIns="0" numCol="1" spcCol="1270" anchor="t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b="1" kern="1200" baseline="0" dirty="0">
              <a:solidFill>
                <a:schemeClr val="tx1"/>
              </a:solidFill>
            </a:rPr>
            <a:t>Przedstawiane zmiany</a:t>
          </a:r>
        </a:p>
      </dsp:txBody>
      <dsp:txXfrm rot="16200000">
        <a:off x="-942424" y="1115377"/>
        <a:ext cx="2367081" cy="481114"/>
      </dsp:txXfrm>
    </dsp:sp>
    <dsp:sp modelId="{290F5B19-3E4F-4EE4-93DF-18752F774F01}">
      <dsp:nvSpPr>
        <dsp:cNvPr id="0" name=""/>
        <dsp:cNvSpPr/>
      </dsp:nvSpPr>
      <dsp:spPr>
        <a:xfrm>
          <a:off x="481673" y="172393"/>
          <a:ext cx="1792150" cy="288668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5151" rIns="0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baseline="0" dirty="0">
              <a:solidFill>
                <a:schemeClr val="tx1"/>
              </a:solidFill>
            </a:rPr>
            <a:t>Pismo zawiadamiające +</a:t>
          </a:r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baseline="0" dirty="0">
              <a:solidFill>
                <a:schemeClr val="tx1"/>
              </a:solidFill>
            </a:rPr>
            <a:t>Formularz identyfikacji finansowej </a:t>
          </a:r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baseline="0" dirty="0">
              <a:solidFill>
                <a:schemeClr val="tx1"/>
              </a:solidFill>
            </a:rPr>
            <a:t>(jeżeli ma zastosowanie)</a:t>
          </a:r>
        </a:p>
      </dsp:txBody>
      <dsp:txXfrm>
        <a:off x="481673" y="172393"/>
        <a:ext cx="1792150" cy="2886685"/>
      </dsp:txXfrm>
    </dsp:sp>
    <dsp:sp modelId="{E7308418-7F4F-442F-8425-E44B6EE62C5D}">
      <dsp:nvSpPr>
        <dsp:cNvPr id="0" name=""/>
        <dsp:cNvSpPr/>
      </dsp:nvSpPr>
      <dsp:spPr>
        <a:xfrm>
          <a:off x="2490325" y="172393"/>
          <a:ext cx="2405570" cy="2886685"/>
        </a:xfrm>
        <a:prstGeom prst="roundRect">
          <a:avLst>
            <a:gd name="adj" fmla="val 500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5151" rIns="84455" bIns="0" numCol="1" spcCol="1270" anchor="t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b="1" kern="1200" baseline="0" dirty="0">
              <a:solidFill>
                <a:schemeClr val="tx1"/>
              </a:solidFill>
            </a:rPr>
            <a:t>Zmiany nieistotne</a:t>
          </a:r>
        </a:p>
      </dsp:txBody>
      <dsp:txXfrm rot="16200000">
        <a:off x="1547341" y="1115377"/>
        <a:ext cx="2367081" cy="481114"/>
      </dsp:txXfrm>
    </dsp:sp>
    <dsp:sp modelId="{AC672057-40B9-4EF1-B32E-137F65E54F63}">
      <dsp:nvSpPr>
        <dsp:cNvPr id="0" name=""/>
        <dsp:cNvSpPr/>
      </dsp:nvSpPr>
      <dsp:spPr>
        <a:xfrm rot="5400000">
          <a:off x="2290141" y="2467778"/>
          <a:ext cx="424423" cy="36083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A23E6F-74D8-499B-B9B0-92DACBBA80DE}">
      <dsp:nvSpPr>
        <dsp:cNvPr id="0" name=""/>
        <dsp:cNvSpPr/>
      </dsp:nvSpPr>
      <dsp:spPr>
        <a:xfrm>
          <a:off x="2971439" y="172393"/>
          <a:ext cx="1792150" cy="288668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5151" rIns="0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baseline="0" dirty="0">
              <a:solidFill>
                <a:schemeClr val="tx1"/>
              </a:solidFill>
            </a:rPr>
            <a:t>Wniosek o zmianę budżetu</a:t>
          </a:r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baseline="0" dirty="0">
              <a:solidFill>
                <a:schemeClr val="tx1"/>
              </a:solidFill>
            </a:rPr>
            <a:t>+</a:t>
          </a:r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baseline="0" dirty="0">
              <a:solidFill>
                <a:schemeClr val="tx1"/>
              </a:solidFill>
            </a:rPr>
            <a:t>Tabela zmiany budżetu</a:t>
          </a:r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baseline="0" dirty="0">
              <a:solidFill>
                <a:schemeClr val="tx1"/>
              </a:solidFill>
            </a:rPr>
            <a:t>+</a:t>
          </a:r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baseline="0" dirty="0">
              <a:solidFill>
                <a:schemeClr val="tx1"/>
              </a:solidFill>
            </a:rPr>
            <a:t>budżet</a:t>
          </a:r>
        </a:p>
      </dsp:txBody>
      <dsp:txXfrm>
        <a:off x="2971439" y="172393"/>
        <a:ext cx="1792150" cy="2886685"/>
      </dsp:txXfrm>
    </dsp:sp>
    <dsp:sp modelId="{09CA79AE-FF92-4267-80EE-7404F15B8C8A}">
      <dsp:nvSpPr>
        <dsp:cNvPr id="0" name=""/>
        <dsp:cNvSpPr/>
      </dsp:nvSpPr>
      <dsp:spPr>
        <a:xfrm>
          <a:off x="4980090" y="172393"/>
          <a:ext cx="2405570" cy="2886685"/>
        </a:xfrm>
        <a:prstGeom prst="roundRect">
          <a:avLst>
            <a:gd name="adj" fmla="val 500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5151" rIns="84455" bIns="0" numCol="1" spcCol="1270" anchor="t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b="1" kern="1200" baseline="0" dirty="0">
              <a:solidFill>
                <a:schemeClr val="tx1"/>
              </a:solidFill>
            </a:rPr>
            <a:t>Zmiany istotne</a:t>
          </a:r>
        </a:p>
      </dsp:txBody>
      <dsp:txXfrm rot="16200000">
        <a:off x="4037107" y="1115377"/>
        <a:ext cx="2367081" cy="481114"/>
      </dsp:txXfrm>
    </dsp:sp>
    <dsp:sp modelId="{8B0EE581-D1C1-4B7A-9955-C4E330726FE7}">
      <dsp:nvSpPr>
        <dsp:cNvPr id="0" name=""/>
        <dsp:cNvSpPr/>
      </dsp:nvSpPr>
      <dsp:spPr>
        <a:xfrm rot="5400000">
          <a:off x="4779907" y="2467778"/>
          <a:ext cx="424423" cy="36083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554DFB-4351-4F50-BD11-A5944053F2EB}">
      <dsp:nvSpPr>
        <dsp:cNvPr id="0" name=""/>
        <dsp:cNvSpPr/>
      </dsp:nvSpPr>
      <dsp:spPr>
        <a:xfrm>
          <a:off x="5461205" y="172393"/>
          <a:ext cx="1792150" cy="288668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5151" rIns="0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baseline="0" dirty="0">
              <a:solidFill>
                <a:schemeClr val="tx1"/>
              </a:solidFill>
            </a:rPr>
            <a:t>Wniosek o zmiany</a:t>
          </a:r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baseline="0" dirty="0">
              <a:solidFill>
                <a:schemeClr val="tx1"/>
              </a:solidFill>
            </a:rPr>
            <a:t>+</a:t>
          </a:r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baseline="0" dirty="0">
              <a:solidFill>
                <a:schemeClr val="tx1"/>
              </a:solidFill>
            </a:rPr>
            <a:t>Tabela zmiany przydziału budżetu</a:t>
          </a:r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baseline="0" dirty="0">
              <a:solidFill>
                <a:schemeClr val="tx1"/>
              </a:solidFill>
            </a:rPr>
            <a:t>+</a:t>
          </a:r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baseline="0" dirty="0">
              <a:solidFill>
                <a:schemeClr val="tx1"/>
              </a:solidFill>
            </a:rPr>
            <a:t>Zmieniony budżet</a:t>
          </a:r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baseline="0" dirty="0">
              <a:solidFill>
                <a:schemeClr val="tx1"/>
              </a:solidFill>
            </a:rPr>
            <a:t>Opis projektu</a:t>
          </a:r>
        </a:p>
      </dsp:txBody>
      <dsp:txXfrm>
        <a:off x="5461205" y="172393"/>
        <a:ext cx="1792150" cy="288668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D0CA04-73AC-4DDB-A29F-CA1379D3AB70}">
      <dsp:nvSpPr>
        <dsp:cNvPr id="0" name=""/>
        <dsp:cNvSpPr/>
      </dsp:nvSpPr>
      <dsp:spPr>
        <a:xfrm>
          <a:off x="0" y="74177"/>
          <a:ext cx="7867291" cy="802912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/>
            <a:t>Kontrola w siedzibie beneficjenta lub w każdym innym miejscu związanym z realizacją projektu.</a:t>
          </a:r>
        </a:p>
      </dsp:txBody>
      <dsp:txXfrm>
        <a:off x="39195" y="113372"/>
        <a:ext cx="7788901" cy="724522"/>
      </dsp:txXfrm>
    </dsp:sp>
    <dsp:sp modelId="{0A04FCED-FD31-45AB-9E4F-15D7BE5C84A6}">
      <dsp:nvSpPr>
        <dsp:cNvPr id="0" name=""/>
        <dsp:cNvSpPr/>
      </dsp:nvSpPr>
      <dsp:spPr>
        <a:xfrm>
          <a:off x="0" y="934689"/>
          <a:ext cx="7867291" cy="458149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/>
            <a:t>Zakres kontroli:</a:t>
          </a:r>
        </a:p>
      </dsp:txBody>
      <dsp:txXfrm>
        <a:off x="22365" y="957054"/>
        <a:ext cx="7822561" cy="413419"/>
      </dsp:txXfrm>
    </dsp:sp>
    <dsp:sp modelId="{10E6ADE4-203D-46C0-BAA1-0EB139D811F5}">
      <dsp:nvSpPr>
        <dsp:cNvPr id="0" name=""/>
        <dsp:cNvSpPr/>
      </dsp:nvSpPr>
      <dsp:spPr>
        <a:xfrm>
          <a:off x="0" y="1392839"/>
          <a:ext cx="7867291" cy="869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9786" tIns="21590" rIns="120904" bIns="2159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1700" kern="1200" dirty="0"/>
            <a:t>weryfikacja realizacji projektu oraz postępu rzeczowego;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1700" kern="1200" dirty="0"/>
            <a:t>sprawdzenie realizowanych działań oraz ich zgodności z umową i raportami;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1700" kern="1200" dirty="0"/>
            <a:t>osiągnięcie wskaźników produktu i celów projektu</a:t>
          </a:r>
        </a:p>
      </dsp:txBody>
      <dsp:txXfrm>
        <a:off x="0" y="1392839"/>
        <a:ext cx="7867291" cy="869400"/>
      </dsp:txXfrm>
    </dsp:sp>
    <dsp:sp modelId="{FF199011-F237-41B7-944E-33B96BC690BE}">
      <dsp:nvSpPr>
        <dsp:cNvPr id="0" name=""/>
        <dsp:cNvSpPr/>
      </dsp:nvSpPr>
      <dsp:spPr>
        <a:xfrm>
          <a:off x="0" y="2237505"/>
          <a:ext cx="7867291" cy="468379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b="1" kern="1200" dirty="0"/>
            <a:t>Wybór projektów do kontroli:</a:t>
          </a:r>
        </a:p>
      </dsp:txBody>
      <dsp:txXfrm>
        <a:off x="22864" y="2260369"/>
        <a:ext cx="7821563" cy="422651"/>
      </dsp:txXfrm>
    </dsp:sp>
    <dsp:sp modelId="{8188C4DE-9DB6-41ED-A497-A1F4B8AB6B74}">
      <dsp:nvSpPr>
        <dsp:cNvPr id="0" name=""/>
        <dsp:cNvSpPr/>
      </dsp:nvSpPr>
      <dsp:spPr>
        <a:xfrm>
          <a:off x="0" y="2700436"/>
          <a:ext cx="7867291" cy="869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9786" tIns="21590" rIns="120904" bIns="2159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1700" kern="1200" dirty="0"/>
            <a:t>próba projektów określona w rocznym planie kontroli na podstawie oceny ryzyka;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1700" kern="1200" dirty="0"/>
            <a:t>w sytuacjach wyjątkowych na wniosek IZ;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l-PL" sz="1700" kern="1200" dirty="0"/>
            <a:t>na prośbę Beneficjenta Wiodącego/Beneficjenta.</a:t>
          </a:r>
        </a:p>
      </dsp:txBody>
      <dsp:txXfrm>
        <a:off x="0" y="2700436"/>
        <a:ext cx="7867291" cy="869400"/>
      </dsp:txXfrm>
    </dsp:sp>
    <dsp:sp modelId="{8221B2AB-D6C5-4BA2-BDE7-7741B63F02EE}">
      <dsp:nvSpPr>
        <dsp:cNvPr id="0" name=""/>
        <dsp:cNvSpPr/>
      </dsp:nvSpPr>
      <dsp:spPr>
        <a:xfrm>
          <a:off x="0" y="3641175"/>
          <a:ext cx="7867291" cy="802912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dirty="0"/>
            <a:t>O terminie przeprowadzenia kontroli Beneficjent jest zawiadamiany mailowo lub faksem </a:t>
          </a:r>
          <a:r>
            <a:rPr lang="pl-PL" sz="1900" u="sng" kern="1200" dirty="0"/>
            <a:t>przynajmniej 5 dni roboczych przed jej rozpoczęciem</a:t>
          </a:r>
        </a:p>
      </dsp:txBody>
      <dsp:txXfrm>
        <a:off x="39195" y="3680370"/>
        <a:ext cx="7788901" cy="72452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A314AF-420E-4A7C-87FC-5534B308F910}">
      <dsp:nvSpPr>
        <dsp:cNvPr id="0" name=""/>
        <dsp:cNvSpPr/>
      </dsp:nvSpPr>
      <dsp:spPr>
        <a:xfrm>
          <a:off x="0" y="3834761"/>
          <a:ext cx="8074185" cy="1050517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Ostateczny Raport z kontroli </a:t>
          </a:r>
        </a:p>
      </dsp:txBody>
      <dsp:txXfrm>
        <a:off x="0" y="3834761"/>
        <a:ext cx="8074185" cy="567279"/>
      </dsp:txXfrm>
    </dsp:sp>
    <dsp:sp modelId="{904B0A7B-639E-4B32-8EB4-541984B2154F}">
      <dsp:nvSpPr>
        <dsp:cNvPr id="0" name=""/>
        <dsp:cNvSpPr/>
      </dsp:nvSpPr>
      <dsp:spPr>
        <a:xfrm>
          <a:off x="3249" y="4287637"/>
          <a:ext cx="4037092" cy="559340"/>
        </a:xfrm>
        <a:prstGeom prst="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W przypadku wydatków </a:t>
          </a:r>
          <a:r>
            <a:rPr lang="pl-PL" sz="1400" kern="1200" dirty="0" err="1"/>
            <a:t>niekwalifikowalnych</a:t>
          </a:r>
          <a:r>
            <a:rPr lang="pl-PL" sz="1400" kern="1200" dirty="0"/>
            <a:t>, WST przekazuje do IZ notatkę o nieprawidłowości</a:t>
          </a:r>
        </a:p>
      </dsp:txBody>
      <dsp:txXfrm>
        <a:off x="3249" y="4287637"/>
        <a:ext cx="4037092" cy="559340"/>
      </dsp:txXfrm>
    </dsp:sp>
    <dsp:sp modelId="{CC9361F3-94CD-404D-B71E-E3EE4EFB65E5}">
      <dsp:nvSpPr>
        <dsp:cNvPr id="0" name=""/>
        <dsp:cNvSpPr/>
      </dsp:nvSpPr>
      <dsp:spPr>
        <a:xfrm>
          <a:off x="4040342" y="4287637"/>
          <a:ext cx="4030592" cy="559340"/>
        </a:xfrm>
        <a:prstGeom prst="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25400" cap="flat" cmpd="sng" algn="ctr">
          <a:solidFill>
            <a:schemeClr val="accent4">
              <a:tint val="40000"/>
              <a:alpha val="90000"/>
              <a:hueOff val="-1972855"/>
              <a:satOff val="11079"/>
              <a:lumOff val="70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W przypadku zaleceń pokontrolnych, WST kontroluje sposób ich wykonania</a:t>
          </a:r>
        </a:p>
      </dsp:txBody>
      <dsp:txXfrm>
        <a:off x="4040342" y="4287637"/>
        <a:ext cx="4030592" cy="559340"/>
      </dsp:txXfrm>
    </dsp:sp>
    <dsp:sp modelId="{0F870A27-1694-4F80-BA37-BED5D81B39CF}">
      <dsp:nvSpPr>
        <dsp:cNvPr id="0" name=""/>
        <dsp:cNvSpPr/>
      </dsp:nvSpPr>
      <dsp:spPr>
        <a:xfrm rot="10800000">
          <a:off x="0" y="2796610"/>
          <a:ext cx="8074185" cy="1095923"/>
        </a:xfrm>
        <a:prstGeom prst="upArrowCallou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pl-PL" sz="1800" kern="1200" dirty="0"/>
            <a:t>WST rozpatruje zgłoszone zastrzeżenia do treści Raportu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pl-PL" sz="1800" kern="1200" dirty="0"/>
            <a:t>w terminie 14 dni kalendarzowych</a:t>
          </a:r>
        </a:p>
      </dsp:txBody>
      <dsp:txXfrm rot="10800000">
        <a:off x="0" y="2796610"/>
        <a:ext cx="8074185" cy="712098"/>
      </dsp:txXfrm>
    </dsp:sp>
    <dsp:sp modelId="{8C353B92-6F80-44B6-8684-1AD10B57A0AA}">
      <dsp:nvSpPr>
        <dsp:cNvPr id="0" name=""/>
        <dsp:cNvSpPr/>
      </dsp:nvSpPr>
      <dsp:spPr>
        <a:xfrm rot="10800000">
          <a:off x="0" y="1180739"/>
          <a:ext cx="8074185" cy="1696188"/>
        </a:xfrm>
        <a:prstGeom prst="upArrowCallout">
          <a:avLst/>
        </a:prstGeom>
        <a:solidFill>
          <a:schemeClr val="accent1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Beneficjent odsyła podpisany Raport do WST lub zgłasza zastrzeżenia</a:t>
          </a:r>
        </a:p>
      </dsp:txBody>
      <dsp:txXfrm rot="-10800000">
        <a:off x="0" y="1180739"/>
        <a:ext cx="8074185" cy="595362"/>
      </dsp:txXfrm>
    </dsp:sp>
    <dsp:sp modelId="{B06A70D5-A931-4838-95A4-F031C99B692C}">
      <dsp:nvSpPr>
        <dsp:cNvPr id="0" name=""/>
        <dsp:cNvSpPr/>
      </dsp:nvSpPr>
      <dsp:spPr>
        <a:xfrm>
          <a:off x="0" y="1632494"/>
          <a:ext cx="8074185" cy="567523"/>
        </a:xfrm>
        <a:prstGeom prst="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/>
            <a:t>Beneficjent ma 14 dni kalendarzowych od dnia otrzymania Raportu na przesłanie do WST wymaganych informacji i dokumentów oraz  zgłoszenie ewentualnych zastrzeżeń</a:t>
          </a:r>
        </a:p>
      </dsp:txBody>
      <dsp:txXfrm>
        <a:off x="0" y="1632494"/>
        <a:ext cx="8074185" cy="567523"/>
      </dsp:txXfrm>
    </dsp:sp>
    <dsp:sp modelId="{32C881B3-F2BD-4998-B2E4-1D904FB813DA}">
      <dsp:nvSpPr>
        <dsp:cNvPr id="0" name=""/>
        <dsp:cNvSpPr/>
      </dsp:nvSpPr>
      <dsp:spPr>
        <a:xfrm rot="10800000">
          <a:off x="0" y="159905"/>
          <a:ext cx="8074185" cy="1078618"/>
        </a:xfrm>
        <a:prstGeom prst="upArrowCallou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WST przekazuje beneficjentowi Raport z kontroli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w terminie 10 dni kalendarzowych po kontroli </a:t>
          </a:r>
        </a:p>
      </dsp:txBody>
      <dsp:txXfrm rot="10800000">
        <a:off x="0" y="159905"/>
        <a:ext cx="8074185" cy="700854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D0CA04-73AC-4DDB-A29F-CA1379D3AB70}">
      <dsp:nvSpPr>
        <dsp:cNvPr id="0" name=""/>
        <dsp:cNvSpPr/>
      </dsp:nvSpPr>
      <dsp:spPr>
        <a:xfrm>
          <a:off x="0" y="0"/>
          <a:ext cx="7867291" cy="1160640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b="1" kern="1200" dirty="0"/>
            <a:t>1) Monitorowanie etapu realizacji projektu i jego efektywności; </a:t>
          </a:r>
        </a:p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b="1" kern="1200" dirty="0"/>
            <a:t>2) W przypadku trudności podczas realizacji projektu.</a:t>
          </a:r>
        </a:p>
      </dsp:txBody>
      <dsp:txXfrm>
        <a:off x="56658" y="56658"/>
        <a:ext cx="7753975" cy="1047324"/>
      </dsp:txXfrm>
    </dsp:sp>
    <dsp:sp modelId="{0A04FCED-FD31-45AB-9E4F-15D7BE5C84A6}">
      <dsp:nvSpPr>
        <dsp:cNvPr id="0" name=""/>
        <dsp:cNvSpPr/>
      </dsp:nvSpPr>
      <dsp:spPr>
        <a:xfrm>
          <a:off x="0" y="1335587"/>
          <a:ext cx="7867291" cy="662272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b="1" kern="1200" dirty="0"/>
            <a:t>Zakres weryfikacji pod czas wizyty:</a:t>
          </a:r>
        </a:p>
      </dsp:txBody>
      <dsp:txXfrm>
        <a:off x="32329" y="1367916"/>
        <a:ext cx="7802633" cy="597614"/>
      </dsp:txXfrm>
    </dsp:sp>
    <dsp:sp modelId="{10E6ADE4-203D-46C0-BAA1-0EB139D811F5}">
      <dsp:nvSpPr>
        <dsp:cNvPr id="0" name=""/>
        <dsp:cNvSpPr/>
      </dsp:nvSpPr>
      <dsp:spPr>
        <a:xfrm>
          <a:off x="0" y="1838759"/>
          <a:ext cx="7867291" cy="24521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9786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pl-PL" sz="16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§"/>
          </a:pPr>
          <a:r>
            <a:rPr lang="pl-PL" sz="2200" kern="1200" dirty="0"/>
            <a:t>wybrane elementy realizacji projektu – np. wydarzenie promocyjne, konferencja, szkolenie, spotkanie grupy roboczej, lokalizacja inwestycji;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§"/>
          </a:pPr>
          <a:r>
            <a:rPr lang="pl-PL" sz="2200" kern="1200"/>
            <a:t>informacja pisemna od WST tylko w przypadku wykrycia błędów lub nieprawidłowości</a:t>
          </a:r>
          <a:r>
            <a:rPr lang="pl-PL" sz="1400" kern="1200"/>
            <a:t>.</a:t>
          </a:r>
          <a:endParaRPr lang="pl-PL" kern="1200" dirty="0"/>
        </a:p>
      </dsp:txBody>
      <dsp:txXfrm>
        <a:off x="0" y="1838759"/>
        <a:ext cx="7867291" cy="2452173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D0CA04-73AC-4DDB-A29F-CA1379D3AB70}">
      <dsp:nvSpPr>
        <dsp:cNvPr id="0" name=""/>
        <dsp:cNvSpPr/>
      </dsp:nvSpPr>
      <dsp:spPr>
        <a:xfrm>
          <a:off x="0" y="26975"/>
          <a:ext cx="7867291" cy="1023806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/>
            <a:t>Celem kontroli jest zapewnienie, że weryfikacja przeprowadzana przez audytorów jest prawidłowa.</a:t>
          </a:r>
        </a:p>
      </dsp:txBody>
      <dsp:txXfrm>
        <a:off x="49978" y="76953"/>
        <a:ext cx="7767335" cy="923850"/>
      </dsp:txXfrm>
    </dsp:sp>
    <dsp:sp modelId="{0A04FCED-FD31-45AB-9E4F-15D7BE5C84A6}">
      <dsp:nvSpPr>
        <dsp:cNvPr id="0" name=""/>
        <dsp:cNvSpPr/>
      </dsp:nvSpPr>
      <dsp:spPr>
        <a:xfrm>
          <a:off x="0" y="1122781"/>
          <a:ext cx="7867291" cy="449198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/>
            <a:t>Zakres kontroli:</a:t>
          </a:r>
        </a:p>
      </dsp:txBody>
      <dsp:txXfrm>
        <a:off x="21928" y="1144709"/>
        <a:ext cx="7823435" cy="405342"/>
      </dsp:txXfrm>
    </dsp:sp>
    <dsp:sp modelId="{10E6ADE4-203D-46C0-BAA1-0EB139D811F5}">
      <dsp:nvSpPr>
        <dsp:cNvPr id="0" name=""/>
        <dsp:cNvSpPr/>
      </dsp:nvSpPr>
      <dsp:spPr>
        <a:xfrm>
          <a:off x="0" y="1571979"/>
          <a:ext cx="7867291" cy="103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9786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§"/>
          </a:pPr>
          <a:r>
            <a:rPr lang="pl-PL" sz="1600" kern="1200" dirty="0"/>
            <a:t>weryfikacja list sprawdzających oraz certyfikatów sporządzonych przez audytora;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§"/>
          </a:pPr>
          <a:r>
            <a:rPr lang="pl-PL" sz="1600" kern="1200" dirty="0"/>
            <a:t>weryfikacja zestawień wydatków pod kątem ich zgodności i wiarygodności;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§"/>
          </a:pPr>
          <a:r>
            <a:rPr lang="pl-PL" sz="1600" kern="1200" dirty="0"/>
            <a:t>KPK  może wymagać dodatkowych wyjaśnień w zakresie wydatków objętych certyfikatem oraz wprowadzania przez audytora zmian do dokumentacji pokontrolnej.</a:t>
          </a:r>
        </a:p>
      </dsp:txBody>
      <dsp:txXfrm>
        <a:off x="0" y="1571979"/>
        <a:ext cx="7867291" cy="1035000"/>
      </dsp:txXfrm>
    </dsp:sp>
    <dsp:sp modelId="{FF199011-F237-41B7-944E-33B96BC690BE}">
      <dsp:nvSpPr>
        <dsp:cNvPr id="0" name=""/>
        <dsp:cNvSpPr/>
      </dsp:nvSpPr>
      <dsp:spPr>
        <a:xfrm>
          <a:off x="0" y="2561883"/>
          <a:ext cx="7867291" cy="691256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 dirty="0"/>
            <a:t>Dobór audytorów do kontroli:</a:t>
          </a:r>
        </a:p>
      </dsp:txBody>
      <dsp:txXfrm>
        <a:off x="33744" y="2595627"/>
        <a:ext cx="7799803" cy="623768"/>
      </dsp:txXfrm>
    </dsp:sp>
    <dsp:sp modelId="{8188C4DE-9DB6-41ED-A497-A1F4B8AB6B74}">
      <dsp:nvSpPr>
        <dsp:cNvPr id="0" name=""/>
        <dsp:cNvSpPr/>
      </dsp:nvSpPr>
      <dsp:spPr>
        <a:xfrm>
          <a:off x="0" y="3230891"/>
          <a:ext cx="7867291" cy="763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9786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§"/>
          </a:pPr>
          <a:r>
            <a:rPr lang="pl-PL" sz="1600" kern="1200" dirty="0"/>
            <a:t>w oparciu o próbę projektów wybranych do kontroli terenowej WST;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§"/>
          </a:pPr>
          <a:r>
            <a:rPr lang="pl-PL" sz="1600" kern="1200" dirty="0"/>
            <a:t>po otrzymaniu informacji o podejrzeniu występowania nieprawidłowości w weryfikacji audytora.</a:t>
          </a:r>
        </a:p>
      </dsp:txBody>
      <dsp:txXfrm>
        <a:off x="0" y="3230891"/>
        <a:ext cx="7867291" cy="763312"/>
      </dsp:txXfrm>
    </dsp:sp>
    <dsp:sp modelId="{8221B2AB-D6C5-4BA2-BDE7-7741B63F02EE}">
      <dsp:nvSpPr>
        <dsp:cNvPr id="0" name=""/>
        <dsp:cNvSpPr/>
      </dsp:nvSpPr>
      <dsp:spPr>
        <a:xfrm>
          <a:off x="0" y="4008628"/>
          <a:ext cx="7867291" cy="687995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700" kern="1200" dirty="0"/>
            <a:t>KPK jest uprawniony jest do żądania od audytora wyjaśnień, dokumentów księgowych oraz innych dodatkowych dokumentów potwierdzających </a:t>
          </a:r>
          <a:r>
            <a:rPr lang="pl-PL" sz="1700" kern="1200" dirty="0" err="1"/>
            <a:t>kwalifikowalność</a:t>
          </a:r>
          <a:r>
            <a:rPr lang="pl-PL" sz="1700" kern="1200" dirty="0"/>
            <a:t> wydatków.</a:t>
          </a:r>
          <a:endParaRPr lang="pl-PL" sz="1700" u="sng" kern="1200" dirty="0"/>
        </a:p>
      </dsp:txBody>
      <dsp:txXfrm>
        <a:off x="33585" y="4042213"/>
        <a:ext cx="7800121" cy="620825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D0CA04-73AC-4DDB-A29F-CA1379D3AB70}">
      <dsp:nvSpPr>
        <dsp:cNvPr id="0" name=""/>
        <dsp:cNvSpPr/>
      </dsp:nvSpPr>
      <dsp:spPr>
        <a:xfrm>
          <a:off x="0" y="11611"/>
          <a:ext cx="7867291" cy="1010880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/>
            <a:t>Kontrole prowadzone przez europejskie organy – np. Komisja Europejska, Europejski Trybunał Obrachunkowy (ETO), Europejski Urząd ds. Zwalczania Nadużyć Finansowych (OLAF).</a:t>
          </a:r>
        </a:p>
      </dsp:txBody>
      <dsp:txXfrm>
        <a:off x="49347" y="60958"/>
        <a:ext cx="7768597" cy="912186"/>
      </dsp:txXfrm>
    </dsp:sp>
    <dsp:sp modelId="{0A04FCED-FD31-45AB-9E4F-15D7BE5C84A6}">
      <dsp:nvSpPr>
        <dsp:cNvPr id="0" name=""/>
        <dsp:cNvSpPr/>
      </dsp:nvSpPr>
      <dsp:spPr>
        <a:xfrm>
          <a:off x="0" y="1178011"/>
          <a:ext cx="7867291" cy="918788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/>
            <a:t>Kontrole prowadzone przez krajowe organy kontrolne -  np. w Polsce: Najwyższa Izba Kontroli, Krajowa Administracja Skarbowa, Urząd Zamówień Publicznych, Centralne Biuro Antykorupcyjne</a:t>
          </a:r>
        </a:p>
      </dsp:txBody>
      <dsp:txXfrm>
        <a:off x="44852" y="1222863"/>
        <a:ext cx="7777587" cy="829084"/>
      </dsp:txXfrm>
    </dsp:sp>
    <dsp:sp modelId="{FF199011-F237-41B7-944E-33B96BC690BE}">
      <dsp:nvSpPr>
        <dsp:cNvPr id="0" name=""/>
        <dsp:cNvSpPr/>
      </dsp:nvSpPr>
      <dsp:spPr>
        <a:xfrm>
          <a:off x="0" y="2243132"/>
          <a:ext cx="7867291" cy="1046776"/>
        </a:xfrm>
        <a:prstGeom prst="round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W przypadku kontroli, audytor oraz beneficjent zobowiązani są do poddania się kontroli prawidłowości realizowanych przez siebie obowiązków w ramach projektu.</a:t>
          </a:r>
        </a:p>
      </dsp:txBody>
      <dsp:txXfrm>
        <a:off x="51099" y="2294231"/>
        <a:ext cx="7765093" cy="944578"/>
      </dsp:txXfrm>
    </dsp:sp>
    <dsp:sp modelId="{8221B2AB-D6C5-4BA2-BDE7-7741B63F02EE}">
      <dsp:nvSpPr>
        <dsp:cNvPr id="0" name=""/>
        <dsp:cNvSpPr/>
      </dsp:nvSpPr>
      <dsp:spPr>
        <a:xfrm>
          <a:off x="0" y="3461978"/>
          <a:ext cx="7867291" cy="1010880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 dirty="0"/>
            <a:t>W trakcie kontroli audytor i beneficjent zobowiązani są udostępnić wszelkie dokumenty, złożyć wszelkie wyjaśnienia w terminie wskazanym przez podmiot prowadzący kontrolę oraz aktywnie współpracować z zespołem kontrolnym.</a:t>
          </a:r>
          <a:endParaRPr lang="pl-PL" sz="1800" u="sng" kern="1200" dirty="0"/>
        </a:p>
      </dsp:txBody>
      <dsp:txXfrm>
        <a:off x="49347" y="3511325"/>
        <a:ext cx="7768597" cy="9121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C64D00-013D-4F90-B95B-63AE3628123D}">
      <dsp:nvSpPr>
        <dsp:cNvPr id="0" name=""/>
        <dsp:cNvSpPr/>
      </dsp:nvSpPr>
      <dsp:spPr>
        <a:xfrm>
          <a:off x="5764328" y="1136342"/>
          <a:ext cx="2109094" cy="12893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chemeClr val="tx1"/>
              </a:solidFill>
            </a:rPr>
            <a:t>WST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tx1"/>
              </a:solidFill>
            </a:rPr>
            <a:t>Wniosek o płatność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tx1"/>
              </a:solidFill>
            </a:rPr>
            <a:t>Certyfikaty Audytorów BW        i wszystkich Beneficjentów</a:t>
          </a:r>
        </a:p>
      </dsp:txBody>
      <dsp:txXfrm>
        <a:off x="5802092" y="1174106"/>
        <a:ext cx="2033566" cy="1213835"/>
      </dsp:txXfrm>
    </dsp:sp>
    <dsp:sp modelId="{721D5417-F052-4E18-850B-8E7AB43004AB}">
      <dsp:nvSpPr>
        <dsp:cNvPr id="0" name=""/>
        <dsp:cNvSpPr/>
      </dsp:nvSpPr>
      <dsp:spPr>
        <a:xfrm rot="7425479">
          <a:off x="5042700" y="2148084"/>
          <a:ext cx="927728" cy="37185"/>
        </a:xfrm>
        <a:custGeom>
          <a:avLst/>
          <a:gdLst/>
          <a:ahLst/>
          <a:cxnLst/>
          <a:rect l="0" t="0" r="0" b="0"/>
          <a:pathLst>
            <a:path>
              <a:moveTo>
                <a:pt x="0" y="18592"/>
              </a:moveTo>
              <a:lnTo>
                <a:pt x="927728" y="18592"/>
              </a:lnTo>
            </a:path>
          </a:pathLst>
        </a:custGeom>
        <a:noFill/>
        <a:ln w="952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000" kern="1200"/>
        </a:p>
      </dsp:txBody>
      <dsp:txXfrm rot="10800000">
        <a:off x="5483371" y="2143483"/>
        <a:ext cx="46386" cy="46386"/>
      </dsp:txXfrm>
    </dsp:sp>
    <dsp:sp modelId="{04A44B93-6D07-4FBF-B60B-D037CD35C561}">
      <dsp:nvSpPr>
        <dsp:cNvPr id="0" name=""/>
        <dsp:cNvSpPr/>
      </dsp:nvSpPr>
      <dsp:spPr>
        <a:xfrm>
          <a:off x="3139708" y="1243173"/>
          <a:ext cx="2109094" cy="26183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chemeClr val="tx1"/>
              </a:solidFill>
            </a:rPr>
            <a:t>Beneficjent Wiodący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tx1"/>
              </a:solidFill>
            </a:rPr>
            <a:t>Wniosek o płatność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tx1"/>
              </a:solidFill>
            </a:rPr>
            <a:t>Raport finansowy i opisowy obejmujący BW i wszystkich Beneficjentów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tx1"/>
              </a:solidFill>
            </a:rPr>
            <a:t>Certyfikaty Audytorów BW i wszystkich Beneficjentów</a:t>
          </a:r>
        </a:p>
      </dsp:txBody>
      <dsp:txXfrm>
        <a:off x="3201481" y="1304946"/>
        <a:ext cx="1985548" cy="2494767"/>
      </dsp:txXfrm>
    </dsp:sp>
    <dsp:sp modelId="{F95BADFA-B024-48AC-B402-CA3D7631FA6A}">
      <dsp:nvSpPr>
        <dsp:cNvPr id="0" name=""/>
        <dsp:cNvSpPr/>
      </dsp:nvSpPr>
      <dsp:spPr>
        <a:xfrm rot="14110531">
          <a:off x="1979235" y="1927372"/>
          <a:ext cx="1477307" cy="37185"/>
        </a:xfrm>
        <a:custGeom>
          <a:avLst/>
          <a:gdLst/>
          <a:ahLst/>
          <a:cxnLst/>
          <a:rect l="0" t="0" r="0" b="0"/>
          <a:pathLst>
            <a:path>
              <a:moveTo>
                <a:pt x="0" y="18592"/>
              </a:moveTo>
              <a:lnTo>
                <a:pt x="1477307" y="18592"/>
              </a:lnTo>
            </a:path>
          </a:pathLst>
        </a:custGeom>
        <a:noFill/>
        <a:ln w="952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000" kern="1200"/>
        </a:p>
      </dsp:txBody>
      <dsp:txXfrm rot="10800000">
        <a:off x="2680956" y="1909032"/>
        <a:ext cx="73865" cy="73865"/>
      </dsp:txXfrm>
    </dsp:sp>
    <dsp:sp modelId="{AAF26485-FBE7-49CF-8F0B-FA42FC27826B}">
      <dsp:nvSpPr>
        <dsp:cNvPr id="0" name=""/>
        <dsp:cNvSpPr/>
      </dsp:nvSpPr>
      <dsp:spPr>
        <a:xfrm>
          <a:off x="49210" y="812327"/>
          <a:ext cx="2246860" cy="10545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8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8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chemeClr val="tx1"/>
              </a:solidFill>
            </a:rPr>
            <a:t>Beneficjent 1</a:t>
          </a:r>
          <a:r>
            <a:rPr lang="pl-PL" sz="1400" kern="1200" dirty="0">
              <a:solidFill>
                <a:schemeClr val="tx1"/>
              </a:solidFill>
            </a:rPr>
            <a:t>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tx1"/>
              </a:solidFill>
            </a:rPr>
            <a:t>Raport finansowy i opisowy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tx1"/>
              </a:solidFill>
            </a:rPr>
            <a:t>Certyfikat Audytora</a:t>
          </a:r>
        </a:p>
      </dsp:txBody>
      <dsp:txXfrm>
        <a:off x="80097" y="843214"/>
        <a:ext cx="2185086" cy="992773"/>
      </dsp:txXfrm>
    </dsp:sp>
    <dsp:sp modelId="{5D83C04F-8543-495B-A8FC-A54869009F93}">
      <dsp:nvSpPr>
        <dsp:cNvPr id="0" name=""/>
        <dsp:cNvSpPr/>
      </dsp:nvSpPr>
      <dsp:spPr>
        <a:xfrm rot="10800000">
          <a:off x="2296070" y="2533737"/>
          <a:ext cx="843637" cy="37185"/>
        </a:xfrm>
        <a:custGeom>
          <a:avLst/>
          <a:gdLst/>
          <a:ahLst/>
          <a:cxnLst/>
          <a:rect l="0" t="0" r="0" b="0"/>
          <a:pathLst>
            <a:path>
              <a:moveTo>
                <a:pt x="0" y="18592"/>
              </a:moveTo>
              <a:lnTo>
                <a:pt x="843637" y="18592"/>
              </a:lnTo>
            </a:path>
          </a:pathLst>
        </a:custGeom>
        <a:noFill/>
        <a:ln w="952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000" kern="1200"/>
        </a:p>
      </dsp:txBody>
      <dsp:txXfrm rot="10800000">
        <a:off x="2696798" y="2531239"/>
        <a:ext cx="42181" cy="42181"/>
      </dsp:txXfrm>
    </dsp:sp>
    <dsp:sp modelId="{2BCC0548-63EC-455E-9315-68DD6632D467}">
      <dsp:nvSpPr>
        <dsp:cNvPr id="0" name=""/>
        <dsp:cNvSpPr/>
      </dsp:nvSpPr>
      <dsp:spPr>
        <a:xfrm>
          <a:off x="7429" y="2025056"/>
          <a:ext cx="2288641" cy="10545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8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8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chemeClr val="tx1"/>
              </a:solidFill>
            </a:rPr>
            <a:t>Beneficjent 2</a:t>
          </a:r>
          <a:r>
            <a:rPr lang="pl-PL" sz="1400" kern="1200" dirty="0">
              <a:solidFill>
                <a:schemeClr val="tx1"/>
              </a:solidFill>
            </a:rPr>
            <a:t>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tx1"/>
              </a:solidFill>
            </a:rPr>
            <a:t>Raport finansowy i opisowy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tx1"/>
              </a:solidFill>
            </a:rPr>
            <a:t>Certyfikat Audytora</a:t>
          </a:r>
        </a:p>
      </dsp:txBody>
      <dsp:txXfrm>
        <a:off x="38316" y="2055943"/>
        <a:ext cx="2226867" cy="992773"/>
      </dsp:txXfrm>
    </dsp:sp>
    <dsp:sp modelId="{A3B2B509-3D13-4A30-A532-9719ED7618A2}">
      <dsp:nvSpPr>
        <dsp:cNvPr id="0" name=""/>
        <dsp:cNvSpPr/>
      </dsp:nvSpPr>
      <dsp:spPr>
        <a:xfrm rot="7489469">
          <a:off x="1979235" y="3140101"/>
          <a:ext cx="1477307" cy="37185"/>
        </a:xfrm>
        <a:custGeom>
          <a:avLst/>
          <a:gdLst/>
          <a:ahLst/>
          <a:cxnLst/>
          <a:rect l="0" t="0" r="0" b="0"/>
          <a:pathLst>
            <a:path>
              <a:moveTo>
                <a:pt x="0" y="18592"/>
              </a:moveTo>
              <a:lnTo>
                <a:pt x="1477307" y="18592"/>
              </a:lnTo>
            </a:path>
          </a:pathLst>
        </a:custGeom>
        <a:noFill/>
        <a:ln w="952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000" kern="1200"/>
        </a:p>
      </dsp:txBody>
      <dsp:txXfrm rot="10800000">
        <a:off x="2680956" y="3121761"/>
        <a:ext cx="73865" cy="73865"/>
      </dsp:txXfrm>
    </dsp:sp>
    <dsp:sp modelId="{0C70D52A-CB68-42EF-BF96-6AB7F34268B1}">
      <dsp:nvSpPr>
        <dsp:cNvPr id="0" name=""/>
        <dsp:cNvSpPr/>
      </dsp:nvSpPr>
      <dsp:spPr>
        <a:xfrm>
          <a:off x="17405" y="3237785"/>
          <a:ext cx="2278665" cy="10545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8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8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chemeClr val="tx1"/>
              </a:solidFill>
            </a:rPr>
            <a:t>Beneficjent …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tx1"/>
              </a:solidFill>
            </a:rPr>
            <a:t>Raport finansowy i opisowy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tx1"/>
              </a:solidFill>
            </a:rPr>
            <a:t>Certyfikat Niezależnego Audytora</a:t>
          </a:r>
        </a:p>
      </dsp:txBody>
      <dsp:txXfrm>
        <a:off x="48292" y="3268672"/>
        <a:ext cx="2216891" cy="992773"/>
      </dsp:txXfrm>
    </dsp:sp>
    <dsp:sp modelId="{BA912E22-E025-42BA-B6AE-27957E848902}">
      <dsp:nvSpPr>
        <dsp:cNvPr id="0" name=""/>
        <dsp:cNvSpPr/>
      </dsp:nvSpPr>
      <dsp:spPr>
        <a:xfrm>
          <a:off x="5782086" y="2915204"/>
          <a:ext cx="2109094" cy="9138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buNone/>
          </a:pPr>
          <a:r>
            <a:rPr lang="pl-PL" sz="1400" b="1" kern="1200" dirty="0">
              <a:solidFill>
                <a:schemeClr val="tx1"/>
              </a:solidFill>
            </a:rPr>
            <a:t>Instytucja Zarządzająca/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buNone/>
          </a:pPr>
          <a:r>
            <a:rPr lang="pl-PL" sz="1400" b="1" kern="1200" dirty="0">
              <a:solidFill>
                <a:schemeClr val="tx1"/>
              </a:solidFill>
            </a:rPr>
            <a:t>Instytucja Płatnicza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buNone/>
          </a:pPr>
          <a:r>
            <a:rPr lang="pl-PL" sz="1400" kern="1200" dirty="0">
              <a:solidFill>
                <a:schemeClr val="tx1"/>
              </a:solidFill>
            </a:rPr>
            <a:t>Wykonanie płatności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kern="1200" dirty="0"/>
        </a:p>
      </dsp:txBody>
      <dsp:txXfrm>
        <a:off x="5808852" y="2941970"/>
        <a:ext cx="2055562" cy="8603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934F42-773B-423D-9224-034E709E7C6D}">
      <dsp:nvSpPr>
        <dsp:cNvPr id="0" name=""/>
        <dsp:cNvSpPr/>
      </dsp:nvSpPr>
      <dsp:spPr>
        <a:xfrm>
          <a:off x="0" y="283138"/>
          <a:ext cx="4486039" cy="1262838"/>
        </a:xfrm>
        <a:prstGeom prst="chevron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800" kern="1200" dirty="0">
              <a:solidFill>
                <a:schemeClr val="tx1"/>
              </a:solidFill>
            </a:rPr>
            <a:t>85%ENI</a:t>
          </a:r>
          <a:endParaRPr lang="pl-PL" sz="2800" kern="1200" dirty="0"/>
        </a:p>
      </dsp:txBody>
      <dsp:txXfrm>
        <a:off x="631419" y="283138"/>
        <a:ext cx="3223201" cy="1262838"/>
      </dsp:txXfrm>
    </dsp:sp>
    <dsp:sp modelId="{7DEAC302-0861-4D74-A085-D9C4D04E8568}">
      <dsp:nvSpPr>
        <dsp:cNvPr id="0" name=""/>
        <dsp:cNvSpPr/>
      </dsp:nvSpPr>
      <dsp:spPr>
        <a:xfrm>
          <a:off x="4052444" y="369270"/>
          <a:ext cx="4486039" cy="1176706"/>
        </a:xfrm>
        <a:prstGeom prst="chevron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800" kern="1200" dirty="0">
              <a:solidFill>
                <a:schemeClr val="tx1"/>
              </a:solidFill>
            </a:rPr>
            <a:t>15% ENI</a:t>
          </a:r>
        </a:p>
      </dsp:txBody>
      <dsp:txXfrm>
        <a:off x="4640797" y="369270"/>
        <a:ext cx="3309333" cy="11767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EC35E-7430-491D-B1A5-EF1FAAF49F95}">
      <dsp:nvSpPr>
        <dsp:cNvPr id="0" name=""/>
        <dsp:cNvSpPr/>
      </dsp:nvSpPr>
      <dsp:spPr>
        <a:xfrm rot="5400000">
          <a:off x="3369413" y="-2303050"/>
          <a:ext cx="1309190" cy="6111242"/>
        </a:xfrm>
        <a:prstGeom prst="round2Same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Beneficjent wybiera audytora zgodnie z procedurami zamówień</a:t>
          </a:r>
          <a:r>
            <a:rPr lang="uk-UA" sz="1800" kern="1200" dirty="0"/>
            <a:t> </a:t>
          </a:r>
          <a:r>
            <a:rPr lang="pl-PL" sz="1800" kern="1200" dirty="0"/>
            <a:t>publicznych;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Audytor musi zostać zaakceptowany przez polski KPK (Centrum Projektów Europejskich).</a:t>
          </a:r>
        </a:p>
      </dsp:txBody>
      <dsp:txXfrm rot="-5400000">
        <a:off x="968388" y="161884"/>
        <a:ext cx="6047333" cy="1181372"/>
      </dsp:txXfrm>
    </dsp:sp>
    <dsp:sp modelId="{BF7C56C4-EDA4-4B2A-A794-DF5454FCB83F}">
      <dsp:nvSpPr>
        <dsp:cNvPr id="0" name=""/>
        <dsp:cNvSpPr/>
      </dsp:nvSpPr>
      <dsp:spPr>
        <a:xfrm flipH="1">
          <a:off x="1605" y="7"/>
          <a:ext cx="966782" cy="1500594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800" kern="1200" dirty="0"/>
            <a:t>PL</a:t>
          </a:r>
        </a:p>
      </dsp:txBody>
      <dsp:txXfrm>
        <a:off x="48799" y="47201"/>
        <a:ext cx="872394" cy="1406206"/>
      </dsp:txXfrm>
    </dsp:sp>
    <dsp:sp modelId="{5727A5E2-3CB6-4D2F-A639-67B6D5961682}">
      <dsp:nvSpPr>
        <dsp:cNvPr id="0" name=""/>
        <dsp:cNvSpPr/>
      </dsp:nvSpPr>
      <dsp:spPr>
        <a:xfrm rot="5400000">
          <a:off x="3315694" y="-719503"/>
          <a:ext cx="1433680" cy="6095397"/>
        </a:xfrm>
        <a:prstGeom prst="round2Same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Beneficjent wybiera audytora z listy niezależnych audytorów prowadzonej przez ukraiński KPK;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Lista audytorów jest dostępna na stronie Programu</a:t>
          </a:r>
          <a:r>
            <a:rPr lang="pl-PL" sz="1500" kern="1200" dirty="0"/>
            <a:t>.</a:t>
          </a:r>
        </a:p>
      </dsp:txBody>
      <dsp:txXfrm rot="-5400000">
        <a:off x="984836" y="1681341"/>
        <a:ext cx="6025411" cy="1293708"/>
      </dsp:txXfrm>
    </dsp:sp>
    <dsp:sp modelId="{C7F19DE3-34BA-4156-B3B8-5788FDB66F6B}">
      <dsp:nvSpPr>
        <dsp:cNvPr id="0" name=""/>
        <dsp:cNvSpPr/>
      </dsp:nvSpPr>
      <dsp:spPr>
        <a:xfrm flipH="1">
          <a:off x="13" y="1578393"/>
          <a:ext cx="983230" cy="1500594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800" kern="1200" dirty="0"/>
            <a:t>UA</a:t>
          </a:r>
        </a:p>
      </dsp:txBody>
      <dsp:txXfrm>
        <a:off x="48010" y="1626390"/>
        <a:ext cx="887236" cy="1404600"/>
      </dsp:txXfrm>
    </dsp:sp>
    <dsp:sp modelId="{880EF844-1217-435E-9BBC-1E88D1D3795B}">
      <dsp:nvSpPr>
        <dsp:cNvPr id="0" name=""/>
        <dsp:cNvSpPr/>
      </dsp:nvSpPr>
      <dsp:spPr>
        <a:xfrm rot="5400000">
          <a:off x="3385252" y="852322"/>
          <a:ext cx="1282444" cy="6102995"/>
        </a:xfrm>
        <a:prstGeom prst="round2Same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Beneficjent wybiera audytora z listy niezależnych audytorów prowadzonej przez białoruski KPK;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/>
            <a:t>Lista audytorów jest dostępna na stronie Programu.</a:t>
          </a:r>
        </a:p>
      </dsp:txBody>
      <dsp:txXfrm rot="-5400000">
        <a:off x="974977" y="3325201"/>
        <a:ext cx="6040391" cy="1157236"/>
      </dsp:txXfrm>
    </dsp:sp>
    <dsp:sp modelId="{0DBC1EC5-EB62-4E69-B715-64959D2845FF}">
      <dsp:nvSpPr>
        <dsp:cNvPr id="0" name=""/>
        <dsp:cNvSpPr/>
      </dsp:nvSpPr>
      <dsp:spPr>
        <a:xfrm>
          <a:off x="1605" y="3153522"/>
          <a:ext cx="973371" cy="1500594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800" kern="1200" dirty="0"/>
            <a:t>BY</a:t>
          </a:r>
        </a:p>
      </dsp:txBody>
      <dsp:txXfrm>
        <a:off x="49121" y="3201038"/>
        <a:ext cx="878339" cy="140556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0FD76-25D4-4C68-844D-B5D781D8BAAF}">
      <dsp:nvSpPr>
        <dsp:cNvPr id="0" name=""/>
        <dsp:cNvSpPr/>
      </dsp:nvSpPr>
      <dsp:spPr>
        <a:xfrm>
          <a:off x="-87444" y="337552"/>
          <a:ext cx="6948339" cy="1399399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b="1" kern="1200" dirty="0">
            <a:solidFill>
              <a:schemeClr val="tx1"/>
            </a:solidFill>
          </a:endParaRPr>
        </a:p>
      </dsp:txBody>
      <dsp:txXfrm>
        <a:off x="-46457" y="378539"/>
        <a:ext cx="4616897" cy="1317425"/>
      </dsp:txXfrm>
    </dsp:sp>
    <dsp:sp modelId="{B7C16424-E1C9-494E-A4DD-F2ADCC6F4E91}">
      <dsp:nvSpPr>
        <dsp:cNvPr id="0" name=""/>
        <dsp:cNvSpPr/>
      </dsp:nvSpPr>
      <dsp:spPr>
        <a:xfrm>
          <a:off x="573207" y="1889621"/>
          <a:ext cx="7298118" cy="2772428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b="1" kern="1200" dirty="0">
            <a:solidFill>
              <a:schemeClr val="tx1"/>
            </a:solidFill>
          </a:endParaRPr>
        </a:p>
      </dsp:txBody>
      <dsp:txXfrm>
        <a:off x="654409" y="1970823"/>
        <a:ext cx="4272674" cy="2610024"/>
      </dsp:txXfrm>
    </dsp:sp>
    <dsp:sp modelId="{2D6BFC14-2265-4EF7-944B-0C8C4CB91DD4}">
      <dsp:nvSpPr>
        <dsp:cNvPr id="0" name=""/>
        <dsp:cNvSpPr/>
      </dsp:nvSpPr>
      <dsp:spPr>
        <a:xfrm>
          <a:off x="5890264" y="1082153"/>
          <a:ext cx="1499645" cy="1499645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3600" kern="1200"/>
        </a:p>
      </dsp:txBody>
      <dsp:txXfrm>
        <a:off x="6227684" y="1082153"/>
        <a:ext cx="824805" cy="112848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2A3C0F-0ECA-4D9F-8DC2-F6FA3C91BA7D}">
      <dsp:nvSpPr>
        <dsp:cNvPr id="0" name=""/>
        <dsp:cNvSpPr/>
      </dsp:nvSpPr>
      <dsp:spPr>
        <a:xfrm>
          <a:off x="0" y="403992"/>
          <a:ext cx="6948339" cy="1499160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b="1" kern="1200" dirty="0">
            <a:solidFill>
              <a:schemeClr val="tx1"/>
            </a:solidFill>
          </a:endParaRPr>
        </a:p>
      </dsp:txBody>
      <dsp:txXfrm>
        <a:off x="43909" y="447901"/>
        <a:ext cx="4611053" cy="1411342"/>
      </dsp:txXfrm>
    </dsp:sp>
    <dsp:sp modelId="{407657D9-A38E-466A-8C8A-2873A40DFE6C}">
      <dsp:nvSpPr>
        <dsp:cNvPr id="0" name=""/>
        <dsp:cNvSpPr/>
      </dsp:nvSpPr>
      <dsp:spPr>
        <a:xfrm>
          <a:off x="879941" y="2454716"/>
          <a:ext cx="6948339" cy="1315119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b="1" kern="1200" dirty="0">
            <a:solidFill>
              <a:schemeClr val="tx1"/>
            </a:solidFill>
          </a:endParaRPr>
        </a:p>
      </dsp:txBody>
      <dsp:txXfrm>
        <a:off x="918460" y="2493235"/>
        <a:ext cx="4145478" cy="1238081"/>
      </dsp:txXfrm>
    </dsp:sp>
    <dsp:sp modelId="{404C3578-4BA0-4393-8393-467069493EA0}">
      <dsp:nvSpPr>
        <dsp:cNvPr id="0" name=""/>
        <dsp:cNvSpPr/>
      </dsp:nvSpPr>
      <dsp:spPr>
        <a:xfrm>
          <a:off x="5703828" y="1295366"/>
          <a:ext cx="1499645" cy="1499645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3600" kern="1200"/>
        </a:p>
      </dsp:txBody>
      <dsp:txXfrm>
        <a:off x="6041248" y="1295366"/>
        <a:ext cx="824805" cy="112848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21F14F-12C7-496F-962A-CB4EE2B8B846}">
      <dsp:nvSpPr>
        <dsp:cNvPr id="0" name=""/>
        <dsp:cNvSpPr/>
      </dsp:nvSpPr>
      <dsp:spPr>
        <a:xfrm>
          <a:off x="0" y="2000"/>
          <a:ext cx="8067677" cy="417803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/>
            <a:t>Celem weryfikacji jest zapewnienie, że:</a:t>
          </a:r>
        </a:p>
      </dsp:txBody>
      <dsp:txXfrm>
        <a:off x="20395" y="22395"/>
        <a:ext cx="8026887" cy="377013"/>
      </dsp:txXfrm>
    </dsp:sp>
    <dsp:sp modelId="{589911C6-58E0-4AB2-84AA-C719A9977D01}">
      <dsp:nvSpPr>
        <dsp:cNvPr id="0" name=""/>
        <dsp:cNvSpPr/>
      </dsp:nvSpPr>
      <dsp:spPr>
        <a:xfrm>
          <a:off x="0" y="492460"/>
          <a:ext cx="8067677" cy="16224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149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§"/>
          </a:pPr>
          <a:r>
            <a:rPr lang="pl-PL" sz="1800" b="0" kern="1200" dirty="0"/>
            <a:t>wydatki poniesione w ramach projektu są zgodne z prawem krajowym i unijnym;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§"/>
          </a:pPr>
          <a:r>
            <a:rPr lang="pl-PL" sz="1800" b="0" kern="1200" dirty="0"/>
            <a:t>wydatki zostały poniesione zgodnie z wymaganiami dokumentów programowych i umowy o dofinansowanie, w tym aktualną wersją opisu i budżetu projektu</a:t>
          </a:r>
          <a:r>
            <a:rPr lang="pl-PL" sz="1600" b="0" kern="1200" dirty="0"/>
            <a:t>.</a:t>
          </a:r>
        </a:p>
      </dsp:txBody>
      <dsp:txXfrm>
        <a:off x="0" y="492460"/>
        <a:ext cx="8067677" cy="1622426"/>
      </dsp:txXfrm>
    </dsp:sp>
    <dsp:sp modelId="{80CC4CDB-5660-47FB-A84C-5879B4F1A0E3}">
      <dsp:nvSpPr>
        <dsp:cNvPr id="0" name=""/>
        <dsp:cNvSpPr/>
      </dsp:nvSpPr>
      <dsp:spPr>
        <a:xfrm>
          <a:off x="0" y="1386471"/>
          <a:ext cx="8067677" cy="449052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/>
            <a:t>Zadaniem audytora jest potwierdzenie ścieżki audytu, w tym czy:</a:t>
          </a:r>
        </a:p>
      </dsp:txBody>
      <dsp:txXfrm>
        <a:off x="21921" y="1408392"/>
        <a:ext cx="8023835" cy="405210"/>
      </dsp:txXfrm>
    </dsp:sp>
    <dsp:sp modelId="{BEDD6F91-785A-44B9-BCBA-EA81BD719D4E}">
      <dsp:nvSpPr>
        <dsp:cNvPr id="0" name=""/>
        <dsp:cNvSpPr/>
      </dsp:nvSpPr>
      <dsp:spPr>
        <a:xfrm>
          <a:off x="0" y="1868964"/>
          <a:ext cx="8067677" cy="7174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149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§"/>
          </a:pPr>
          <a:r>
            <a:rPr lang="pl-PL" sz="1800" b="0" kern="1200" dirty="0"/>
            <a:t>usługi, dostawy lub roboty zostały wykonane, dostarczone lub zainstalowane;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§"/>
          </a:pPr>
          <a:r>
            <a:rPr lang="pl-PL" sz="1800" b="0" kern="1200" dirty="0"/>
            <a:t>wydatki deklarowane przez beneficjentów zostały przez nich zapłacone.</a:t>
          </a:r>
        </a:p>
      </dsp:txBody>
      <dsp:txXfrm>
        <a:off x="0" y="1868964"/>
        <a:ext cx="8067677" cy="717494"/>
      </dsp:txXfrm>
    </dsp:sp>
    <dsp:sp modelId="{E15FD1C5-B8FE-4DFE-A9F0-488835B6EC73}">
      <dsp:nvSpPr>
        <dsp:cNvPr id="0" name=""/>
        <dsp:cNvSpPr/>
      </dsp:nvSpPr>
      <dsp:spPr>
        <a:xfrm>
          <a:off x="0" y="2486088"/>
          <a:ext cx="8067677" cy="433908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/>
            <a:t>Audytor przeprowadza weryfikację:</a:t>
          </a:r>
        </a:p>
      </dsp:txBody>
      <dsp:txXfrm>
        <a:off x="21182" y="2507270"/>
        <a:ext cx="8025313" cy="391544"/>
      </dsp:txXfrm>
    </dsp:sp>
    <dsp:sp modelId="{9D2F4D8D-98EC-452A-B62F-EFAF08CA7313}">
      <dsp:nvSpPr>
        <dsp:cNvPr id="0" name=""/>
        <dsp:cNvSpPr/>
      </dsp:nvSpPr>
      <dsp:spPr>
        <a:xfrm>
          <a:off x="0" y="3228369"/>
          <a:ext cx="8067677" cy="4829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149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§"/>
          </a:pPr>
          <a:r>
            <a:rPr lang="pl-PL" sz="1800" b="0" kern="1200" dirty="0"/>
            <a:t>formalną, rachunkową i merytoryczną wydatków przedstawionych przez beneficjenta w raporcie końcowym z realizacji projektu.</a:t>
          </a:r>
        </a:p>
      </dsp:txBody>
      <dsp:txXfrm>
        <a:off x="0" y="3228369"/>
        <a:ext cx="8067677" cy="48291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E1F7DB-B975-4B92-8CFF-2332944CBEDA}">
      <dsp:nvSpPr>
        <dsp:cNvPr id="0" name=""/>
        <dsp:cNvSpPr/>
      </dsp:nvSpPr>
      <dsp:spPr>
        <a:xfrm rot="5400000">
          <a:off x="-67496" y="67496"/>
          <a:ext cx="449974" cy="314981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800" kern="1200" dirty="0"/>
        </a:p>
      </dsp:txBody>
      <dsp:txXfrm rot="-5400000">
        <a:off x="1" y="157491"/>
        <a:ext cx="314981" cy="134993"/>
      </dsp:txXfrm>
    </dsp:sp>
    <dsp:sp modelId="{E63D6D2F-4007-421E-9274-7DE32588579D}">
      <dsp:nvSpPr>
        <dsp:cNvPr id="0" name=""/>
        <dsp:cNvSpPr/>
      </dsp:nvSpPr>
      <dsp:spPr>
        <a:xfrm rot="5400000">
          <a:off x="3668849" y="-3353746"/>
          <a:ext cx="292483" cy="70002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700" b="1" kern="1200" dirty="0"/>
            <a:t>Prawidłowość wypełnienia raportu</a:t>
          </a:r>
        </a:p>
      </dsp:txBody>
      <dsp:txXfrm rot="-5400000">
        <a:off x="314982" y="14399"/>
        <a:ext cx="6985940" cy="263927"/>
      </dsp:txXfrm>
    </dsp:sp>
    <dsp:sp modelId="{EF48487B-37DF-48A0-9424-5674C335D097}">
      <dsp:nvSpPr>
        <dsp:cNvPr id="0" name=""/>
        <dsp:cNvSpPr/>
      </dsp:nvSpPr>
      <dsp:spPr>
        <a:xfrm rot="5400000">
          <a:off x="-67496" y="456581"/>
          <a:ext cx="449974" cy="314981"/>
        </a:xfrm>
        <a:prstGeom prst="chevron">
          <a:avLst/>
        </a:prstGeom>
        <a:solidFill>
          <a:schemeClr val="accent4">
            <a:hueOff val="-496086"/>
            <a:satOff val="2989"/>
            <a:lumOff val="240"/>
            <a:alphaOff val="0"/>
          </a:schemeClr>
        </a:solidFill>
        <a:ln w="25400" cap="flat" cmpd="sng" algn="ctr">
          <a:solidFill>
            <a:schemeClr val="accent4">
              <a:hueOff val="-496086"/>
              <a:satOff val="2989"/>
              <a:lumOff val="24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800" kern="1200"/>
        </a:p>
      </dsp:txBody>
      <dsp:txXfrm rot="-5400000">
        <a:off x="1" y="546576"/>
        <a:ext cx="314981" cy="134993"/>
      </dsp:txXfrm>
    </dsp:sp>
    <dsp:sp modelId="{8E07912C-53A7-4933-93F3-5E0E540CD03F}">
      <dsp:nvSpPr>
        <dsp:cNvPr id="0" name=""/>
        <dsp:cNvSpPr/>
      </dsp:nvSpPr>
      <dsp:spPr>
        <a:xfrm rot="5400000">
          <a:off x="3668849" y="-2964781"/>
          <a:ext cx="292483" cy="70002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96086"/>
              <a:satOff val="2989"/>
              <a:lumOff val="24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700" b="1" kern="1200" dirty="0" err="1"/>
            <a:t>Kwalifikowalność</a:t>
          </a:r>
          <a:r>
            <a:rPr lang="pl-PL" sz="1700" b="1" kern="1200" dirty="0"/>
            <a:t> wydatków</a:t>
          </a:r>
        </a:p>
      </dsp:txBody>
      <dsp:txXfrm rot="-5400000">
        <a:off x="314982" y="403364"/>
        <a:ext cx="6985940" cy="263927"/>
      </dsp:txXfrm>
    </dsp:sp>
    <dsp:sp modelId="{4077DDFA-1BD7-4A85-9E0D-79A6C7D17037}">
      <dsp:nvSpPr>
        <dsp:cNvPr id="0" name=""/>
        <dsp:cNvSpPr/>
      </dsp:nvSpPr>
      <dsp:spPr>
        <a:xfrm rot="5400000">
          <a:off x="-67496" y="845546"/>
          <a:ext cx="449974" cy="314981"/>
        </a:xfrm>
        <a:prstGeom prst="chevron">
          <a:avLst/>
        </a:prstGeom>
        <a:solidFill>
          <a:schemeClr val="accent4">
            <a:hueOff val="-992171"/>
            <a:satOff val="5978"/>
            <a:lumOff val="479"/>
            <a:alphaOff val="0"/>
          </a:schemeClr>
        </a:solidFill>
        <a:ln w="25400" cap="flat" cmpd="sng" algn="ctr">
          <a:solidFill>
            <a:schemeClr val="accent4">
              <a:hueOff val="-992171"/>
              <a:satOff val="5978"/>
              <a:lumOff val="4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800" kern="1200" dirty="0"/>
        </a:p>
      </dsp:txBody>
      <dsp:txXfrm rot="-5400000">
        <a:off x="1" y="935541"/>
        <a:ext cx="314981" cy="134993"/>
      </dsp:txXfrm>
    </dsp:sp>
    <dsp:sp modelId="{ABEE4107-DA66-40B6-9E6C-EE65110E57DE}">
      <dsp:nvSpPr>
        <dsp:cNvPr id="0" name=""/>
        <dsp:cNvSpPr/>
      </dsp:nvSpPr>
      <dsp:spPr>
        <a:xfrm rot="5400000">
          <a:off x="3668849" y="-2575817"/>
          <a:ext cx="292483" cy="70002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992171"/>
              <a:satOff val="5978"/>
              <a:lumOff val="4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700" b="1" kern="1200" dirty="0"/>
            <a:t>Zapewnienie środków finansowych partnerom</a:t>
          </a:r>
        </a:p>
      </dsp:txBody>
      <dsp:txXfrm rot="-5400000">
        <a:off x="314982" y="792328"/>
        <a:ext cx="6985940" cy="263927"/>
      </dsp:txXfrm>
    </dsp:sp>
    <dsp:sp modelId="{A6EA76B0-6D70-4AAD-9560-595EF1012D8C}">
      <dsp:nvSpPr>
        <dsp:cNvPr id="0" name=""/>
        <dsp:cNvSpPr/>
      </dsp:nvSpPr>
      <dsp:spPr>
        <a:xfrm rot="5400000">
          <a:off x="-67496" y="1234511"/>
          <a:ext cx="449974" cy="314981"/>
        </a:xfrm>
        <a:prstGeom prst="chevron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800" kern="1200" dirty="0"/>
        </a:p>
      </dsp:txBody>
      <dsp:txXfrm rot="-5400000">
        <a:off x="1" y="1324506"/>
        <a:ext cx="314981" cy="134993"/>
      </dsp:txXfrm>
    </dsp:sp>
    <dsp:sp modelId="{97CF66A5-0AFF-4ADB-A3DE-670348243847}">
      <dsp:nvSpPr>
        <dsp:cNvPr id="0" name=""/>
        <dsp:cNvSpPr/>
      </dsp:nvSpPr>
      <dsp:spPr>
        <a:xfrm rot="5400000">
          <a:off x="3668849" y="-2186852"/>
          <a:ext cx="292483" cy="70002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700" b="1" kern="1200">
              <a:solidFill>
                <a:schemeClr val="tx1"/>
              </a:solidFill>
            </a:rPr>
            <a:t>Wykonanie harmonogramu i osiągniecie wskaźników</a:t>
          </a:r>
          <a:endParaRPr lang="pl-PL" sz="1700" b="1" kern="1200" dirty="0">
            <a:solidFill>
              <a:schemeClr val="tx1"/>
            </a:solidFill>
          </a:endParaRPr>
        </a:p>
      </dsp:txBody>
      <dsp:txXfrm rot="-5400000">
        <a:off x="314982" y="1181293"/>
        <a:ext cx="6985940" cy="263927"/>
      </dsp:txXfrm>
    </dsp:sp>
    <dsp:sp modelId="{E067A984-0D7D-4418-9021-ECEFFD1B9454}">
      <dsp:nvSpPr>
        <dsp:cNvPr id="0" name=""/>
        <dsp:cNvSpPr/>
      </dsp:nvSpPr>
      <dsp:spPr>
        <a:xfrm rot="5400000">
          <a:off x="-67496" y="1623475"/>
          <a:ext cx="449974" cy="314981"/>
        </a:xfrm>
        <a:prstGeom prst="chevron">
          <a:avLst/>
        </a:prstGeom>
        <a:solidFill>
          <a:schemeClr val="accent4">
            <a:hueOff val="-1984342"/>
            <a:satOff val="11955"/>
            <a:lumOff val="958"/>
            <a:alphaOff val="0"/>
          </a:schemeClr>
        </a:solidFill>
        <a:ln w="25400" cap="flat" cmpd="sng" algn="ctr">
          <a:solidFill>
            <a:schemeClr val="accent4">
              <a:hueOff val="-1984342"/>
              <a:satOff val="11955"/>
              <a:lumOff val="9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800" kern="1200" dirty="0"/>
        </a:p>
      </dsp:txBody>
      <dsp:txXfrm rot="-5400000">
        <a:off x="1" y="1713470"/>
        <a:ext cx="314981" cy="134993"/>
      </dsp:txXfrm>
    </dsp:sp>
    <dsp:sp modelId="{1C79C932-A9E2-4B5A-B034-AB88E93B04DC}">
      <dsp:nvSpPr>
        <dsp:cNvPr id="0" name=""/>
        <dsp:cNvSpPr/>
      </dsp:nvSpPr>
      <dsp:spPr>
        <a:xfrm rot="5400000">
          <a:off x="3668849" y="-1797887"/>
          <a:ext cx="292483" cy="70002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984342"/>
              <a:satOff val="11955"/>
              <a:lumOff val="9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700" b="1" kern="1200" dirty="0"/>
            <a:t>System księgowy, ewidencja wydatków w systemie księgowym</a:t>
          </a:r>
        </a:p>
      </dsp:txBody>
      <dsp:txXfrm rot="-5400000">
        <a:off x="314982" y="1570258"/>
        <a:ext cx="6985940" cy="263927"/>
      </dsp:txXfrm>
    </dsp:sp>
    <dsp:sp modelId="{3905D7C7-81E9-4E73-A82E-C313D41B6A6F}">
      <dsp:nvSpPr>
        <dsp:cNvPr id="0" name=""/>
        <dsp:cNvSpPr/>
      </dsp:nvSpPr>
      <dsp:spPr>
        <a:xfrm rot="5400000">
          <a:off x="-67496" y="2012440"/>
          <a:ext cx="449974" cy="314981"/>
        </a:xfrm>
        <a:prstGeom prst="chevron">
          <a:avLst/>
        </a:prstGeom>
        <a:solidFill>
          <a:schemeClr val="accent4">
            <a:hueOff val="-2480428"/>
            <a:satOff val="14944"/>
            <a:lumOff val="1198"/>
            <a:alphaOff val="0"/>
          </a:schemeClr>
        </a:solidFill>
        <a:ln w="25400" cap="flat" cmpd="sng" algn="ctr">
          <a:solidFill>
            <a:schemeClr val="accent4">
              <a:hueOff val="-2480428"/>
              <a:satOff val="14944"/>
              <a:lumOff val="11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800" kern="1200" dirty="0"/>
        </a:p>
      </dsp:txBody>
      <dsp:txXfrm rot="-5400000">
        <a:off x="1" y="2102435"/>
        <a:ext cx="314981" cy="134993"/>
      </dsp:txXfrm>
    </dsp:sp>
    <dsp:sp modelId="{290A4FEC-B96B-4191-9723-BDBF76E7A2D6}">
      <dsp:nvSpPr>
        <dsp:cNvPr id="0" name=""/>
        <dsp:cNvSpPr/>
      </dsp:nvSpPr>
      <dsp:spPr>
        <a:xfrm rot="5400000">
          <a:off x="3668849" y="-1408923"/>
          <a:ext cx="292483" cy="70002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480428"/>
              <a:satOff val="14944"/>
              <a:lumOff val="11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700" b="1" kern="1200" dirty="0"/>
            <a:t>Prawidłowość procedur przetargowych</a:t>
          </a:r>
        </a:p>
      </dsp:txBody>
      <dsp:txXfrm rot="-5400000">
        <a:off x="314982" y="1959222"/>
        <a:ext cx="6985940" cy="263927"/>
      </dsp:txXfrm>
    </dsp:sp>
    <dsp:sp modelId="{CD9E5EBC-55CC-4A81-887D-FCD4215289B0}">
      <dsp:nvSpPr>
        <dsp:cNvPr id="0" name=""/>
        <dsp:cNvSpPr/>
      </dsp:nvSpPr>
      <dsp:spPr>
        <a:xfrm rot="5400000">
          <a:off x="-67496" y="2401405"/>
          <a:ext cx="449974" cy="314981"/>
        </a:xfrm>
        <a:prstGeom prst="chevron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800" kern="1200" dirty="0"/>
        </a:p>
      </dsp:txBody>
      <dsp:txXfrm rot="-5400000">
        <a:off x="1" y="2491400"/>
        <a:ext cx="314981" cy="134993"/>
      </dsp:txXfrm>
    </dsp:sp>
    <dsp:sp modelId="{74D070FD-509C-4EE8-A0F1-0AA9F79E2120}">
      <dsp:nvSpPr>
        <dsp:cNvPr id="0" name=""/>
        <dsp:cNvSpPr/>
      </dsp:nvSpPr>
      <dsp:spPr>
        <a:xfrm rot="5400000">
          <a:off x="3668849" y="-1019958"/>
          <a:ext cx="292483" cy="70002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700" b="1" kern="1200" dirty="0"/>
            <a:t>Zgodność wydatków z przepisami prawa i wymogami Programu</a:t>
          </a:r>
        </a:p>
      </dsp:txBody>
      <dsp:txXfrm rot="-5400000">
        <a:off x="314982" y="2348187"/>
        <a:ext cx="6985940" cy="263927"/>
      </dsp:txXfrm>
    </dsp:sp>
    <dsp:sp modelId="{3B0BEEEC-6245-4259-B394-C3DE7591C0E0}">
      <dsp:nvSpPr>
        <dsp:cNvPr id="0" name=""/>
        <dsp:cNvSpPr/>
      </dsp:nvSpPr>
      <dsp:spPr>
        <a:xfrm rot="5400000">
          <a:off x="-67496" y="2790369"/>
          <a:ext cx="449974" cy="314981"/>
        </a:xfrm>
        <a:prstGeom prst="chevron">
          <a:avLst/>
        </a:prstGeom>
        <a:solidFill>
          <a:schemeClr val="accent4">
            <a:hueOff val="-3472599"/>
            <a:satOff val="20921"/>
            <a:lumOff val="1677"/>
            <a:alphaOff val="0"/>
          </a:schemeClr>
        </a:solidFill>
        <a:ln w="25400" cap="flat" cmpd="sng" algn="ctr">
          <a:solidFill>
            <a:schemeClr val="accent4">
              <a:hueOff val="-3472599"/>
              <a:satOff val="20921"/>
              <a:lumOff val="16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800" kern="1200" dirty="0"/>
        </a:p>
      </dsp:txBody>
      <dsp:txXfrm rot="-5400000">
        <a:off x="1" y="2880364"/>
        <a:ext cx="314981" cy="134993"/>
      </dsp:txXfrm>
    </dsp:sp>
    <dsp:sp modelId="{773619B7-2F3D-4AF1-98ED-26ED8DC5DD4A}">
      <dsp:nvSpPr>
        <dsp:cNvPr id="0" name=""/>
        <dsp:cNvSpPr/>
      </dsp:nvSpPr>
      <dsp:spPr>
        <a:xfrm rot="5400000">
          <a:off x="3668849" y="-630993"/>
          <a:ext cx="292483" cy="70002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3472599"/>
              <a:satOff val="20921"/>
              <a:lumOff val="16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700" b="1" kern="1200" dirty="0"/>
            <a:t>Potwierdzenie dostarczenia towarów, usług i robót </a:t>
          </a:r>
        </a:p>
      </dsp:txBody>
      <dsp:txXfrm rot="-5400000">
        <a:off x="314982" y="2737152"/>
        <a:ext cx="6985940" cy="263927"/>
      </dsp:txXfrm>
    </dsp:sp>
    <dsp:sp modelId="{6C9ECE14-5FD6-45AB-9901-4C306EE56A55}">
      <dsp:nvSpPr>
        <dsp:cNvPr id="0" name=""/>
        <dsp:cNvSpPr/>
      </dsp:nvSpPr>
      <dsp:spPr>
        <a:xfrm rot="5400000">
          <a:off x="-67496" y="3179334"/>
          <a:ext cx="449974" cy="314981"/>
        </a:xfrm>
        <a:prstGeom prst="chevron">
          <a:avLst/>
        </a:prstGeom>
        <a:solidFill>
          <a:schemeClr val="accent4">
            <a:hueOff val="-3968684"/>
            <a:satOff val="23910"/>
            <a:lumOff val="1916"/>
            <a:alphaOff val="0"/>
          </a:schemeClr>
        </a:solidFill>
        <a:ln w="25400" cap="flat" cmpd="sng" algn="ctr">
          <a:solidFill>
            <a:schemeClr val="accent4">
              <a:hueOff val="-3968684"/>
              <a:satOff val="23910"/>
              <a:lumOff val="191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800" kern="1200" dirty="0"/>
        </a:p>
      </dsp:txBody>
      <dsp:txXfrm rot="-5400000">
        <a:off x="1" y="3269329"/>
        <a:ext cx="314981" cy="134993"/>
      </dsp:txXfrm>
    </dsp:sp>
    <dsp:sp modelId="{D9CEAE2B-9FBA-4A0A-85D0-4BBBFCB567E4}">
      <dsp:nvSpPr>
        <dsp:cNvPr id="0" name=""/>
        <dsp:cNvSpPr/>
      </dsp:nvSpPr>
      <dsp:spPr>
        <a:xfrm rot="5400000">
          <a:off x="3668849" y="-242029"/>
          <a:ext cx="292483" cy="70002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3968684"/>
              <a:satOff val="23910"/>
              <a:lumOff val="191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700" b="1" kern="1200" dirty="0"/>
            <a:t>Weryfikacja sposobu archiwizacji dokumentacji</a:t>
          </a:r>
        </a:p>
      </dsp:txBody>
      <dsp:txXfrm rot="-5400000">
        <a:off x="314982" y="3126116"/>
        <a:ext cx="6985940" cy="263927"/>
      </dsp:txXfrm>
    </dsp:sp>
    <dsp:sp modelId="{D7BB9CA2-E35D-4DAB-A0E8-063B50297FD6}">
      <dsp:nvSpPr>
        <dsp:cNvPr id="0" name=""/>
        <dsp:cNvSpPr/>
      </dsp:nvSpPr>
      <dsp:spPr>
        <a:xfrm rot="5400000">
          <a:off x="-67496" y="3568298"/>
          <a:ext cx="449974" cy="314981"/>
        </a:xfrm>
        <a:prstGeom prst="chevron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800" kern="1200" dirty="0"/>
        </a:p>
      </dsp:txBody>
      <dsp:txXfrm rot="-5400000">
        <a:off x="1" y="3658293"/>
        <a:ext cx="314981" cy="134993"/>
      </dsp:txXfrm>
    </dsp:sp>
    <dsp:sp modelId="{7B815242-5B5F-49C2-BCBC-46E1B188DA2C}">
      <dsp:nvSpPr>
        <dsp:cNvPr id="0" name=""/>
        <dsp:cNvSpPr/>
      </dsp:nvSpPr>
      <dsp:spPr>
        <a:xfrm rot="5400000">
          <a:off x="3668849" y="146935"/>
          <a:ext cx="292483" cy="70002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700" b="1" kern="1200" dirty="0"/>
            <a:t>Wdrożenie zaleceń pokontrolnych</a:t>
          </a:r>
        </a:p>
      </dsp:txBody>
      <dsp:txXfrm rot="-5400000">
        <a:off x="314982" y="3515080"/>
        <a:ext cx="6985940" cy="26392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EC35E-7430-491D-B1A5-EF1FAAF49F95}">
      <dsp:nvSpPr>
        <dsp:cNvPr id="0" name=""/>
        <dsp:cNvSpPr/>
      </dsp:nvSpPr>
      <dsp:spPr>
        <a:xfrm rot="5400000">
          <a:off x="4524580" y="-1714628"/>
          <a:ext cx="1063757" cy="4759020"/>
        </a:xfrm>
        <a:prstGeom prst="round2SameRect">
          <a:avLst/>
        </a:prstGeom>
        <a:solidFill>
          <a:schemeClr val="accent1">
            <a:lumMod val="40000"/>
            <a:lumOff val="60000"/>
            <a:alpha val="9000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600" kern="1200" dirty="0"/>
            <a:t>Beneficjent dostarcza audytorowi dokumenty potwierdzone za zgodność z oryginałem.</a:t>
          </a:r>
        </a:p>
      </dsp:txBody>
      <dsp:txXfrm rot="-5400000">
        <a:off x="2676949" y="184931"/>
        <a:ext cx="4707092" cy="959901"/>
      </dsp:txXfrm>
    </dsp:sp>
    <dsp:sp modelId="{BF7C56C4-EDA4-4B2A-A794-DF5454FCB83F}">
      <dsp:nvSpPr>
        <dsp:cNvPr id="0" name=""/>
        <dsp:cNvSpPr/>
      </dsp:nvSpPr>
      <dsp:spPr>
        <a:xfrm>
          <a:off x="0" y="0"/>
          <a:ext cx="2676949" cy="1329697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200" kern="1200" dirty="0"/>
            <a:t>„ZZA BIURKA”</a:t>
          </a:r>
        </a:p>
      </dsp:txBody>
      <dsp:txXfrm>
        <a:off x="64910" y="64910"/>
        <a:ext cx="2547129" cy="1199877"/>
      </dsp:txXfrm>
    </dsp:sp>
    <dsp:sp modelId="{5727A5E2-3CB6-4D2F-A639-67B6D5961682}">
      <dsp:nvSpPr>
        <dsp:cNvPr id="0" name=""/>
        <dsp:cNvSpPr/>
      </dsp:nvSpPr>
      <dsp:spPr>
        <a:xfrm rot="5400000">
          <a:off x="4524580" y="-318446"/>
          <a:ext cx="1063757" cy="4759020"/>
        </a:xfrm>
        <a:prstGeom prst="round2Same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25400" cap="flat" cmpd="sng" algn="ctr">
          <a:solidFill>
            <a:schemeClr val="accent4">
              <a:tint val="40000"/>
              <a:alpha val="90000"/>
              <a:hueOff val="-3945710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600" kern="1200" dirty="0"/>
            <a:t>na podstawie oryginałów dokumentów;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600" kern="1200" dirty="0"/>
            <a:t>obowiązkowa w przypadku wydatków dotyczących zakupu środków trwałych o wartości ≥ 5000 EUR brutto.</a:t>
          </a:r>
        </a:p>
      </dsp:txBody>
      <dsp:txXfrm rot="-5400000">
        <a:off x="2676949" y="1581113"/>
        <a:ext cx="4707092" cy="959901"/>
      </dsp:txXfrm>
    </dsp:sp>
    <dsp:sp modelId="{C7F19DE3-34BA-4156-B3B8-5788FDB66F6B}">
      <dsp:nvSpPr>
        <dsp:cNvPr id="0" name=""/>
        <dsp:cNvSpPr/>
      </dsp:nvSpPr>
      <dsp:spPr>
        <a:xfrm>
          <a:off x="0" y="1396215"/>
          <a:ext cx="2676949" cy="1329697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dirty="0"/>
            <a:t>W MIEJSCU REALIZACJI PROJEKTU /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900" kern="1200" dirty="0"/>
            <a:t>SIEDZIBIE BENEFICJENTA </a:t>
          </a:r>
        </a:p>
      </dsp:txBody>
      <dsp:txXfrm>
        <a:off x="64910" y="1461125"/>
        <a:ext cx="2547129" cy="11998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C575DF7-A3BD-496C-A9C8-93E4553E76E4}" type="datetimeFigureOut">
              <a:rPr lang="pl-PL"/>
              <a:pPr>
                <a:defRPr/>
              </a:pPr>
              <a:t>2020-02-26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1"/>
            <a:r>
              <a:rPr lang="pl-PL" noProof="0"/>
              <a:t>Drugi poziom</a:t>
            </a:r>
          </a:p>
          <a:p>
            <a:pPr lvl="2"/>
            <a:r>
              <a:rPr lang="pl-PL" noProof="0"/>
              <a:t>Trzeci poziom</a:t>
            </a:r>
          </a:p>
          <a:p>
            <a:pPr lvl="3"/>
            <a:r>
              <a:rPr lang="pl-PL" noProof="0"/>
              <a:t>Czwarty poziom</a:t>
            </a:r>
          </a:p>
          <a:p>
            <a:pPr lvl="4"/>
            <a:r>
              <a:rPr lang="pl-PL" noProof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8516BD6-C680-4D0E-8E0E-CC7EB92B4D9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345671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2662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79F3CA1-68AB-44A6-A0A6-BDAB153C6351}" type="slidenum">
              <a:rPr lang="pl-PL" altLang="pl-PL" smtClean="0">
                <a:latin typeface="Calibri" pitchFamily="32" charset="0"/>
              </a:rPr>
              <a:pPr/>
              <a:t>5</a:t>
            </a:fld>
            <a:endParaRPr lang="pl-PL" altLang="pl-PL">
              <a:latin typeface="Calibri" pitchFamily="32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l-PL" altLang="pl-PL"/>
              <a:t>Razem z raportem pośrednim/końcowym beneficjenci mogą być poproszeni o wysłanie do WST dokumentów potwierdzających wydatki (będzie próba?)</a:t>
            </a:r>
          </a:p>
          <a:p>
            <a:endParaRPr lang="pl-PL" altLang="pl-PL"/>
          </a:p>
        </p:txBody>
      </p:sp>
      <p:sp>
        <p:nvSpPr>
          <p:cNvPr id="3482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FD10186-152A-4CAD-AFE9-96F50F8960AB}" type="slidenum">
              <a:rPr lang="pl-PL" altLang="pl-PL" smtClean="0">
                <a:cs typeface="Arial" pitchFamily="34" charset="0"/>
              </a:rPr>
              <a:pPr/>
              <a:t>71</a:t>
            </a:fld>
            <a:endParaRPr lang="pl-PL" altLang="pl-PL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0452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2662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79F3CA1-68AB-44A6-A0A6-BDAB153C6351}" type="slidenum">
              <a:rPr lang="pl-PL" altLang="pl-PL" smtClean="0">
                <a:latin typeface="Calibri" pitchFamily="32" charset="0"/>
              </a:rPr>
              <a:pPr/>
              <a:t>80</a:t>
            </a:fld>
            <a:endParaRPr lang="pl-PL" altLang="pl-PL">
              <a:latin typeface="Calibri" pitchFamily="32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38916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A32301C-F290-49E8-9C24-ADD9AC75703D}" type="slidenum">
              <a:rPr lang="pl-PL" altLang="pl-PL" smtClean="0">
                <a:latin typeface="Calibri" pitchFamily="32" charset="0"/>
              </a:rPr>
              <a:pPr/>
              <a:t>82</a:t>
            </a:fld>
            <a:endParaRPr lang="pl-PL" altLang="pl-PL">
              <a:latin typeface="Calibri" pitchFamily="32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40964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2217DA5-E489-4FB3-94F5-8B2BF90185B6}" type="slidenum">
              <a:rPr lang="pl-PL" altLang="pl-PL" smtClean="0">
                <a:latin typeface="Calibri" pitchFamily="32" charset="0"/>
              </a:rPr>
              <a:pPr/>
              <a:t>83</a:t>
            </a:fld>
            <a:endParaRPr lang="pl-PL" altLang="pl-PL">
              <a:latin typeface="Calibri" pitchFamily="32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l-PL" altLang="pl-PL"/>
              <a:t>Zaleca się otwarcie konta nieoprocentowanego</a:t>
            </a:r>
          </a:p>
        </p:txBody>
      </p:sp>
      <p:sp>
        <p:nvSpPr>
          <p:cNvPr id="2970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F9DA798-A89E-4875-9109-68D33D7A3F56}" type="slidenum">
              <a:rPr lang="pl-PL" altLang="pl-PL" smtClean="0">
                <a:latin typeface="Calibri" pitchFamily="32" charset="0"/>
              </a:rPr>
              <a:pPr/>
              <a:t>12</a:t>
            </a:fld>
            <a:endParaRPr lang="pl-PL" altLang="pl-PL">
              <a:latin typeface="Calibri" pitchFamily="32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8516BD6-C680-4D0E-8E0E-CC7EB92B4D97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40738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l-PL" altLang="pl-PL"/>
              <a:t>Zaleca się otwarcie konta nieoprocentowanego</a:t>
            </a:r>
          </a:p>
        </p:txBody>
      </p:sp>
      <p:sp>
        <p:nvSpPr>
          <p:cNvPr id="2970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F9DA798-A89E-4875-9109-68D33D7A3F56}" type="slidenum">
              <a:rPr lang="pl-PL" altLang="pl-PL" smtClean="0">
                <a:latin typeface="Calibri" pitchFamily="32" charset="0"/>
              </a:rPr>
              <a:pPr/>
              <a:t>14</a:t>
            </a:fld>
            <a:endParaRPr lang="pl-PL" altLang="pl-PL">
              <a:latin typeface="Calibri" pitchFamily="32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l-PL" altLang="pl-PL" dirty="0"/>
              <a:t>Zaleca się otwarcie konta nieoprocentowanego</a:t>
            </a:r>
          </a:p>
        </p:txBody>
      </p:sp>
      <p:sp>
        <p:nvSpPr>
          <p:cNvPr id="2970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F9DA798-A89E-4875-9109-68D33D7A3F56}" type="slidenum">
              <a:rPr lang="pl-PL" altLang="pl-PL" smtClean="0">
                <a:latin typeface="Calibri" pitchFamily="32" charset="0"/>
              </a:rPr>
              <a:pPr/>
              <a:t>15</a:t>
            </a:fld>
            <a:endParaRPr lang="pl-PL" altLang="pl-PL">
              <a:latin typeface="Calibri" pitchFamily="32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3174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A4195AF-BFC5-4005-8470-BC26E9347DBB}" type="slidenum">
              <a:rPr lang="pl-PL" altLang="pl-PL" smtClean="0">
                <a:latin typeface="Calibri" pitchFamily="32" charset="0"/>
              </a:rPr>
              <a:pPr/>
              <a:t>19</a:t>
            </a:fld>
            <a:endParaRPr lang="pl-PL" altLang="pl-PL">
              <a:latin typeface="Calibri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8796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8516BD6-C680-4D0E-8E0E-CC7EB92B4D97}" type="slidenum">
              <a:rPr lang="pl-PL" smtClean="0"/>
              <a:pPr>
                <a:defRPr/>
              </a:pPr>
              <a:t>63</a:t>
            </a:fld>
            <a:endParaRPr lang="pl-P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33796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1F751F-CCBC-4D75-AA60-C23694FCE093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2" charset="0"/>
              <a:ea typeface="+mn-ea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3482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E0D4EDD-030B-4FF2-B7D4-F74FE360E2F7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pl-PL" alt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2" charset="0"/>
              <a:ea typeface="+mn-ea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4BC47-711A-4AB9-85D1-228FADB775CA}" type="datetimeFigureOut">
              <a:rPr lang="pl-PL"/>
              <a:pPr>
                <a:defRPr/>
              </a:pPr>
              <a:t>2020-02-26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CF018-0A56-400F-8AE2-A4045A800AD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C9C11-BB8D-4B12-AC34-D2198A1FAB59}" type="datetimeFigureOut">
              <a:rPr lang="pl-PL"/>
              <a:pPr>
                <a:defRPr/>
              </a:pPr>
              <a:t>2020-02-26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20CFA-0185-4B57-BFF1-3A12486E756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FAD4E-C523-44F8-9A5A-FCDA4B02C7FC}" type="datetimeFigureOut">
              <a:rPr lang="pl-PL"/>
              <a:pPr>
                <a:defRPr/>
              </a:pPr>
              <a:t>2020-02-26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7F0B1-5E79-4AAF-AE7E-91AF6352B85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AABFE-382F-42ED-8ACA-FF7D976246D8}" type="datetimeFigureOut">
              <a:rPr lang="pl-PL"/>
              <a:pPr>
                <a:defRPr/>
              </a:pPr>
              <a:t>2020-02-26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E139D-3235-4CDC-806B-87370B2EB66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99CED-E861-44DE-8878-4F9715B1A231}" type="datetimeFigureOut">
              <a:rPr lang="pl-PL"/>
              <a:pPr>
                <a:defRPr/>
              </a:pPr>
              <a:t>2020-02-26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87327-CA4B-4093-B58B-927B1B6A446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86760-566E-4C6F-BC20-272FDB19BC01}" type="datetimeFigureOut">
              <a:rPr lang="pl-PL"/>
              <a:pPr>
                <a:defRPr/>
              </a:pPr>
              <a:t>2020-02-26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58BA0-6A06-4783-89CA-B8BC40A1A30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E6ECA-A83F-4A13-BF6E-64ADC0D3A85C}" type="datetimeFigureOut">
              <a:rPr lang="pl-PL"/>
              <a:pPr>
                <a:defRPr/>
              </a:pPr>
              <a:t>2020-02-26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A469B-F244-49AB-AABB-C2CF0B302F1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AFAB0-C523-4842-96F4-4C8CF8F371CB}" type="datetimeFigureOut">
              <a:rPr lang="pl-PL"/>
              <a:pPr>
                <a:defRPr/>
              </a:pPr>
              <a:t>2020-02-26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CA81D-1E26-40A9-A958-206960D64B1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509DA-9FE7-415E-A21E-EFEC527852AC}" type="datetimeFigureOut">
              <a:rPr lang="pl-PL"/>
              <a:pPr>
                <a:defRPr/>
              </a:pPr>
              <a:t>2020-02-26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4ED36-96C4-43CD-8A8E-94264FFCD5E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9AAFF-86F4-425B-8D6E-D492A51B82CA}" type="datetimeFigureOut">
              <a:rPr lang="pl-PL"/>
              <a:pPr>
                <a:defRPr/>
              </a:pPr>
              <a:t>2020-02-26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CB752-2649-4C8E-B5F5-F62D83D7DCC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223C3-9B47-40A1-83D4-9732432AD2B8}" type="datetimeFigureOut">
              <a:rPr lang="pl-PL"/>
              <a:pPr>
                <a:defRPr/>
              </a:pPr>
              <a:t>2020-02-26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10F01-F0BA-4A5F-B83F-73D36C5E2CC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edyt. styl wz. tyt.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C86DD3-79E0-4743-A40F-A0441D268E05}" type="datetimeFigureOut">
              <a:rPr lang="pl-PL"/>
              <a:pPr>
                <a:defRPr/>
              </a:pPr>
              <a:t>2020-02-26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10322A-A782-4D32-89CF-A033609EDA9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bu2020.eu/pl/pages/400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0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bu2020.eu/en/pages/340" TargetMode="External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Obraz 1" descr="ppt-1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357188" y="659757"/>
            <a:ext cx="8501062" cy="501238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pl-PL" sz="2800" dirty="0">
                <a:solidFill>
                  <a:schemeClr val="bg1"/>
                </a:solidFill>
                <a:latin typeface="+mn-lt"/>
                <a:cs typeface="+mn-cs"/>
              </a:rPr>
              <a:t>Program Współpracy Transgranicznej </a:t>
            </a: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pl-PL" sz="2800" dirty="0">
                <a:solidFill>
                  <a:schemeClr val="bg1"/>
                </a:solidFill>
                <a:latin typeface="+mn-lt"/>
                <a:cs typeface="+mn-cs"/>
              </a:rPr>
              <a:t>Polska – Białoruś – Ukraina 2014-2020</a:t>
            </a: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pl-PL" sz="2800" b="1" dirty="0">
                <a:solidFill>
                  <a:schemeClr val="bg1"/>
                </a:solidFill>
                <a:latin typeface="+mn-lt"/>
                <a:cs typeface="+mn-cs"/>
              </a:rPr>
              <a:t>WDRAŻANIE MIKROPROJEKTÓW </a:t>
            </a: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pl-PL" sz="2800" b="1" dirty="0">
                <a:solidFill>
                  <a:schemeClr val="bg1"/>
                </a:solidFill>
                <a:latin typeface="+mn-lt"/>
                <a:cs typeface="+mn-cs"/>
              </a:rPr>
              <a:t>DLA BENEFICJENTÓW 2 NABORU WNIOSKÓW</a:t>
            </a: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pl-PL" sz="1600" dirty="0">
                <a:solidFill>
                  <a:schemeClr val="bg1"/>
                </a:solidFill>
                <a:latin typeface="+mn-lt"/>
                <a:cs typeface="+mn-cs"/>
              </a:rPr>
              <a:t>Marzec 2020</a:t>
            </a: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2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404967" y="1052513"/>
            <a:ext cx="8208963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just">
              <a:defRPr/>
            </a:pPr>
            <a:r>
              <a:rPr lang="pl-PL" sz="2800" b="1" dirty="0">
                <a:solidFill>
                  <a:srgbClr val="C00000"/>
                </a:solidFill>
                <a:latin typeface="+mn-lt"/>
              </a:rPr>
              <a:t>RAPORTOWANIE</a:t>
            </a:r>
            <a:r>
              <a:rPr lang="pl-PL" sz="2800" b="1" dirty="0">
                <a:latin typeface="+mn-lt"/>
              </a:rPr>
              <a:t> - OBOWIĄZKI BENEFICJENÓW</a:t>
            </a:r>
          </a:p>
        </p:txBody>
      </p:sp>
      <p:sp>
        <p:nvSpPr>
          <p:cNvPr id="9" name="Prostokąt 8"/>
          <p:cNvSpPr/>
          <p:nvPr/>
        </p:nvSpPr>
        <p:spPr>
          <a:xfrm>
            <a:off x="404967" y="1722268"/>
            <a:ext cx="8277394" cy="5601533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pl-PL" sz="2400" dirty="0">
                <a:solidFill>
                  <a:schemeClr val="tx1"/>
                </a:solidFill>
              </a:rPr>
              <a:t>Sporządzanie raportów zgodnie z Umową grantową – 															paragraf 16.</a:t>
            </a:r>
          </a:p>
          <a:p>
            <a:pPr algn="just" eaLnBrk="1" hangingPunct="1"/>
            <a:endParaRPr lang="pl-PL" altLang="pl-PL" sz="2400" dirty="0">
              <a:solidFill>
                <a:schemeClr val="tx1"/>
              </a:solidFill>
            </a:endParaRPr>
          </a:p>
          <a:p>
            <a:pPr algn="just" eaLnBrk="1" hangingPunct="1"/>
            <a:r>
              <a:rPr lang="pl-PL" altLang="pl-PL" sz="2400" dirty="0">
                <a:solidFill>
                  <a:schemeClr val="tx1"/>
                </a:solidFill>
              </a:rPr>
              <a:t>Rodzaje raportów: </a:t>
            </a:r>
          </a:p>
          <a:p>
            <a:pPr algn="just" eaLnBrk="1" hangingPunct="1"/>
            <a:endParaRPr lang="pl-PL" altLang="pl-PL" sz="800" dirty="0">
              <a:solidFill>
                <a:schemeClr val="tx1"/>
              </a:solidFill>
            </a:endParaRPr>
          </a:p>
          <a:p>
            <a:pPr algn="just" eaLnBrk="1" hangingPunct="1">
              <a:buFont typeface="Arial" pitchFamily="34" charset="0"/>
              <a:buChar char="•"/>
            </a:pPr>
            <a:endParaRPr lang="pl-PL" altLang="pl-PL" sz="800" dirty="0">
              <a:solidFill>
                <a:schemeClr val="tx1"/>
              </a:solidFill>
            </a:endParaRPr>
          </a:p>
          <a:p>
            <a:pPr algn="just" eaLnBrk="1" hangingPunct="1">
              <a:buFont typeface="Arial" pitchFamily="34" charset="0"/>
              <a:buChar char="•"/>
            </a:pPr>
            <a:r>
              <a:rPr lang="pl-PL" altLang="pl-PL" sz="2400" dirty="0">
                <a:solidFill>
                  <a:schemeClr val="tx1"/>
                </a:solidFill>
              </a:rPr>
              <a:t> </a:t>
            </a:r>
            <a:r>
              <a:rPr lang="pl-PL" altLang="pl-PL" sz="2400" b="1" dirty="0">
                <a:solidFill>
                  <a:schemeClr val="tx1"/>
                </a:solidFill>
              </a:rPr>
              <a:t>RAPORT OPISOWY (BRIEF REPORT) </a:t>
            </a:r>
            <a:r>
              <a:rPr lang="pl-PL" altLang="pl-PL" sz="2400" dirty="0">
                <a:solidFill>
                  <a:schemeClr val="tx1"/>
                </a:solidFill>
              </a:rPr>
              <a:t>– uwzględniający działania w pierwszej połowie realizacji projektu </a:t>
            </a:r>
            <a:endParaRPr lang="en-US" altLang="pl-PL" sz="2400" dirty="0">
              <a:solidFill>
                <a:schemeClr val="tx1"/>
              </a:solidFill>
            </a:endParaRPr>
          </a:p>
          <a:p>
            <a:pPr algn="just" eaLnBrk="1" hangingPunct="1">
              <a:buFont typeface="Arial" pitchFamily="34" charset="0"/>
              <a:buChar char="•"/>
            </a:pPr>
            <a:endParaRPr lang="pl-PL" altLang="pl-PL" sz="800" dirty="0">
              <a:solidFill>
                <a:schemeClr val="tx1"/>
              </a:solidFill>
            </a:endParaRPr>
          </a:p>
          <a:p>
            <a:pPr algn="just" eaLnBrk="1" hangingPunct="1">
              <a:buFont typeface="Arial" pitchFamily="34" charset="0"/>
              <a:buChar char="•"/>
            </a:pPr>
            <a:r>
              <a:rPr lang="pl-PL" altLang="pl-PL" sz="2400" dirty="0">
                <a:solidFill>
                  <a:schemeClr val="tx1"/>
                </a:solidFill>
              </a:rPr>
              <a:t> </a:t>
            </a:r>
            <a:r>
              <a:rPr lang="pl-PL" altLang="pl-PL" sz="2400" b="1" dirty="0">
                <a:solidFill>
                  <a:schemeClr val="tx1"/>
                </a:solidFill>
              </a:rPr>
              <a:t>RAPORT KOŃCOWY (FINAL REPORT) </a:t>
            </a:r>
            <a:r>
              <a:rPr lang="pl-PL" altLang="pl-PL" sz="2400" dirty="0">
                <a:solidFill>
                  <a:schemeClr val="tx1"/>
                </a:solidFill>
              </a:rPr>
              <a:t>– dotyczący całego okresu wdrażania projektu</a:t>
            </a:r>
            <a:r>
              <a:rPr lang="en-US" altLang="pl-PL" sz="2400" dirty="0">
                <a:solidFill>
                  <a:schemeClr val="tx1"/>
                </a:solidFill>
              </a:rPr>
              <a:t>;</a:t>
            </a:r>
          </a:p>
          <a:p>
            <a:pPr algn="just" eaLnBrk="1" hangingPunct="1">
              <a:buFont typeface="Arial" pitchFamily="34" charset="0"/>
              <a:buChar char="•"/>
            </a:pPr>
            <a:endParaRPr lang="pl-PL" altLang="pl-PL" sz="800" dirty="0">
              <a:solidFill>
                <a:schemeClr val="tx1"/>
              </a:solidFill>
            </a:endParaRPr>
          </a:p>
          <a:p>
            <a:pPr marL="457200" indent="-457200" eaLnBrk="1" fontAlgn="auto" hangingPunct="1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endParaRPr lang="pl-PL" sz="2400" dirty="0">
              <a:solidFill>
                <a:schemeClr val="tx1"/>
              </a:solidFill>
            </a:endParaRPr>
          </a:p>
          <a:p>
            <a:pPr marL="457200" indent="-457200" eaLnBrk="1" fontAlgn="auto" hangingPunct="1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defRPr/>
            </a:pPr>
            <a:r>
              <a:rPr lang="pl-PL" sz="2400" dirty="0">
                <a:solidFill>
                  <a:schemeClr val="tx1"/>
                </a:solidFill>
              </a:rPr>
              <a:t>Raportowanie </a:t>
            </a:r>
            <a:r>
              <a:rPr lang="pl-PL" sz="2400" dirty="0">
                <a:solidFill>
                  <a:srgbClr val="C00000"/>
                </a:solidFill>
              </a:rPr>
              <a:t>NIE JEST </a:t>
            </a:r>
            <a:r>
              <a:rPr lang="pl-PL" sz="2400" dirty="0">
                <a:solidFill>
                  <a:schemeClr val="tx1"/>
                </a:solidFill>
              </a:rPr>
              <a:t>związane z wybraną opcją płatności.</a:t>
            </a:r>
          </a:p>
          <a:p>
            <a:pPr marL="457200" indent="-457200" eaLnBrk="1" fontAlgn="auto" hangingPunct="1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Arial"/>
              <a:buNone/>
              <a:defRPr/>
            </a:pPr>
            <a:endParaRPr lang="pl-PL" sz="3200" dirty="0">
              <a:solidFill>
                <a:schemeClr val="tx2">
                  <a:lumMod val="75000"/>
                </a:schemeClr>
              </a:solidFill>
            </a:endParaRPr>
          </a:p>
          <a:p>
            <a:pPr algn="just" eaLnBrk="1" hangingPunct="1">
              <a:buFont typeface="Arial" pitchFamily="34" charset="0"/>
              <a:buChar char="•"/>
            </a:pPr>
            <a:endParaRPr lang="pl-PL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814230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404967" y="1052513"/>
            <a:ext cx="8208963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just">
              <a:defRPr/>
            </a:pPr>
            <a:r>
              <a:rPr lang="pl-PL" sz="2600" b="1" dirty="0">
                <a:solidFill>
                  <a:srgbClr val="C00000"/>
                </a:solidFill>
                <a:latin typeface="+mn-lt"/>
              </a:rPr>
              <a:t>SCHEMAT: RAPORT KOŃCOWY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102D25CD-45A5-4823-9A58-95A2CC3945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1203538"/>
              </p:ext>
            </p:extLst>
          </p:nvPr>
        </p:nvGraphicFramePr>
        <p:xfrm>
          <a:off x="659829" y="1189608"/>
          <a:ext cx="8208963" cy="5104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3" name="Łącznik prosty 2">
            <a:extLst>
              <a:ext uri="{FF2B5EF4-FFF2-40B4-BE49-F238E27FC236}">
                <a16:creationId xmlns:a16="http://schemas.microsoft.com/office/drawing/2014/main" id="{82CBE077-8021-472F-BE69-E340F5F40C7A}"/>
              </a:ext>
            </a:extLst>
          </p:cNvPr>
          <p:cNvCxnSpPr>
            <a:cxnSpLocks/>
          </p:cNvCxnSpPr>
          <p:nvPr/>
        </p:nvCxnSpPr>
        <p:spPr>
          <a:xfrm>
            <a:off x="7466120" y="3551068"/>
            <a:ext cx="0" cy="514905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6151764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Obraz 3" descr="ppt-2str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06375" y="1793875"/>
            <a:ext cx="8402638" cy="434975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42900" indent="-342900" algn="just" eaLnBrk="1" hangingPunct="1">
              <a:lnSpc>
                <a:spcPct val="120000"/>
              </a:lnSpc>
              <a:buFont typeface="Wingdings" pitchFamily="2" charset="2"/>
              <a:buChar char="§"/>
              <a:defRPr/>
            </a:pPr>
            <a:r>
              <a:rPr lang="pl-PL" altLang="pl-PL" sz="2600" dirty="0">
                <a:latin typeface="Calibri" pitchFamily="34" charset="0"/>
              </a:rPr>
              <a:t>Beneficjent Wiodący otrzymuje płatności na </a:t>
            </a:r>
            <a:r>
              <a:rPr lang="pl-PL" altLang="pl-PL" sz="2600" b="1" dirty="0">
                <a:solidFill>
                  <a:srgbClr val="C00000"/>
                </a:solidFill>
                <a:latin typeface="Calibri" pitchFamily="34" charset="0"/>
              </a:rPr>
              <a:t>wyodrębnione konto bankowe w EUR</a:t>
            </a:r>
          </a:p>
          <a:p>
            <a:pPr marL="342900" indent="-342900" algn="just" eaLnBrk="1" hangingPunct="1">
              <a:lnSpc>
                <a:spcPct val="120000"/>
              </a:lnSpc>
              <a:buFont typeface="Wingdings" pitchFamily="2" charset="2"/>
              <a:buChar char="§"/>
              <a:defRPr/>
            </a:pPr>
            <a:r>
              <a:rPr lang="pl-PL" altLang="pl-PL" sz="2600" dirty="0">
                <a:latin typeface="Calibri" pitchFamily="34" charset="0"/>
              </a:rPr>
              <a:t>Konto projektu powinno </a:t>
            </a:r>
            <a:r>
              <a:rPr lang="pl-PL" altLang="pl-PL" sz="2600" b="1" dirty="0">
                <a:latin typeface="Calibri" pitchFamily="34" charset="0"/>
              </a:rPr>
              <a:t>umożliwiać wykazanie </a:t>
            </a:r>
            <a:r>
              <a:rPr lang="pl-PL" altLang="pl-PL" sz="2600" b="1" dirty="0">
                <a:solidFill>
                  <a:srgbClr val="C00000"/>
                </a:solidFill>
                <a:latin typeface="Calibri" pitchFamily="34" charset="0"/>
              </a:rPr>
              <a:t>odsetek </a:t>
            </a:r>
            <a:r>
              <a:rPr lang="pl-PL" altLang="pl-PL" sz="2600" dirty="0">
                <a:latin typeface="Calibri" pitchFamily="34" charset="0"/>
              </a:rPr>
              <a:t>narosłych od płatności</a:t>
            </a:r>
          </a:p>
          <a:p>
            <a:pPr marL="342900" indent="-342900" algn="just" eaLnBrk="1" hangingPunct="1">
              <a:lnSpc>
                <a:spcPct val="120000"/>
              </a:lnSpc>
              <a:buFont typeface="Wingdings" pitchFamily="2" charset="2"/>
              <a:buChar char="§"/>
              <a:defRPr/>
            </a:pPr>
            <a:r>
              <a:rPr lang="pl-PL" altLang="pl-PL" sz="2600" dirty="0">
                <a:latin typeface="Calibri" pitchFamily="34" charset="0"/>
              </a:rPr>
              <a:t>Odsetki narosłe na koncie nie są należne IZ i mogą być wykorzystane na realizację projektu – muszą być wykazane w raporcie finansowym</a:t>
            </a:r>
          </a:p>
          <a:p>
            <a:pPr marL="342900" indent="-342900" algn="just" eaLnBrk="1" hangingPunct="1">
              <a:lnSpc>
                <a:spcPct val="120000"/>
              </a:lnSpc>
              <a:buFont typeface="Wingdings" pitchFamily="2" charset="2"/>
              <a:buChar char="§"/>
              <a:defRPr/>
            </a:pPr>
            <a:r>
              <a:rPr lang="pl-PL" altLang="pl-PL" sz="2600" dirty="0">
                <a:latin typeface="Calibri" pitchFamily="34" charset="0"/>
              </a:rPr>
              <a:t>Wydatki związane z realizacją projektu powinny być łatwe do zidentyfikowania</a:t>
            </a:r>
            <a:endParaRPr lang="pl-PL" sz="2600" b="1" dirty="0">
              <a:solidFill>
                <a:schemeClr val="tx2"/>
              </a:solidFill>
            </a:endParaRPr>
          </a:p>
          <a:p>
            <a:pPr marL="342900" indent="-342900" algn="just" eaLnBrk="1" hangingPunct="1">
              <a:lnSpc>
                <a:spcPct val="120000"/>
              </a:lnSpc>
              <a:buFont typeface="Wingdings" pitchFamily="2" charset="2"/>
              <a:buChar char="§"/>
              <a:defRPr/>
            </a:pPr>
            <a:endParaRPr lang="pl-PL" altLang="pl-PL" sz="2600" b="1" dirty="0">
              <a:solidFill>
                <a:srgbClr val="C00000"/>
              </a:solidFill>
              <a:latin typeface="Calibri" pitchFamily="34" charset="0"/>
            </a:endParaRPr>
          </a:p>
          <a:p>
            <a:pPr marL="342900" indent="-342900" algn="just" eaLnBrk="1" hangingPunct="1">
              <a:lnSpc>
                <a:spcPct val="120000"/>
              </a:lnSpc>
              <a:buFont typeface="Wingdings" pitchFamily="2" charset="2"/>
              <a:buChar char="§"/>
              <a:defRPr/>
            </a:pPr>
            <a:r>
              <a:rPr lang="pl-PL" altLang="pl-PL" sz="2600" dirty="0">
                <a:latin typeface="Calibri" pitchFamily="34" charset="0"/>
              </a:rPr>
              <a:t>Wszyscy Beneficjenci prowadzą odpowiednio wyodrębnione </a:t>
            </a:r>
            <a:r>
              <a:rPr lang="pl-PL" altLang="pl-PL" sz="2600" b="1" dirty="0">
                <a:solidFill>
                  <a:srgbClr val="C00000"/>
                </a:solidFill>
                <a:latin typeface="Calibri" pitchFamily="34" charset="0"/>
              </a:rPr>
              <a:t>konta księgowe</a:t>
            </a:r>
            <a:r>
              <a:rPr lang="pl-PL" altLang="pl-PL" sz="2600" b="1" dirty="0">
                <a:latin typeface="Calibri" pitchFamily="34" charset="0"/>
              </a:rPr>
              <a:t> dla realizacji projektu </a:t>
            </a:r>
            <a:r>
              <a:rPr lang="pl-PL" altLang="pl-PL" sz="2600" dirty="0">
                <a:latin typeface="Calibri" pitchFamily="34" charset="0"/>
              </a:rPr>
              <a:t>– dla wydatków, kosztów, przychodów, odsetek</a:t>
            </a:r>
          </a:p>
          <a:p>
            <a:pPr marL="457200" indent="-45720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pl-PL" sz="2800" b="1" dirty="0">
              <a:latin typeface="+mn-lt"/>
              <a:cs typeface="+mn-cs"/>
            </a:endParaRPr>
          </a:p>
        </p:txBody>
      </p:sp>
      <p:sp>
        <p:nvSpPr>
          <p:cNvPr id="10244" name="Prostokąt 7"/>
          <p:cNvSpPr>
            <a:spLocks noChangeArrowheads="1"/>
          </p:cNvSpPr>
          <p:nvPr/>
        </p:nvSpPr>
        <p:spPr bwMode="auto">
          <a:xfrm>
            <a:off x="206375" y="1082675"/>
            <a:ext cx="82089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 eaLnBrk="1" hangingPunct="1"/>
            <a:r>
              <a:rPr lang="pl-PL" altLang="pl-PL" sz="2800" b="1" dirty="0">
                <a:solidFill>
                  <a:srgbClr val="C00000"/>
                </a:solidFill>
                <a:latin typeface="+mj-lt"/>
              </a:rPr>
              <a:t>ZARZĄDZANIE FINANSOWE W PROJEKCIE</a:t>
            </a: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az 3" descr="ppt-2str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51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404967" y="1052513"/>
            <a:ext cx="8208963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dirty="0">
                <a:solidFill>
                  <a:srgbClr val="C00000"/>
                </a:solidFill>
                <a:latin typeface="+mn-lt"/>
              </a:rPr>
              <a:t>KURSY WALUTOWE 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EF1ADD4-9A9A-46DF-B9A8-2730C66F2A9E}"/>
              </a:ext>
            </a:extLst>
          </p:cNvPr>
          <p:cNvSpPr/>
          <p:nvPr/>
        </p:nvSpPr>
        <p:spPr>
          <a:xfrm>
            <a:off x="722489" y="1945655"/>
            <a:ext cx="7622521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200" dirty="0">
                <a:latin typeface="+mn-lt"/>
              </a:rPr>
              <a:t>Wszelkie przeliczenia w raportach końcowych na euro w zakresie kosztów realnych poniesionych w innych walutach będą dokonywane po kursie publikowanym przez </a:t>
            </a:r>
            <a:r>
              <a:rPr lang="pl-PL" sz="2200" dirty="0" err="1">
                <a:latin typeface="+mn-lt"/>
              </a:rPr>
              <a:t>InforEuro</a:t>
            </a:r>
            <a:r>
              <a:rPr lang="pl-PL" sz="2200" dirty="0">
                <a:latin typeface="+mn-lt"/>
              </a:rPr>
              <a:t> za miesiąc, w którym dokonano płatności.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200" dirty="0">
                <a:latin typeface="+mn-lt"/>
              </a:rPr>
              <a:t>Ryzyko kursu wymiany wynikające z przeliczenia walut</a:t>
            </a:r>
            <a:br>
              <a:rPr lang="pl-PL" sz="2200" dirty="0">
                <a:latin typeface="+mn-lt"/>
              </a:rPr>
            </a:br>
            <a:r>
              <a:rPr lang="pl-PL" sz="2200" dirty="0">
                <a:latin typeface="+mn-lt"/>
              </a:rPr>
              <a:t>krajowych na euro oraz euro na waluty krajowe ponosi </a:t>
            </a:r>
            <a:br>
              <a:rPr lang="pl-PL" sz="2200" dirty="0">
                <a:latin typeface="+mn-lt"/>
              </a:rPr>
            </a:br>
            <a:r>
              <a:rPr lang="pl-PL" sz="2200" dirty="0">
                <a:latin typeface="+mn-lt"/>
              </a:rPr>
              <a:t>Beneficjent Wiodący i wszyscy Beneficjenci Projektu</a:t>
            </a:r>
            <a:r>
              <a:rPr lang="pl-PL" dirty="0">
                <a:solidFill>
                  <a:schemeClr val="accent1">
                    <a:lumMod val="75000"/>
                  </a:schemeClr>
                </a:solidFill>
              </a:rPr>
              <a:t>.  </a:t>
            </a:r>
            <a:endParaRPr lang="pl-PL" dirty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endParaRPr lang="pl-PL" dirty="0">
              <a:solidFill>
                <a:srgbClr val="1F497D"/>
              </a:solidFill>
            </a:endParaRPr>
          </a:p>
        </p:txBody>
      </p:sp>
      <p:pic>
        <p:nvPicPr>
          <p:cNvPr id="7" name="Picture 9" descr="http://t1.gstatic.com/images?q=tbn:ANd9GcRrq15IJq_rWlgFD9Idci7kDepL46KGvNll66sBgvpDVPG-RCQGZg">
            <a:extLst>
              <a:ext uri="{FF2B5EF4-FFF2-40B4-BE49-F238E27FC236}">
                <a16:creationId xmlns:a16="http://schemas.microsoft.com/office/drawing/2014/main" id="{1742BC42-578D-489F-9AF9-8425C1BECA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77037" y="4407316"/>
            <a:ext cx="1946275" cy="190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17780065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Obraz 3" descr="ppt-2str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06375" y="1793875"/>
            <a:ext cx="8805650" cy="43497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84138">
              <a:buFont typeface="Wingdings" pitchFamily="2" charset="2"/>
              <a:buChar char="§"/>
              <a:tabLst>
                <a:tab pos="442913" algn="l"/>
              </a:tabLst>
            </a:pPr>
            <a:r>
              <a:rPr lang="pl-PL" altLang="pl-PL" sz="2200" b="1" dirty="0">
                <a:latin typeface="+mn-lt"/>
              </a:rPr>
              <a:t> faktycznie</a:t>
            </a:r>
            <a:r>
              <a:rPr lang="pl-PL" altLang="pl-PL" sz="2200" dirty="0">
                <a:latin typeface="+mn-lt"/>
              </a:rPr>
              <a:t> poniesione przez Beneficjentów,</a:t>
            </a:r>
          </a:p>
          <a:p>
            <a:pPr marL="84138" lvl="4">
              <a:buFont typeface="Wingdings" pitchFamily="2" charset="2"/>
              <a:buChar char="§"/>
              <a:tabLst>
                <a:tab pos="442913" algn="l"/>
              </a:tabLst>
            </a:pPr>
            <a:r>
              <a:rPr lang="pl-PL" altLang="pl-PL" sz="2200" dirty="0">
                <a:latin typeface="+mn-lt"/>
              </a:rPr>
              <a:t> poniesione w </a:t>
            </a:r>
            <a:r>
              <a:rPr lang="pl-PL" altLang="pl-PL" sz="2200" b="1" dirty="0">
                <a:latin typeface="+mn-lt"/>
              </a:rPr>
              <a:t>okresie realizacji projektu </a:t>
            </a:r>
            <a:r>
              <a:rPr lang="pl-PL" altLang="pl-PL" sz="2200" dirty="0">
                <a:latin typeface="+mn-lt"/>
              </a:rPr>
              <a:t>(</a:t>
            </a:r>
            <a:r>
              <a:rPr lang="pl-PL" sz="2200" dirty="0">
                <a:latin typeface="+mn-lt"/>
              </a:rPr>
              <a:t>wyjątek – audyt)</a:t>
            </a:r>
          </a:p>
          <a:p>
            <a:pPr marL="84138" lvl="4">
              <a:buFont typeface="Wingdings" pitchFamily="2" charset="2"/>
              <a:buChar char="§"/>
              <a:tabLst>
                <a:tab pos="442913" algn="l"/>
              </a:tabLst>
            </a:pPr>
            <a:r>
              <a:rPr lang="pl-PL" altLang="pl-PL" sz="2200" dirty="0">
                <a:latin typeface="+mn-lt"/>
              </a:rPr>
              <a:t> zostały wskazane w szacunkowym </a:t>
            </a:r>
            <a:r>
              <a:rPr lang="pl-PL" altLang="pl-PL" sz="2200" b="1" dirty="0">
                <a:latin typeface="+mn-lt"/>
              </a:rPr>
              <a:t>budżecie projektu</a:t>
            </a:r>
            <a:r>
              <a:rPr lang="pl-PL" altLang="pl-PL" sz="2200" dirty="0">
                <a:latin typeface="+mn-lt"/>
              </a:rPr>
              <a:t>;</a:t>
            </a:r>
          </a:p>
          <a:p>
            <a:pPr marL="84138" lvl="4">
              <a:buFont typeface="Wingdings" pitchFamily="2" charset="2"/>
              <a:buChar char="§"/>
              <a:tabLst>
                <a:tab pos="442913" algn="l"/>
              </a:tabLst>
            </a:pPr>
            <a:r>
              <a:rPr lang="pl-PL" altLang="pl-PL" sz="2200" b="1" dirty="0">
                <a:latin typeface="+mn-lt"/>
              </a:rPr>
              <a:t> niezbędne</a:t>
            </a:r>
            <a:r>
              <a:rPr lang="pl-PL" altLang="pl-PL" sz="2200" dirty="0">
                <a:latin typeface="+mn-lt"/>
              </a:rPr>
              <a:t> do realizacji projektu;</a:t>
            </a:r>
          </a:p>
          <a:p>
            <a:pPr marL="84138" lvl="4">
              <a:buFont typeface="Wingdings" pitchFamily="2" charset="2"/>
              <a:buChar char="§"/>
              <a:tabLst>
                <a:tab pos="442913" algn="l"/>
              </a:tabLst>
            </a:pPr>
            <a:r>
              <a:rPr lang="pl-PL" altLang="pl-PL" sz="2200" dirty="0">
                <a:latin typeface="+mn-lt"/>
              </a:rPr>
              <a:t> identyfikowalne i </a:t>
            </a:r>
            <a:r>
              <a:rPr lang="pl-PL" altLang="pl-PL" sz="2200" b="1" dirty="0">
                <a:latin typeface="+mn-lt"/>
              </a:rPr>
              <a:t>weryfikowalne</a:t>
            </a:r>
            <a:r>
              <a:rPr lang="pl-PL" altLang="pl-PL" sz="2200" dirty="0">
                <a:latin typeface="+mn-lt"/>
              </a:rPr>
              <a:t> i ujęte zgodnie ze stosowaną przez 	Beneficjenta praktyką prowadzenia rachunków księgowych;</a:t>
            </a:r>
          </a:p>
          <a:p>
            <a:pPr marL="84138" lvl="4">
              <a:buFont typeface="Wingdings" pitchFamily="2" charset="2"/>
              <a:buChar char="§"/>
              <a:tabLst>
                <a:tab pos="442913" algn="l"/>
              </a:tabLst>
            </a:pPr>
            <a:r>
              <a:rPr lang="pl-PL" altLang="pl-PL" sz="2200" b="1" dirty="0">
                <a:latin typeface="+mn-lt"/>
              </a:rPr>
              <a:t> zgodne z wymogami </a:t>
            </a:r>
            <a:r>
              <a:rPr lang="pl-PL" altLang="pl-PL" sz="2200" dirty="0">
                <a:latin typeface="+mn-lt"/>
              </a:rPr>
              <a:t>określonymi w obowiązujących przepisach </a:t>
            </a:r>
            <a:r>
              <a:rPr lang="pl-PL" altLang="pl-PL" sz="2200" b="1" dirty="0">
                <a:latin typeface="+mn-lt"/>
              </a:rPr>
              <a:t>prawa</a:t>
            </a:r>
            <a:r>
              <a:rPr lang="pl-PL" altLang="pl-PL" sz="2200" dirty="0">
                <a:latin typeface="+mn-lt"/>
              </a:rPr>
              <a:t>;</a:t>
            </a:r>
          </a:p>
          <a:p>
            <a:pPr marL="84138" lvl="4">
              <a:buFont typeface="Wingdings" pitchFamily="2" charset="2"/>
              <a:buChar char="§"/>
              <a:tabLst>
                <a:tab pos="442913" algn="l"/>
              </a:tabLst>
            </a:pPr>
            <a:r>
              <a:rPr lang="pl-PL" altLang="pl-PL" sz="2200" b="1" dirty="0">
                <a:latin typeface="+mn-lt"/>
              </a:rPr>
              <a:t> racjonalne, uzasadnione </a:t>
            </a:r>
            <a:r>
              <a:rPr lang="pl-PL" altLang="pl-PL" sz="2200" dirty="0">
                <a:latin typeface="+mn-lt"/>
              </a:rPr>
              <a:t>i zgodne z wymogami należytego zarządzania 	finansami, zwłaszcza pod względem </a:t>
            </a:r>
            <a:r>
              <a:rPr lang="pl-PL" altLang="pl-PL" sz="2200" b="1" dirty="0">
                <a:latin typeface="+mn-lt"/>
              </a:rPr>
              <a:t>oszczędności i wydajności</a:t>
            </a:r>
            <a:r>
              <a:rPr lang="pl-PL" altLang="pl-PL" sz="2200" dirty="0">
                <a:latin typeface="+mn-lt"/>
              </a:rPr>
              <a:t>;</a:t>
            </a:r>
          </a:p>
          <a:p>
            <a:pPr marL="84138" lvl="4">
              <a:buFont typeface="Wingdings" pitchFamily="2" charset="2"/>
              <a:buChar char="§"/>
              <a:tabLst>
                <a:tab pos="442913" algn="l"/>
              </a:tabLst>
            </a:pPr>
            <a:r>
              <a:rPr lang="pl-PL" altLang="pl-PL" sz="2200" dirty="0">
                <a:latin typeface="+mn-lt"/>
              </a:rPr>
              <a:t> są poparte </a:t>
            </a:r>
            <a:r>
              <a:rPr lang="pl-PL" altLang="pl-PL" sz="2200" b="1" dirty="0">
                <a:latin typeface="+mn-lt"/>
              </a:rPr>
              <a:t>fakturami lub dokumentami </a:t>
            </a:r>
            <a:r>
              <a:rPr lang="pl-PL" altLang="pl-PL" sz="2200" dirty="0">
                <a:latin typeface="+mn-lt"/>
              </a:rPr>
              <a:t>o równoważnej wartości 	dowodowej.</a:t>
            </a:r>
          </a:p>
          <a:p>
            <a:pPr marL="342900" indent="-342900" algn="just" eaLnBrk="1" hangingPunct="1">
              <a:lnSpc>
                <a:spcPct val="120000"/>
              </a:lnSpc>
              <a:buFont typeface="Wingdings" pitchFamily="2" charset="2"/>
              <a:buChar char="§"/>
              <a:defRPr/>
            </a:pPr>
            <a:endParaRPr lang="pl-PL" altLang="pl-PL" sz="2600" dirty="0">
              <a:latin typeface="Calibri" pitchFamily="34" charset="0"/>
            </a:endParaRPr>
          </a:p>
          <a:p>
            <a:pPr marL="457200" indent="-45720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pl-PL" sz="2800" b="1" dirty="0">
              <a:latin typeface="+mn-lt"/>
              <a:cs typeface="+mn-cs"/>
            </a:endParaRPr>
          </a:p>
        </p:txBody>
      </p:sp>
      <p:sp>
        <p:nvSpPr>
          <p:cNvPr id="10244" name="Prostokąt 7"/>
          <p:cNvSpPr>
            <a:spLocks noChangeArrowheads="1"/>
          </p:cNvSpPr>
          <p:nvPr/>
        </p:nvSpPr>
        <p:spPr bwMode="auto">
          <a:xfrm>
            <a:off x="206375" y="1082675"/>
            <a:ext cx="82089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 eaLnBrk="1" hangingPunct="1"/>
            <a:r>
              <a:rPr lang="pl-PL" altLang="pl-PL" sz="2800" b="1" dirty="0">
                <a:solidFill>
                  <a:srgbClr val="C00000"/>
                </a:solidFill>
                <a:latin typeface="+mn-lt"/>
              </a:rPr>
              <a:t>ZASADY KWALIFIKOWALNOŚCI KOSZTÓW</a:t>
            </a: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Obraz 3" descr="ppt-2str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377072" y="1605894"/>
            <a:ext cx="8239027" cy="4653503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pl-PL" sz="2000" dirty="0">
                <a:latin typeface="+mn-lt"/>
              </a:rPr>
              <a:t>długi i koszty obsługi zadłużenia (odsetki)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pl-PL" sz="2000" dirty="0">
                <a:latin typeface="+mn-lt"/>
              </a:rPr>
              <a:t>rezerwy na straty lub zobowiązania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pl-PL" sz="2000" dirty="0">
                <a:latin typeface="+mn-lt"/>
              </a:rPr>
              <a:t>koszty zadeklarowane przez Beneficjenta i finansowane już z budżetu UE;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pl-PL" sz="2000" dirty="0">
                <a:latin typeface="+mn-lt"/>
              </a:rPr>
              <a:t>zakup gruntów lub budynków na kwotę przekraczającą 10% wydatków </a:t>
            </a:r>
            <a:r>
              <a:rPr lang="pl-PL" sz="2000" dirty="0" err="1">
                <a:latin typeface="+mn-lt"/>
              </a:rPr>
              <a:t>kwalifikowalnych</a:t>
            </a:r>
            <a:r>
              <a:rPr lang="pl-PL" sz="2000" dirty="0">
                <a:latin typeface="+mn-lt"/>
              </a:rPr>
              <a:t> w ramach danego projektu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pl-PL" sz="2000" dirty="0">
                <a:latin typeface="+mn-lt"/>
              </a:rPr>
              <a:t>straty kursowe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pl-PL" sz="2000" dirty="0">
                <a:latin typeface="+mn-lt"/>
              </a:rPr>
              <a:t>cła, podatki i opłaty, w tym VAT, </a:t>
            </a:r>
            <a:r>
              <a:rPr lang="pl-PL" sz="2000" i="1" dirty="0">
                <a:latin typeface="+mn-lt"/>
              </a:rPr>
              <a:t>z wyjątkiem kwot, których odzyskanie uniemożliwiają obowiązujące w danym kraju przepisy podatkowe, chyba </a:t>
            </a:r>
            <a:br>
              <a:rPr lang="pl-PL" sz="2000" i="1" dirty="0">
                <a:latin typeface="+mn-lt"/>
              </a:rPr>
            </a:br>
            <a:r>
              <a:rPr lang="pl-PL" sz="2000" i="1" dirty="0">
                <a:latin typeface="+mn-lt"/>
              </a:rPr>
              <a:t>że w odpowiednich przepisach negocjowanych z krajami partnerskimi w ramach współpracy transgranicznej określono inaczej</a:t>
            </a:r>
            <a:endParaRPr lang="pl-PL" sz="2000" dirty="0">
              <a:latin typeface="+mn-lt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pl-PL" sz="2000" dirty="0">
                <a:latin typeface="+mn-lt"/>
              </a:rPr>
              <a:t>pożyczki na rzecz osób trzecich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pl-PL" sz="2000" dirty="0">
                <a:latin typeface="+mn-lt"/>
              </a:rPr>
              <a:t>grzywny, kary i koszty postępowań sądowych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pl-PL" sz="2000" dirty="0">
                <a:latin typeface="+mn-lt"/>
              </a:rPr>
              <a:t>wkłady rzeczowe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pl-PL" sz="2000" dirty="0">
                <a:latin typeface="+mn-lt"/>
              </a:rPr>
              <a:t>inne koszty określone jako niekwalifikowane w p.6.6 Podręcznika Programu</a:t>
            </a:r>
            <a:endParaRPr lang="pl-PL" altLang="pl-PL" sz="2000" dirty="0">
              <a:latin typeface="+mn-lt"/>
            </a:endParaRPr>
          </a:p>
          <a:p>
            <a:pPr marL="457200" indent="-45720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pl-PL" sz="2000" b="1" dirty="0">
              <a:latin typeface="+mn-lt"/>
              <a:cs typeface="+mn-cs"/>
            </a:endParaRPr>
          </a:p>
        </p:txBody>
      </p:sp>
      <p:sp>
        <p:nvSpPr>
          <p:cNvPr id="10244" name="Prostokąt 7"/>
          <p:cNvSpPr>
            <a:spLocks noChangeArrowheads="1"/>
          </p:cNvSpPr>
          <p:nvPr/>
        </p:nvSpPr>
        <p:spPr bwMode="auto">
          <a:xfrm>
            <a:off x="206375" y="1082675"/>
            <a:ext cx="82089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 eaLnBrk="1" hangingPunct="1"/>
            <a:r>
              <a:rPr lang="pl-PL" altLang="pl-PL" sz="2800" b="1" dirty="0">
                <a:solidFill>
                  <a:srgbClr val="C00000"/>
                </a:solidFill>
                <a:latin typeface="+mn-lt"/>
              </a:rPr>
              <a:t>KOSZTY NIEKWALIFIKOWALNE</a:t>
            </a:r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2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404967" y="1052513"/>
            <a:ext cx="82089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dirty="0">
                <a:solidFill>
                  <a:srgbClr val="C00000"/>
                </a:solidFill>
                <a:latin typeface="+mn-lt"/>
              </a:rPr>
              <a:t>PODATEK VAT</a:t>
            </a:r>
          </a:p>
        </p:txBody>
      </p:sp>
      <p:sp>
        <p:nvSpPr>
          <p:cNvPr id="9" name="Prostokąt 8"/>
          <p:cNvSpPr/>
          <p:nvPr/>
        </p:nvSpPr>
        <p:spPr>
          <a:xfrm>
            <a:off x="522260" y="2052386"/>
            <a:ext cx="8091670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pl-PL" sz="2400" dirty="0">
                <a:latin typeface="+mn-lt"/>
              </a:rPr>
              <a:t>podlegający zwrotowi jest niekwalifikowalny</a:t>
            </a:r>
            <a:r>
              <a:rPr lang="en-US" sz="2400" dirty="0">
                <a:latin typeface="+mn-lt"/>
              </a:rPr>
              <a:t>;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 ponoszony w momencie jego zapłaty w pełnej wysokości</a:t>
            </a:r>
            <a:r>
              <a:rPr lang="en-US" sz="2400" dirty="0">
                <a:latin typeface="+mn-lt"/>
              </a:rPr>
              <a:t>;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 zmiana statusu w okresie realizacji – obowiązkowa informacja</a:t>
            </a:r>
            <a:r>
              <a:rPr lang="en-US" sz="2400" dirty="0">
                <a:latin typeface="+mn-lt"/>
              </a:rPr>
              <a:t> do</a:t>
            </a:r>
            <a:r>
              <a:rPr lang="pl-PL" sz="2400" dirty="0">
                <a:latin typeface="+mn-lt"/>
              </a:rPr>
              <a:t> WST i audytora</a:t>
            </a:r>
            <a:r>
              <a:rPr lang="en-US" sz="2400" dirty="0">
                <a:latin typeface="+mn-lt"/>
              </a:rPr>
              <a:t>;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ewentualna spłata w przypadku refundacji przez Program </a:t>
            </a:r>
            <a:r>
              <a:rPr lang="pl-PL" sz="2400" dirty="0" err="1">
                <a:latin typeface="+mn-lt"/>
              </a:rPr>
              <a:t>VATu</a:t>
            </a:r>
            <a:r>
              <a:rPr lang="pl-PL" sz="2400" dirty="0">
                <a:latin typeface="+mn-lt"/>
              </a:rPr>
              <a:t> możliwego do odzyskania</a:t>
            </a:r>
            <a:r>
              <a:rPr lang="en-US" sz="2400" dirty="0">
                <a:latin typeface="+mn-lt"/>
              </a:rPr>
              <a:t>.</a:t>
            </a:r>
            <a:endParaRPr lang="pl-PL" sz="2400" dirty="0">
              <a:latin typeface="+mn-lt"/>
            </a:endParaRPr>
          </a:p>
        </p:txBody>
      </p:sp>
      <p:pic>
        <p:nvPicPr>
          <p:cNvPr id="5" name="Picture 2" descr="http://databench.com/assets/images/Cost_Recovery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68307" y="5200650"/>
            <a:ext cx="1480749" cy="1480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3844058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2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404967" y="1052513"/>
            <a:ext cx="82089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dirty="0">
                <a:solidFill>
                  <a:srgbClr val="C00000"/>
                </a:solidFill>
                <a:latin typeface="+mn-lt"/>
              </a:rPr>
              <a:t>ODPISY AMORTYZACYJNE </a:t>
            </a:r>
          </a:p>
        </p:txBody>
      </p:sp>
      <p:sp>
        <p:nvSpPr>
          <p:cNvPr id="9" name="Prostokąt 8"/>
          <p:cNvSpPr/>
          <p:nvPr/>
        </p:nvSpPr>
        <p:spPr>
          <a:xfrm>
            <a:off x="522260" y="2052386"/>
            <a:ext cx="80916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l-PL" sz="2000" dirty="0">
                <a:latin typeface="+mj-lt"/>
              </a:rPr>
              <a:t>Ważne:</a:t>
            </a:r>
          </a:p>
          <a:p>
            <a:pPr>
              <a:defRPr/>
            </a:pPr>
            <a:r>
              <a:rPr lang="pl-PL" sz="2000" u="sng" dirty="0">
                <a:solidFill>
                  <a:srgbClr val="C00000"/>
                </a:solidFill>
                <a:latin typeface="+mj-lt"/>
              </a:rPr>
              <a:t>Podwójne dofinansowanie </a:t>
            </a:r>
            <a:r>
              <a:rPr lang="pl-PL" sz="2000" dirty="0">
                <a:latin typeface="+mj-lt"/>
              </a:rPr>
              <a:t>to również zakupienie środka trwałego z udziałem środków unijnych, a następnie zaliczenie odpisów amortyzacyjnych od pełnej wartości środka trwałego do kosztów uzyskania przychodów, bez pomniejszenia wartości środka trwałego o otrzymane dofinansowanie.</a:t>
            </a:r>
          </a:p>
          <a:p>
            <a:pPr>
              <a:defRPr/>
            </a:pPr>
            <a:endParaRPr lang="pl-PL" sz="2000" dirty="0">
              <a:latin typeface="+mj-lt"/>
            </a:endParaRPr>
          </a:p>
          <a:p>
            <a:pPr>
              <a:defRPr/>
            </a:pPr>
            <a:endParaRPr lang="pl-PL" sz="240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2" name="Obraz 1">
            <a:extLst>
              <a:ext uri="{FF2B5EF4-FFF2-40B4-BE49-F238E27FC236}">
                <a16:creationId xmlns:a16="http://schemas.microsoft.com/office/drawing/2014/main" id="{4A82C92C-C531-4D17-AB60-D796D15A49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8480" y="5232645"/>
            <a:ext cx="1695450" cy="130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483635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404967" y="959758"/>
            <a:ext cx="82089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dirty="0">
                <a:solidFill>
                  <a:srgbClr val="C00000"/>
                </a:solidFill>
                <a:latin typeface="+mn-lt"/>
              </a:rPr>
              <a:t>ODPISY AMORTYZACYJNE </a:t>
            </a:r>
          </a:p>
        </p:txBody>
      </p:sp>
      <p:sp>
        <p:nvSpPr>
          <p:cNvPr id="9" name="Prostokąt 8"/>
          <p:cNvSpPr/>
          <p:nvPr/>
        </p:nvSpPr>
        <p:spPr>
          <a:xfrm>
            <a:off x="287674" y="1494797"/>
            <a:ext cx="8208963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l-PL" sz="2000" dirty="0">
                <a:latin typeface="+mn-lt"/>
              </a:rPr>
              <a:t>Ważne:</a:t>
            </a:r>
          </a:p>
          <a:p>
            <a:pPr>
              <a:defRPr/>
            </a:pPr>
            <a:r>
              <a:rPr lang="pl-PL" sz="2000" u="sng" dirty="0">
                <a:latin typeface="+mn-lt"/>
              </a:rPr>
              <a:t>Pomoc de </a:t>
            </a:r>
            <a:r>
              <a:rPr lang="pl-PL" sz="2000" u="sng" dirty="0" err="1">
                <a:latin typeface="+mn-lt"/>
              </a:rPr>
              <a:t>minimis</a:t>
            </a:r>
            <a:r>
              <a:rPr lang="pl-PL" sz="2000" u="sng" dirty="0">
                <a:latin typeface="+mn-lt"/>
              </a:rPr>
              <a:t> </a:t>
            </a:r>
            <a:r>
              <a:rPr lang="pl-PL" sz="2000" dirty="0">
                <a:latin typeface="+mn-lt"/>
              </a:rPr>
              <a:t>to również skorzystanie przez podatników podatku dochodowego od osób prawnych/podatku dochodowego od osób fizycznych z możliwości dokonania jednorazowo odpisów amortyzacyjnych od wartości początkowej środków trwałych, o której mowa odpowiednio w art. 16k ust. 7 ustawy o podatku dochodowym od osób prawnych (Dz.U. z 2016 r. poz. 1888, ze zm.) oraz art. 22k ust. 7 ustawy o podatku dochodowym od osób fizycznych (Dz. U. z 2016 r. poz. 2032, ze zm.).</a:t>
            </a:r>
          </a:p>
          <a:p>
            <a:pPr>
              <a:defRPr/>
            </a:pPr>
            <a:endParaRPr lang="pl-PL" sz="2000" dirty="0">
              <a:latin typeface="+mn-lt"/>
            </a:endParaRPr>
          </a:p>
          <a:p>
            <a:pPr>
              <a:defRPr/>
            </a:pPr>
            <a:r>
              <a:rPr lang="pl-PL" sz="2000" dirty="0">
                <a:latin typeface="+mn-lt"/>
              </a:rPr>
              <a:t>Jednorazowe odpisy amortyzacyjne należy uwzględnić w oświadczeniach o wielkości pomocy de </a:t>
            </a:r>
            <a:r>
              <a:rPr lang="pl-PL" sz="2000" dirty="0" err="1">
                <a:latin typeface="+mn-lt"/>
              </a:rPr>
              <a:t>minimis</a:t>
            </a:r>
            <a:r>
              <a:rPr lang="pl-PL" sz="2000" dirty="0">
                <a:latin typeface="+mn-lt"/>
              </a:rPr>
              <a:t>, którą podmiot ubiegający się o otrzymanie pomocy de </a:t>
            </a:r>
            <a:r>
              <a:rPr lang="pl-PL" sz="2000" dirty="0" err="1">
                <a:latin typeface="+mn-lt"/>
              </a:rPr>
              <a:t>minimis</a:t>
            </a:r>
            <a:r>
              <a:rPr lang="pl-PL" sz="2000" dirty="0">
                <a:latin typeface="+mn-lt"/>
              </a:rPr>
              <a:t> otrzymał w roku, w którym ubiega się </a:t>
            </a:r>
            <a:br>
              <a:rPr lang="pl-PL" sz="2000" dirty="0">
                <a:latin typeface="+mn-lt"/>
              </a:rPr>
            </a:br>
            <a:r>
              <a:rPr lang="pl-PL" sz="2000" dirty="0">
                <a:latin typeface="+mn-lt"/>
              </a:rPr>
              <a:t>o pomoc, oraz w ciągu 2 poprzedzających go lat.</a:t>
            </a:r>
          </a:p>
          <a:p>
            <a:pPr>
              <a:defRPr/>
            </a:pPr>
            <a:endParaRPr lang="pl-PL" sz="20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sz="240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2" name="Obraz 1">
            <a:extLst>
              <a:ext uri="{FF2B5EF4-FFF2-40B4-BE49-F238E27FC236}">
                <a16:creationId xmlns:a16="http://schemas.microsoft.com/office/drawing/2014/main" id="{4A82C92C-C531-4D17-AB60-D796D15A49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8480" y="5232645"/>
            <a:ext cx="1695450" cy="130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221786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Obraz 3" descr="ppt-2str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Prostokąt 7"/>
          <p:cNvSpPr>
            <a:spLocks noChangeArrowheads="1"/>
          </p:cNvSpPr>
          <p:nvPr/>
        </p:nvSpPr>
        <p:spPr bwMode="auto">
          <a:xfrm>
            <a:off x="206375" y="1082675"/>
            <a:ext cx="82089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 eaLnBrk="1" hangingPunct="1"/>
            <a:r>
              <a:rPr lang="pl-PL" altLang="pl-PL" sz="2800" b="1" dirty="0">
                <a:solidFill>
                  <a:srgbClr val="C00000"/>
                </a:solidFill>
                <a:latin typeface="+mn-lt"/>
              </a:rPr>
              <a:t>ZAMÓWIENIA PUBLICZNE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206375" y="1752600"/>
            <a:ext cx="8208963" cy="36317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hangingPunct="1">
              <a:spcAft>
                <a:spcPts val="600"/>
              </a:spcAft>
              <a:defRPr/>
            </a:pPr>
            <a:r>
              <a:rPr lang="pl-PL" sz="2200" dirty="0">
                <a:latin typeface="Calibri" pitchFamily="34" charset="0"/>
              </a:rPr>
              <a:t>Podstawa prawna: </a:t>
            </a:r>
            <a:r>
              <a:rPr lang="pl-PL" sz="2200" b="1" dirty="0">
                <a:latin typeface="Calibri" pitchFamily="34" charset="0"/>
              </a:rPr>
              <a:t>rozdział 4. Rozporządzenia Wykonawczego Komisji UE 897/2014</a:t>
            </a:r>
          </a:p>
          <a:p>
            <a:pPr algn="just" eaLnBrk="1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pl-PL" sz="2200" b="1" dirty="0">
                <a:solidFill>
                  <a:srgbClr val="C00000"/>
                </a:solidFill>
                <a:latin typeface="Calibri" pitchFamily="34" charset="0"/>
              </a:rPr>
              <a:t>Zasady </a:t>
            </a:r>
            <a:r>
              <a:rPr lang="pl-PL" sz="2200" dirty="0">
                <a:latin typeface="Calibri" pitchFamily="34" charset="0"/>
              </a:rPr>
              <a:t>obowiązujące Beneficjentów:</a:t>
            </a:r>
          </a:p>
          <a:p>
            <a:pPr marL="698500" indent="-342900" algn="just" eaLnBrk="1" hangingPunct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pl-PL" sz="2200" dirty="0">
                <a:latin typeface="Calibri" pitchFamily="34" charset="0"/>
              </a:rPr>
              <a:t> Beneficjenci PL: zgodnie z polskim PZP i </a:t>
            </a:r>
            <a:r>
              <a:rPr lang="pl-PL" sz="2200" u="sng" dirty="0">
                <a:latin typeface="Calibri" pitchFamily="34" charset="0"/>
              </a:rPr>
              <a:t>zasadami konkurencyjności; załącznik 5a</a:t>
            </a:r>
          </a:p>
          <a:p>
            <a:pPr marL="698500" indent="-342900" algn="just" eaLnBrk="1" hangingPunct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pl-PL" sz="2200" i="1" dirty="0">
                <a:latin typeface="Calibri" pitchFamily="34" charset="0"/>
              </a:rPr>
              <a:t> </a:t>
            </a:r>
            <a:r>
              <a:rPr lang="pl-PL" sz="2200" dirty="0">
                <a:latin typeface="Calibri" pitchFamily="34" charset="0"/>
              </a:rPr>
              <a:t>Beneficjenci BY, UA: załącznik 5b</a:t>
            </a:r>
          </a:p>
          <a:p>
            <a:pPr marL="698500" indent="-342900" algn="just" eaLnBrk="1" hangingPunct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pl-PL" sz="2200" dirty="0">
                <a:latin typeface="Calibri" pitchFamily="34" charset="0"/>
              </a:rPr>
              <a:t> Instytucje międzynarodowe – własne procedury</a:t>
            </a:r>
          </a:p>
          <a:p>
            <a:pPr marL="698500" indent="-342900" algn="just" eaLnBrk="1" hangingPunct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pl-PL" sz="2200" dirty="0">
                <a:latin typeface="Calibri" pitchFamily="34" charset="0"/>
              </a:rPr>
              <a:t> Wszyscy Beneficjenci – m.in. brak konfliktu interesów</a:t>
            </a:r>
          </a:p>
          <a:p>
            <a:pPr algn="just" eaLnBrk="1" hangingPunct="1">
              <a:spcAft>
                <a:spcPts val="600"/>
              </a:spcAft>
              <a:defRPr/>
            </a:pPr>
            <a:r>
              <a:rPr lang="pl-PL" sz="2400" dirty="0">
                <a:latin typeface="Calibri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64398523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Obraz 1" descr="ppt-1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357188" y="659757"/>
            <a:ext cx="8501062" cy="501238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pl-PL" sz="2800" dirty="0">
                <a:solidFill>
                  <a:schemeClr val="bg1"/>
                </a:solidFill>
                <a:latin typeface="+mn-lt"/>
                <a:cs typeface="+mn-cs"/>
              </a:rPr>
              <a:t>WPROWADZENIE DO RAPORTOWANIA</a:t>
            </a: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396875" y="1052513"/>
            <a:ext cx="8208963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dirty="0">
                <a:latin typeface="+mj-lt"/>
              </a:rPr>
              <a:t>RAPORTOWANIE W </a:t>
            </a:r>
            <a:r>
              <a:rPr lang="pl-PL" sz="2800" b="1" dirty="0">
                <a:solidFill>
                  <a:srgbClr val="C00000"/>
                </a:solidFill>
                <a:latin typeface="+mj-lt"/>
              </a:rPr>
              <a:t>SYSTEMIE SL</a:t>
            </a:r>
          </a:p>
        </p:txBody>
      </p:sp>
      <p:sp>
        <p:nvSpPr>
          <p:cNvPr id="5" name="Prostokąt 4"/>
          <p:cNvSpPr/>
          <p:nvPr/>
        </p:nvSpPr>
        <p:spPr>
          <a:xfrm>
            <a:off x="969484" y="2049678"/>
            <a:ext cx="706181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  WST wprowadza </a:t>
            </a:r>
          </a:p>
          <a:p>
            <a:pPr>
              <a:spcBef>
                <a:spcPts val="200"/>
              </a:spcBef>
              <a:spcAft>
                <a:spcPts val="200"/>
              </a:spcAft>
              <a:defRPr/>
            </a:pPr>
            <a:r>
              <a:rPr lang="pl-PL" sz="2400" dirty="0">
                <a:latin typeface="+mn-lt"/>
              </a:rPr>
              <a:t>	- umowę  granową, budżet i zmiany,</a:t>
            </a:r>
          </a:p>
          <a:p>
            <a:pPr>
              <a:spcBef>
                <a:spcPts val="200"/>
              </a:spcBef>
              <a:spcAft>
                <a:spcPts val="200"/>
              </a:spcAft>
              <a:defRPr/>
            </a:pPr>
            <a:r>
              <a:rPr lang="pl-PL" sz="2400" dirty="0">
                <a:latin typeface="+mn-lt"/>
              </a:rPr>
              <a:t>	- dane z raportów finansowych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  poprawność  danych a płatności  zaliczek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  brak dostępu do  SL dla beneficjentów projektu</a:t>
            </a:r>
          </a:p>
          <a:p>
            <a:pPr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  <a:defRPr/>
            </a:pPr>
            <a:endParaRPr lang="pl-PL" sz="24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62611617"/>
      </p:ext>
    </p:extLst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396875" y="1167923"/>
            <a:ext cx="8208963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dirty="0">
                <a:latin typeface="+mj-lt"/>
              </a:rPr>
              <a:t>RAPORTY DOTYCZĄCE </a:t>
            </a:r>
            <a:r>
              <a:rPr lang="pl-PL" sz="2800" b="1" dirty="0">
                <a:solidFill>
                  <a:srgbClr val="C00000"/>
                </a:solidFill>
                <a:latin typeface="+mj-lt"/>
              </a:rPr>
              <a:t>DZIAŁAŃ PROMOCYJNYCH </a:t>
            </a:r>
          </a:p>
        </p:txBody>
      </p:sp>
      <p:sp>
        <p:nvSpPr>
          <p:cNvPr id="5" name="Prostokąt 4"/>
          <p:cNvSpPr/>
          <p:nvPr/>
        </p:nvSpPr>
        <p:spPr>
          <a:xfrm>
            <a:off x="969484" y="2147333"/>
            <a:ext cx="7061812" cy="2882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en-GB" sz="2400" dirty="0">
                <a:latin typeface="+mn-lt"/>
              </a:rPr>
              <a:t>§ 20</a:t>
            </a:r>
            <a:r>
              <a:rPr lang="pl-PL" sz="2400" dirty="0">
                <a:latin typeface="+mn-lt"/>
              </a:rPr>
              <a:t> Umowy grantowej 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informacje graficzne i pisemne na temat postępów </a:t>
            </a:r>
            <a:br>
              <a:rPr lang="pl-PL" sz="2400" dirty="0">
                <a:latin typeface="+mn-lt"/>
              </a:rPr>
            </a:br>
            <a:r>
              <a:rPr lang="pl-PL" sz="2400" dirty="0">
                <a:latin typeface="+mn-lt"/>
              </a:rPr>
              <a:t>w realizacji Projektu w imieniu własnym i pozostałych Beneficjentów – do WST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składane co kwartał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nie ma ujednoliconego wzoru raportu</a:t>
            </a:r>
          </a:p>
          <a:p>
            <a:pPr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  <a:defRPr/>
            </a:pPr>
            <a:endParaRPr lang="pl-PL" sz="24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38738060"/>
      </p:ext>
    </p:extLst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Obraz 1" descr="ppt-1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357188" y="659757"/>
            <a:ext cx="8501062" cy="501238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pl-PL" sz="2800" dirty="0">
                <a:solidFill>
                  <a:schemeClr val="bg1"/>
                </a:solidFill>
                <a:latin typeface="+mn-lt"/>
                <a:cs typeface="+mn-cs"/>
              </a:rPr>
              <a:t>RAPORTY OPISOWE</a:t>
            </a: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9312078"/>
      </p:ext>
    </p:extLst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404967" y="1052513"/>
            <a:ext cx="8208963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just">
              <a:defRPr/>
            </a:pPr>
            <a:r>
              <a:rPr lang="pl-PL" sz="2800" b="1" dirty="0">
                <a:solidFill>
                  <a:srgbClr val="C00000"/>
                </a:solidFill>
                <a:latin typeface="+mn-lt"/>
              </a:rPr>
              <a:t>RODZAJE RAPORTÓW OPISOWYCH  </a:t>
            </a:r>
          </a:p>
        </p:txBody>
      </p:sp>
      <p:sp>
        <p:nvSpPr>
          <p:cNvPr id="9" name="Prostokąt 8"/>
          <p:cNvSpPr/>
          <p:nvPr/>
        </p:nvSpPr>
        <p:spPr>
          <a:xfrm>
            <a:off x="404967" y="1843007"/>
            <a:ext cx="8091670" cy="375487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pl-PL" sz="2400" b="1" dirty="0" err="1">
                <a:solidFill>
                  <a:schemeClr val="tx1"/>
                </a:solidFill>
              </a:rPr>
              <a:t>Brief</a:t>
            </a:r>
            <a:r>
              <a:rPr lang="pl-PL" sz="2400" b="1" dirty="0">
                <a:solidFill>
                  <a:schemeClr val="tx1"/>
                </a:solidFill>
              </a:rPr>
              <a:t> </a:t>
            </a:r>
            <a:r>
              <a:rPr lang="pl-PL" sz="2400" b="1" dirty="0" err="1">
                <a:solidFill>
                  <a:schemeClr val="tx1"/>
                </a:solidFill>
              </a:rPr>
              <a:t>Narrative</a:t>
            </a:r>
            <a:r>
              <a:rPr lang="pl-PL" sz="2400" b="1" dirty="0">
                <a:solidFill>
                  <a:schemeClr val="tx1"/>
                </a:solidFill>
              </a:rPr>
              <a:t> Report </a:t>
            </a:r>
            <a:r>
              <a:rPr lang="pl-PL" sz="2400" i="1" dirty="0">
                <a:solidFill>
                  <a:schemeClr val="tx1"/>
                </a:solidFill>
              </a:rPr>
              <a:t>- </a:t>
            </a:r>
            <a:r>
              <a:rPr lang="pl-PL" sz="2400" dirty="0">
                <a:solidFill>
                  <a:schemeClr val="tx1"/>
                </a:solidFill>
              </a:rPr>
              <a:t>raport okresowy</a:t>
            </a:r>
          </a:p>
          <a:p>
            <a:pPr marL="358775"/>
            <a:r>
              <a:rPr lang="pl-PL" sz="2000" dirty="0">
                <a:solidFill>
                  <a:schemeClr val="tx1"/>
                </a:solidFill>
              </a:rPr>
              <a:t>- obejmuje połowę okresu realizacji projektu, </a:t>
            </a:r>
          </a:p>
          <a:p>
            <a:pPr marL="358775"/>
            <a:r>
              <a:rPr lang="pl-PL" sz="2000" dirty="0">
                <a:solidFill>
                  <a:schemeClr val="tx1"/>
                </a:solidFill>
              </a:rPr>
              <a:t>- do dostarczenia do WST w ciągu 21 dni od zakończenia objętego nim okresu (§ 16 GC);</a:t>
            </a:r>
          </a:p>
          <a:p>
            <a:pPr marL="701675" indent="-342900">
              <a:buFont typeface="Wingdings" panose="05000000000000000000" pitchFamily="2" charset="2"/>
              <a:buChar char="§"/>
            </a:pPr>
            <a:endParaRPr lang="pl-PL" sz="20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pl-PL" sz="2000" dirty="0">
              <a:solidFill>
                <a:schemeClr val="tx1"/>
              </a:solidFill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pl-PL" sz="2400" b="1" dirty="0" err="1">
                <a:solidFill>
                  <a:schemeClr val="tx1"/>
                </a:solidFill>
              </a:rPr>
              <a:t>Final</a:t>
            </a:r>
            <a:r>
              <a:rPr lang="pl-PL" sz="2400" b="1" dirty="0">
                <a:solidFill>
                  <a:schemeClr val="tx1"/>
                </a:solidFill>
              </a:rPr>
              <a:t> Project Progress Report </a:t>
            </a:r>
            <a:r>
              <a:rPr lang="pl-PL" sz="2400" dirty="0">
                <a:solidFill>
                  <a:schemeClr val="tx1"/>
                </a:solidFill>
              </a:rPr>
              <a:t>- raport końcowy</a:t>
            </a:r>
          </a:p>
          <a:p>
            <a:pPr>
              <a:defRPr/>
            </a:pPr>
            <a:r>
              <a:rPr lang="pl-PL" sz="2000" dirty="0">
                <a:solidFill>
                  <a:schemeClr val="tx1"/>
                </a:solidFill>
              </a:rPr>
              <a:t>      Część A – </a:t>
            </a:r>
            <a:r>
              <a:rPr lang="pl-PL" sz="2000" dirty="0" err="1">
                <a:solidFill>
                  <a:schemeClr val="tx1"/>
                </a:solidFill>
              </a:rPr>
              <a:t>Narrative</a:t>
            </a:r>
            <a:r>
              <a:rPr lang="pl-PL" sz="2000" dirty="0">
                <a:solidFill>
                  <a:schemeClr val="tx1"/>
                </a:solidFill>
              </a:rPr>
              <a:t> report</a:t>
            </a:r>
          </a:p>
          <a:p>
            <a:pPr marL="358775" indent="-360363">
              <a:spcBef>
                <a:spcPts val="600"/>
              </a:spcBef>
              <a:defRPr/>
            </a:pPr>
            <a:r>
              <a:rPr lang="pl-PL" sz="2000" i="1" dirty="0">
                <a:solidFill>
                  <a:schemeClr val="tx1"/>
                </a:solidFill>
              </a:rPr>
              <a:t>	</a:t>
            </a:r>
            <a:r>
              <a:rPr lang="pl-PL" sz="2000" dirty="0">
                <a:solidFill>
                  <a:schemeClr val="tx1"/>
                </a:solidFill>
              </a:rPr>
              <a:t>- obejmuje całość realizacji projektu,</a:t>
            </a:r>
          </a:p>
          <a:p>
            <a:pPr marL="358775" indent="-360363">
              <a:defRPr/>
            </a:pPr>
            <a:r>
              <a:rPr lang="pl-PL" sz="2000" dirty="0">
                <a:solidFill>
                  <a:schemeClr val="tx1"/>
                </a:solidFill>
              </a:rPr>
              <a:t>	- do dostarczenia do WST najpóźniej  3 miesiące po zakończeniu okresu realizacji projektu (§ 4, 15, 16 GC). 	</a:t>
            </a:r>
            <a:r>
              <a:rPr lang="pl-PL" sz="2000" dirty="0">
                <a:solidFill>
                  <a:schemeClr val="tx2"/>
                </a:solidFill>
              </a:rPr>
              <a:t>	</a:t>
            </a:r>
            <a:endParaRPr lang="pl-PL" sz="20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319438"/>
      </p:ext>
    </p:extLst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2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404967" y="1052513"/>
            <a:ext cx="8208963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just">
              <a:defRPr/>
            </a:pPr>
            <a:r>
              <a:rPr lang="pl-PL" sz="2800" b="1" dirty="0">
                <a:latin typeface="+mn-lt"/>
              </a:rPr>
              <a:t>RAPORTY OPISOWE - </a:t>
            </a:r>
            <a:r>
              <a:rPr lang="pl-PL" sz="2800" b="1" dirty="0">
                <a:solidFill>
                  <a:srgbClr val="C00000"/>
                </a:solidFill>
                <a:latin typeface="+mn-lt"/>
              </a:rPr>
              <a:t>ZAWARTOŚĆ</a:t>
            </a:r>
          </a:p>
        </p:txBody>
      </p:sp>
      <p:sp>
        <p:nvSpPr>
          <p:cNvPr id="9" name="Prostokąt 8"/>
          <p:cNvSpPr/>
          <p:nvPr/>
        </p:nvSpPr>
        <p:spPr>
          <a:xfrm>
            <a:off x="404967" y="1716426"/>
            <a:ext cx="8208963" cy="41088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531813" indent="-531813">
              <a:spcAft>
                <a:spcPts val="1200"/>
              </a:spcAft>
              <a:buFont typeface="Wingdings" pitchFamily="2" charset="2"/>
              <a:buChar char="ü"/>
              <a:defRPr/>
            </a:pPr>
            <a:endParaRPr lang="pl-PL" sz="2400" dirty="0">
              <a:solidFill>
                <a:schemeClr val="tx2"/>
              </a:solidFill>
            </a:endParaRPr>
          </a:p>
          <a:p>
            <a:pPr marL="531813" indent="-531813"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solidFill>
                  <a:schemeClr val="tx1"/>
                </a:solidFill>
              </a:rPr>
              <a:t>Obejmują wszystkie działania/zadania zrealizowane </a:t>
            </a:r>
            <a:br>
              <a:rPr lang="pl-PL" sz="2400" dirty="0">
                <a:solidFill>
                  <a:schemeClr val="tx1"/>
                </a:solidFill>
              </a:rPr>
            </a:br>
            <a:r>
              <a:rPr lang="pl-PL" sz="2400" dirty="0">
                <a:solidFill>
                  <a:schemeClr val="tx1"/>
                </a:solidFill>
              </a:rPr>
              <a:t>w okresie objętym danym raportem przez wszystkich beneficjentów;</a:t>
            </a:r>
          </a:p>
          <a:p>
            <a:pPr marL="531813" indent="-531813"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solidFill>
                  <a:schemeClr val="tx1"/>
                </a:solidFill>
              </a:rPr>
              <a:t>Zgodność z Opisem projektu;</a:t>
            </a:r>
          </a:p>
          <a:p>
            <a:pPr marL="531813" indent="-531813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solidFill>
                  <a:schemeClr val="tx1"/>
                </a:solidFill>
              </a:rPr>
              <a:t>Zgodność części opisowej z częścią finansową. </a:t>
            </a:r>
          </a:p>
          <a:p>
            <a:pPr marL="531813" indent="-531813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endParaRPr lang="pl-PL" sz="2400" dirty="0">
              <a:solidFill>
                <a:schemeClr val="tx1"/>
              </a:solidFill>
            </a:endParaRPr>
          </a:p>
          <a:p>
            <a:pPr marL="531813" indent="-531813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solidFill>
                  <a:schemeClr val="tx1"/>
                </a:solidFill>
              </a:rPr>
              <a:t>Wypełniane w języku angielskim;</a:t>
            </a:r>
          </a:p>
          <a:p>
            <a:pPr marL="531813" indent="-531813">
              <a:spcAft>
                <a:spcPts val="600"/>
              </a:spcAft>
              <a:defRPr/>
            </a:pPr>
            <a:endParaRPr lang="pl-PL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625475"/>
      </p:ext>
    </p:extLst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2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404967" y="1052513"/>
            <a:ext cx="8208963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just">
              <a:defRPr/>
            </a:pPr>
            <a:r>
              <a:rPr lang="pl-PL" sz="2800" b="1" dirty="0">
                <a:latin typeface="+mn-lt"/>
              </a:rPr>
              <a:t>RAPORTY OPISOWE - </a:t>
            </a:r>
            <a:r>
              <a:rPr lang="pl-PL" sz="2800" b="1" dirty="0">
                <a:solidFill>
                  <a:srgbClr val="C00000"/>
                </a:solidFill>
                <a:latin typeface="+mn-lt"/>
              </a:rPr>
              <a:t>ZAWARTOŚĆ</a:t>
            </a:r>
          </a:p>
        </p:txBody>
      </p:sp>
      <p:sp>
        <p:nvSpPr>
          <p:cNvPr id="9" name="Prostokąt 8"/>
          <p:cNvSpPr/>
          <p:nvPr/>
        </p:nvSpPr>
        <p:spPr>
          <a:xfrm>
            <a:off x="266070" y="2442258"/>
            <a:ext cx="8091670" cy="216982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531813" indent="-531813">
              <a:spcAft>
                <a:spcPts val="600"/>
              </a:spcAft>
              <a:buFont typeface="Wingdings" pitchFamily="2" charset="2"/>
              <a:buChar char="ü"/>
              <a:defRPr/>
            </a:pPr>
            <a:endParaRPr lang="pl-PL" sz="2400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  <a:defRPr/>
            </a:pPr>
            <a:r>
              <a:rPr lang="pl-PL" sz="2400" dirty="0">
                <a:solidFill>
                  <a:schemeClr val="tx1"/>
                </a:solidFill>
              </a:rPr>
              <a:t>Sporządzane przez Beneficjenta Wiodącego dla całego projektu i podpisane przez osobę upoważnioną z jego jednostki </a:t>
            </a:r>
          </a:p>
          <a:p>
            <a:pPr marL="531813" indent="-531813">
              <a:spcAft>
                <a:spcPts val="600"/>
              </a:spcAft>
              <a:defRPr/>
            </a:pPr>
            <a:r>
              <a:rPr lang="pl-PL" sz="2400" dirty="0">
                <a:solidFill>
                  <a:schemeClr val="tx1"/>
                </a:solidFill>
              </a:rPr>
              <a:t>	</a:t>
            </a:r>
            <a:r>
              <a:rPr lang="pl-PL" sz="2000" i="1" dirty="0">
                <a:solidFill>
                  <a:schemeClr val="tx1"/>
                </a:solidFill>
              </a:rPr>
              <a:t>podpis + pieczęć imienna + pieczęć jednostki</a:t>
            </a:r>
            <a:r>
              <a:rPr lang="pl-PL" sz="2400" dirty="0">
                <a:solidFill>
                  <a:schemeClr val="tx1"/>
                </a:solidFill>
                <a:latin typeface="+mn-lt"/>
              </a:rPr>
              <a:t> </a:t>
            </a:r>
          </a:p>
          <a:p>
            <a:pPr marL="531813" indent="-531813">
              <a:spcAft>
                <a:spcPts val="600"/>
              </a:spcAft>
              <a:defRPr/>
            </a:pPr>
            <a:endParaRPr lang="pl-PL" sz="24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93279876"/>
      </p:ext>
    </p:extLst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2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404967" y="1313656"/>
            <a:ext cx="8208963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just">
              <a:defRPr/>
            </a:pPr>
            <a:r>
              <a:rPr lang="pl-PL" sz="2800" b="1" dirty="0">
                <a:latin typeface="+mn-lt"/>
              </a:rPr>
              <a:t>RAPORTY OPISOWE - </a:t>
            </a:r>
            <a:r>
              <a:rPr lang="pl-PL" sz="2800" b="1" dirty="0">
                <a:solidFill>
                  <a:srgbClr val="C00000"/>
                </a:solidFill>
                <a:latin typeface="+mn-lt"/>
              </a:rPr>
              <a:t>FINAL</a:t>
            </a:r>
          </a:p>
        </p:txBody>
      </p:sp>
      <p:sp>
        <p:nvSpPr>
          <p:cNvPr id="9" name="Prostokąt 8"/>
          <p:cNvSpPr/>
          <p:nvPr/>
        </p:nvSpPr>
        <p:spPr>
          <a:xfrm>
            <a:off x="404967" y="2442258"/>
            <a:ext cx="7848121" cy="246221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531813" indent="-531813">
              <a:spcAft>
                <a:spcPts val="600"/>
              </a:spcAft>
              <a:buFont typeface="Wingdings" pitchFamily="2" charset="2"/>
              <a:buChar char="ü"/>
              <a:defRPr/>
            </a:pPr>
            <a:endParaRPr lang="pl-PL" sz="2400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  <a:defRPr/>
            </a:pPr>
            <a:r>
              <a:rPr lang="pl-PL" sz="2400" dirty="0">
                <a:solidFill>
                  <a:schemeClr val="tx1"/>
                </a:solidFill>
              </a:rPr>
              <a:t>Beneficjent Wiodący przesyła do Wspólnego Sekretariatu </a:t>
            </a:r>
            <a:br>
              <a:rPr lang="pl-PL" sz="2400" dirty="0">
                <a:solidFill>
                  <a:schemeClr val="tx1"/>
                </a:solidFill>
              </a:rPr>
            </a:br>
            <a:r>
              <a:rPr lang="pl-PL" sz="2400" dirty="0">
                <a:solidFill>
                  <a:schemeClr val="tx1"/>
                </a:solidFill>
              </a:rPr>
              <a:t>Technicznego finalny skonsolidowany raport opisowy wraz </a:t>
            </a:r>
            <a:br>
              <a:rPr lang="pl-PL" sz="2400" dirty="0">
                <a:solidFill>
                  <a:schemeClr val="tx1"/>
                </a:solidFill>
              </a:rPr>
            </a:br>
            <a:r>
              <a:rPr lang="pl-PL" sz="2400" dirty="0">
                <a:solidFill>
                  <a:schemeClr val="tx1"/>
                </a:solidFill>
              </a:rPr>
              <a:t>z pojedynczymi raportami opisowymi poszczególnych </a:t>
            </a:r>
            <a:br>
              <a:rPr lang="pl-PL" sz="2400" dirty="0">
                <a:solidFill>
                  <a:schemeClr val="tx1"/>
                </a:solidFill>
              </a:rPr>
            </a:br>
            <a:r>
              <a:rPr lang="pl-PL" sz="2400" dirty="0">
                <a:solidFill>
                  <a:schemeClr val="tx1"/>
                </a:solidFill>
              </a:rPr>
              <a:t>Beneficjentów projektu.  </a:t>
            </a:r>
          </a:p>
          <a:p>
            <a:pPr marL="531813" indent="-531813">
              <a:spcAft>
                <a:spcPts val="600"/>
              </a:spcAft>
              <a:defRPr/>
            </a:pPr>
            <a:endParaRPr lang="pl-PL" sz="24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405494"/>
      </p:ext>
    </p:extLst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Obraz 1" descr="ppt-1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357188" y="659757"/>
            <a:ext cx="8501062" cy="501238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pl-PL" sz="2800" dirty="0">
                <a:solidFill>
                  <a:schemeClr val="bg1"/>
                </a:solidFill>
                <a:latin typeface="+mn-lt"/>
                <a:cs typeface="+mn-cs"/>
              </a:rPr>
              <a:t>RAPORT FINANSOWY</a:t>
            </a:r>
            <a:endParaRPr lang="pl-PL" sz="2800" dirty="0">
              <a:solidFill>
                <a:schemeClr val="bg1"/>
              </a:solidFill>
              <a:highlight>
                <a:srgbClr val="FFFF00"/>
              </a:highlight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1246735"/>
      </p:ext>
    </p:extLst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44" y="35511"/>
            <a:ext cx="9144000" cy="6893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1489950" y="798987"/>
            <a:ext cx="62069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pl-PL" sz="2800" b="1" cap="all" dirty="0">
                <a:solidFill>
                  <a:srgbClr val="C00000"/>
                </a:solidFill>
                <a:latin typeface="+mj-lt"/>
              </a:rPr>
              <a:t>Etapy</a:t>
            </a:r>
            <a:r>
              <a:rPr lang="pl-PL" sz="2800" b="1" cap="all" dirty="0">
                <a:latin typeface="+mj-lt"/>
              </a:rPr>
              <a:t> raportowania finansowego </a:t>
            </a:r>
          </a:p>
        </p:txBody>
      </p:sp>
      <p:sp>
        <p:nvSpPr>
          <p:cNvPr id="18" name="Objaśnienie prostokątne 17"/>
          <p:cNvSpPr/>
          <p:nvPr/>
        </p:nvSpPr>
        <p:spPr>
          <a:xfrm>
            <a:off x="1953088" y="2336237"/>
            <a:ext cx="3249227" cy="814587"/>
          </a:xfrm>
          <a:prstGeom prst="wedgeRectCallout">
            <a:avLst>
              <a:gd name="adj1" fmla="val 20092"/>
              <a:gd name="adj2" fmla="val 6112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b="1" dirty="0">
                <a:solidFill>
                  <a:schemeClr val="tx1"/>
                </a:solidFill>
              </a:rPr>
              <a:t>Raport końcowy z całości działań/wydatków w projekcie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2" name="Gwiazda 7-ramienna 21"/>
          <p:cNvSpPr/>
          <p:nvPr/>
        </p:nvSpPr>
        <p:spPr>
          <a:xfrm flipH="1">
            <a:off x="3906175" y="3240469"/>
            <a:ext cx="745724" cy="604417"/>
          </a:xfrm>
          <a:prstGeom prst="star7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050" dirty="0">
                <a:solidFill>
                  <a:schemeClr val="tx1"/>
                </a:solidFill>
                <a:latin typeface="Arial Black" pitchFamily="34" charset="0"/>
              </a:rPr>
              <a:t>FR </a:t>
            </a:r>
          </a:p>
        </p:txBody>
      </p:sp>
      <p:sp>
        <p:nvSpPr>
          <p:cNvPr id="27" name="Prostokąt 26"/>
          <p:cNvSpPr/>
          <p:nvPr/>
        </p:nvSpPr>
        <p:spPr>
          <a:xfrm>
            <a:off x="1953088" y="1631681"/>
            <a:ext cx="4492100" cy="4413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600" dirty="0">
                <a:solidFill>
                  <a:schemeClr val="tx1"/>
                </a:solidFill>
              </a:rPr>
              <a:t>Raport końcowy finansowy </a:t>
            </a:r>
            <a:r>
              <a:rPr lang="en-US" sz="1600" dirty="0">
                <a:solidFill>
                  <a:schemeClr val="tx1"/>
                </a:solidFill>
              </a:rPr>
              <a:t>+ </a:t>
            </a:r>
            <a:r>
              <a:rPr lang="pl-PL" sz="1600" dirty="0">
                <a:solidFill>
                  <a:schemeClr val="tx1"/>
                </a:solidFill>
              </a:rPr>
              <a:t>opisowy + certyfikat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179390" y="5185956"/>
            <a:ext cx="878405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2000" dirty="0">
                <a:latin typeface="+mn-lt"/>
              </a:rPr>
              <a:t>Wydatki są finansowane z otrzymanego dofinansowania oraz środków własnych.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2000" dirty="0">
                <a:latin typeface="+mn-lt"/>
              </a:rPr>
              <a:t>Przewidziany w umowie granowej % dofinansowania obowiązuje </a:t>
            </a:r>
            <a:r>
              <a:rPr lang="pl-PL" sz="2000" b="1" dirty="0">
                <a:latin typeface="+mn-lt"/>
              </a:rPr>
              <a:t>wszystkich</a:t>
            </a:r>
            <a:r>
              <a:rPr lang="pl-PL" sz="2000" dirty="0">
                <a:latin typeface="+mn-lt"/>
              </a:rPr>
              <a:t> partnerów. </a:t>
            </a:r>
          </a:p>
          <a:p>
            <a:pPr>
              <a:buFont typeface="Wingdings" pitchFamily="2" charset="2"/>
              <a:buChar char="Ø"/>
            </a:pPr>
            <a:endParaRPr lang="en-US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19" name="Symbol zastępczy zawartości 7">
            <a:extLst>
              <a:ext uri="{FF2B5EF4-FFF2-40B4-BE49-F238E27FC236}">
                <a16:creationId xmlns:a16="http://schemas.microsoft.com/office/drawing/2014/main" id="{AE7A4210-0528-46D5-A1AC-2F1CEFB93D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9564694"/>
              </p:ext>
            </p:extLst>
          </p:nvPr>
        </p:nvGraphicFramePr>
        <p:xfrm>
          <a:off x="179390" y="3542677"/>
          <a:ext cx="8538484" cy="15459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126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396875" y="1052513"/>
            <a:ext cx="82089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cap="all" dirty="0">
                <a:latin typeface="+mj-lt"/>
              </a:rPr>
              <a:t>STRUKTURA RAPORTU (część finansowa)</a:t>
            </a:r>
          </a:p>
        </p:txBody>
      </p:sp>
      <p:sp>
        <p:nvSpPr>
          <p:cNvPr id="4" name="Prostokąt 3"/>
          <p:cNvSpPr/>
          <p:nvPr/>
        </p:nvSpPr>
        <p:spPr>
          <a:xfrm>
            <a:off x="396875" y="1746359"/>
            <a:ext cx="8208963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endParaRPr lang="pl-PL" sz="2400" dirty="0">
              <a:solidFill>
                <a:schemeClr val="tx2"/>
              </a:solidFill>
              <a:latin typeface="+mn-lt"/>
            </a:endParaRPr>
          </a:p>
          <a:p>
            <a:pPr>
              <a:defRPr/>
            </a:pPr>
            <a:endParaRPr lang="pl-PL" sz="2400" dirty="0">
              <a:solidFill>
                <a:schemeClr val="tx2"/>
              </a:solidFill>
              <a:latin typeface="+mn-lt"/>
            </a:endParaRPr>
          </a:p>
          <a:p>
            <a:pPr>
              <a:defRPr/>
            </a:pPr>
            <a:endParaRPr lang="pl-PL" sz="2400" dirty="0">
              <a:solidFill>
                <a:schemeClr val="tx2"/>
              </a:solidFill>
              <a:latin typeface="+mn-lt"/>
            </a:endParaRPr>
          </a:p>
          <a:p>
            <a:pPr>
              <a:defRPr/>
            </a:pPr>
            <a:endParaRPr lang="pl-PL" sz="2400" dirty="0">
              <a:solidFill>
                <a:schemeClr val="tx2"/>
              </a:solidFill>
              <a:latin typeface="+mn-lt"/>
            </a:endParaRPr>
          </a:p>
          <a:p>
            <a:pPr>
              <a:defRPr/>
            </a:pPr>
            <a:endParaRPr lang="pl-PL" sz="2400" dirty="0">
              <a:solidFill>
                <a:schemeClr val="tx2"/>
              </a:solidFill>
              <a:latin typeface="+mn-lt"/>
            </a:endParaRPr>
          </a:p>
          <a:p>
            <a:pPr>
              <a:defRPr/>
            </a:pPr>
            <a:endParaRPr lang="pl-PL" sz="2000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" name="Prostokąt: zaokrąglone rogi 1">
            <a:extLst>
              <a:ext uri="{FF2B5EF4-FFF2-40B4-BE49-F238E27FC236}">
                <a16:creationId xmlns:a16="http://schemas.microsoft.com/office/drawing/2014/main" id="{350EBE56-A671-48AE-92F6-F68BA412B38D}"/>
              </a:ext>
            </a:extLst>
          </p:cNvPr>
          <p:cNvSpPr/>
          <p:nvPr/>
        </p:nvSpPr>
        <p:spPr>
          <a:xfrm>
            <a:off x="589547" y="1693739"/>
            <a:ext cx="7808495" cy="84635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PART B. Project </a:t>
            </a:r>
            <a:r>
              <a:rPr lang="pl-PL" b="1" dirty="0" err="1">
                <a:solidFill>
                  <a:schemeClr val="tx1"/>
                </a:solidFill>
              </a:rPr>
              <a:t>final</a:t>
            </a:r>
            <a:r>
              <a:rPr lang="pl-PL" b="1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financial report</a:t>
            </a:r>
            <a:r>
              <a:rPr lang="pl-PL" b="1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pl-PL" sz="1600" dirty="0">
                <a:solidFill>
                  <a:schemeClr val="tx1"/>
                </a:solidFill>
              </a:rPr>
              <a:t>1-sza zakładka</a:t>
            </a:r>
          </a:p>
          <a:p>
            <a:pPr algn="ctr"/>
            <a:r>
              <a:rPr lang="pl-PL" sz="1600" b="1" dirty="0">
                <a:solidFill>
                  <a:schemeClr val="tx1"/>
                </a:solidFill>
              </a:rPr>
              <a:t>(konsolidacja dla całego projektu, wypełnia Beneficjent Wiodący)</a:t>
            </a:r>
          </a:p>
        </p:txBody>
      </p:sp>
      <p:sp>
        <p:nvSpPr>
          <p:cNvPr id="7" name="Prostokąt: zaokrąglone rogi 6">
            <a:extLst>
              <a:ext uri="{FF2B5EF4-FFF2-40B4-BE49-F238E27FC236}">
                <a16:creationId xmlns:a16="http://schemas.microsoft.com/office/drawing/2014/main" id="{90BFE1C5-41EA-47FF-8414-0F5FFA19F134}"/>
              </a:ext>
            </a:extLst>
          </p:cNvPr>
          <p:cNvSpPr/>
          <p:nvPr/>
        </p:nvSpPr>
        <p:spPr>
          <a:xfrm>
            <a:off x="589547" y="2794231"/>
            <a:ext cx="3777916" cy="78726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PART B. Partner </a:t>
            </a:r>
            <a:r>
              <a:rPr lang="pl-PL" b="1" dirty="0" err="1">
                <a:solidFill>
                  <a:schemeClr val="tx1"/>
                </a:solidFill>
              </a:rPr>
              <a:t>financial</a:t>
            </a:r>
            <a:r>
              <a:rPr lang="pl-PL" b="1" dirty="0">
                <a:solidFill>
                  <a:schemeClr val="tx1"/>
                </a:solidFill>
              </a:rPr>
              <a:t> report</a:t>
            </a:r>
          </a:p>
          <a:p>
            <a:pPr algn="ctr"/>
            <a:r>
              <a:rPr lang="pl-PL" sz="1600" dirty="0">
                <a:solidFill>
                  <a:schemeClr val="tx1"/>
                </a:solidFill>
              </a:rPr>
              <a:t>2-ga zakładka</a:t>
            </a:r>
            <a:r>
              <a:rPr lang="pl-PL" sz="1600" b="1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pl-PL" sz="1400" b="1" dirty="0">
                <a:solidFill>
                  <a:schemeClr val="tx1"/>
                </a:solidFill>
              </a:rPr>
              <a:t>(dot. Beneficjenta Wiodącego)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" name="Prostokąt: zaokrąglone rogi 8">
            <a:extLst>
              <a:ext uri="{FF2B5EF4-FFF2-40B4-BE49-F238E27FC236}">
                <a16:creationId xmlns:a16="http://schemas.microsoft.com/office/drawing/2014/main" id="{ADC54C36-3243-4A4B-9B01-5E17929180CC}"/>
              </a:ext>
            </a:extLst>
          </p:cNvPr>
          <p:cNvSpPr/>
          <p:nvPr/>
        </p:nvSpPr>
        <p:spPr>
          <a:xfrm>
            <a:off x="589547" y="4665132"/>
            <a:ext cx="3777916" cy="91752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Certyfikat Audytora </a:t>
            </a:r>
          </a:p>
          <a:p>
            <a:pPr algn="ctr"/>
            <a:r>
              <a:rPr lang="pl-PL" b="1" dirty="0">
                <a:solidFill>
                  <a:schemeClr val="tx1"/>
                </a:solidFill>
              </a:rPr>
              <a:t>+ Listy Sprawdzające </a:t>
            </a:r>
          </a:p>
          <a:p>
            <a:pPr algn="ctr"/>
            <a:r>
              <a:rPr lang="pl-PL" b="1" dirty="0">
                <a:solidFill>
                  <a:schemeClr val="tx1"/>
                </a:solidFill>
              </a:rPr>
              <a:t>(dot. Beneficjenta Wiodącego)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" name="Prostokąt: zaokrąglone rogi 10">
            <a:extLst>
              <a:ext uri="{FF2B5EF4-FFF2-40B4-BE49-F238E27FC236}">
                <a16:creationId xmlns:a16="http://schemas.microsoft.com/office/drawing/2014/main" id="{3BD1D54E-CE42-4120-8AC0-1DAB934F43B6}"/>
              </a:ext>
            </a:extLst>
          </p:cNvPr>
          <p:cNvSpPr/>
          <p:nvPr/>
        </p:nvSpPr>
        <p:spPr>
          <a:xfrm>
            <a:off x="589547" y="3699507"/>
            <a:ext cx="3777916" cy="78726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Lista wydatków dla SL</a:t>
            </a:r>
          </a:p>
          <a:p>
            <a:pPr algn="ctr"/>
            <a:r>
              <a:rPr lang="pl-PL" sz="1600" dirty="0">
                <a:solidFill>
                  <a:schemeClr val="tx1"/>
                </a:solidFill>
              </a:rPr>
              <a:t>3-cia zakładka</a:t>
            </a:r>
          </a:p>
          <a:p>
            <a:pPr algn="ctr"/>
            <a:r>
              <a:rPr lang="pl-PL" sz="1400" b="1" dirty="0">
                <a:solidFill>
                  <a:schemeClr val="tx1"/>
                </a:solidFill>
              </a:rPr>
              <a:t>(dot. Beneficjenta Wiodącego)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5" name="Prostokąt: zaokrąglone rogi 14">
            <a:extLst>
              <a:ext uri="{FF2B5EF4-FFF2-40B4-BE49-F238E27FC236}">
                <a16:creationId xmlns:a16="http://schemas.microsoft.com/office/drawing/2014/main" id="{A1D940EE-9373-48DA-A376-B50325EB74D5}"/>
              </a:ext>
            </a:extLst>
          </p:cNvPr>
          <p:cNvSpPr/>
          <p:nvPr/>
        </p:nvSpPr>
        <p:spPr>
          <a:xfrm>
            <a:off x="4620126" y="4652992"/>
            <a:ext cx="3777916" cy="96092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Certyfikat Audytora </a:t>
            </a:r>
          </a:p>
          <a:p>
            <a:pPr algn="ctr"/>
            <a:r>
              <a:rPr lang="pl-PL" b="1" dirty="0">
                <a:solidFill>
                  <a:schemeClr val="tx1"/>
                </a:solidFill>
              </a:rPr>
              <a:t>+ Listy Sprawdzające </a:t>
            </a:r>
          </a:p>
          <a:p>
            <a:pPr algn="ctr"/>
            <a:r>
              <a:rPr lang="pl-PL" b="1" dirty="0">
                <a:solidFill>
                  <a:schemeClr val="tx1"/>
                </a:solidFill>
              </a:rPr>
              <a:t>(dot. Beneficjenta 1)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" name="Prostokąt: zaokrąglone rogi 17">
            <a:extLst>
              <a:ext uri="{FF2B5EF4-FFF2-40B4-BE49-F238E27FC236}">
                <a16:creationId xmlns:a16="http://schemas.microsoft.com/office/drawing/2014/main" id="{8B69AB15-7E51-460E-8AB4-F54B0ECE822B}"/>
              </a:ext>
            </a:extLst>
          </p:cNvPr>
          <p:cNvSpPr/>
          <p:nvPr/>
        </p:nvSpPr>
        <p:spPr>
          <a:xfrm>
            <a:off x="4620126" y="2783600"/>
            <a:ext cx="3777916" cy="78726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PART B. Partner </a:t>
            </a:r>
            <a:r>
              <a:rPr lang="pl-PL" b="1" dirty="0" err="1">
                <a:solidFill>
                  <a:schemeClr val="tx1"/>
                </a:solidFill>
              </a:rPr>
              <a:t>financial</a:t>
            </a:r>
            <a:r>
              <a:rPr lang="pl-PL" b="1" dirty="0">
                <a:solidFill>
                  <a:schemeClr val="tx1"/>
                </a:solidFill>
              </a:rPr>
              <a:t> report</a:t>
            </a:r>
          </a:p>
          <a:p>
            <a:pPr algn="ctr"/>
            <a:r>
              <a:rPr lang="pl-PL" sz="1600" dirty="0">
                <a:solidFill>
                  <a:schemeClr val="tx1"/>
                </a:solidFill>
              </a:rPr>
              <a:t>2-ga zakładka</a:t>
            </a:r>
            <a:r>
              <a:rPr lang="pl-PL" sz="1600" b="1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pl-PL" sz="1400" b="1" dirty="0">
                <a:solidFill>
                  <a:schemeClr val="tx1"/>
                </a:solidFill>
              </a:rPr>
              <a:t>(dot. Beneficjenta 1)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9" name="Prostokąt: zaokrąglone rogi 18">
            <a:extLst>
              <a:ext uri="{FF2B5EF4-FFF2-40B4-BE49-F238E27FC236}">
                <a16:creationId xmlns:a16="http://schemas.microsoft.com/office/drawing/2014/main" id="{908B69EA-ECC1-4E13-AAC2-7FD6F51DDAFF}"/>
              </a:ext>
            </a:extLst>
          </p:cNvPr>
          <p:cNvSpPr/>
          <p:nvPr/>
        </p:nvSpPr>
        <p:spPr>
          <a:xfrm>
            <a:off x="4620126" y="3699507"/>
            <a:ext cx="3777916" cy="78726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Lista wydatków dla SL</a:t>
            </a:r>
          </a:p>
          <a:p>
            <a:pPr algn="ctr"/>
            <a:r>
              <a:rPr lang="pl-PL" sz="1600" dirty="0">
                <a:solidFill>
                  <a:schemeClr val="tx1"/>
                </a:solidFill>
              </a:rPr>
              <a:t>3-cia zakładka</a:t>
            </a:r>
          </a:p>
          <a:p>
            <a:pPr algn="ctr"/>
            <a:r>
              <a:rPr lang="pl-PL" sz="1400" b="1" dirty="0">
                <a:solidFill>
                  <a:schemeClr val="tx1"/>
                </a:solidFill>
              </a:rPr>
              <a:t>(dot. Beneficjenta 1)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D2AA9641-0D00-4F51-BE41-4E013F6CAFCB}"/>
              </a:ext>
            </a:extLst>
          </p:cNvPr>
          <p:cNvSpPr/>
          <p:nvPr/>
        </p:nvSpPr>
        <p:spPr>
          <a:xfrm>
            <a:off x="879204" y="5801295"/>
            <a:ext cx="5385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>
                <a:solidFill>
                  <a:schemeClr val="tx2"/>
                </a:solidFill>
              </a:rPr>
              <a:t>* </a:t>
            </a:r>
            <a:r>
              <a:rPr lang="pl-PL" i="1" dirty="0">
                <a:latin typeface="+mj-lt"/>
              </a:rPr>
              <a:t>Listy wydatków i certyfikatów nie należy konsolidować</a:t>
            </a:r>
          </a:p>
        </p:txBody>
      </p:sp>
    </p:spTree>
    <p:extLst>
      <p:ext uri="{BB962C8B-B14F-4D97-AF65-F5344CB8AC3E}">
        <p14:creationId xmlns:p14="http://schemas.microsoft.com/office/powerpoint/2010/main" val="3467410618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1635367" y="704231"/>
            <a:ext cx="587513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defRPr/>
            </a:pPr>
            <a:r>
              <a:rPr lang="pl-PL" sz="2600" b="1" dirty="0">
                <a:solidFill>
                  <a:srgbClr val="C00000"/>
                </a:solidFill>
                <a:latin typeface="+mj-lt"/>
              </a:rPr>
              <a:t>STRUKTURA</a:t>
            </a:r>
            <a:r>
              <a:rPr lang="pl-PL" sz="2600" b="1" dirty="0">
                <a:latin typeface="+mj-lt"/>
              </a:rPr>
              <a:t> ZARZĄDZANIA PROGRAMEM</a:t>
            </a: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415644323"/>
              </p:ext>
            </p:extLst>
          </p:nvPr>
        </p:nvGraphicFramePr>
        <p:xfrm>
          <a:off x="578553" y="1288865"/>
          <a:ext cx="7940233" cy="4864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4" name="Łącznik prosty 13"/>
          <p:cNvCxnSpPr/>
          <p:nvPr/>
        </p:nvCxnSpPr>
        <p:spPr>
          <a:xfrm>
            <a:off x="4479403" y="1932972"/>
            <a:ext cx="90282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14"/>
          <p:cNvCxnSpPr/>
          <p:nvPr/>
        </p:nvCxnSpPr>
        <p:spPr>
          <a:xfrm>
            <a:off x="6967959" y="2419109"/>
            <a:ext cx="0" cy="9954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396875" y="1052513"/>
            <a:ext cx="82089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cap="all" dirty="0">
                <a:latin typeface="+mj-lt"/>
              </a:rPr>
              <a:t>RAPORT FINANSOWY A </a:t>
            </a:r>
            <a:r>
              <a:rPr lang="pl-PL" sz="2800" b="1" cap="all" dirty="0">
                <a:solidFill>
                  <a:srgbClr val="C00000"/>
                </a:solidFill>
                <a:latin typeface="+mj-lt"/>
              </a:rPr>
              <a:t>SYSTEM SL 2014</a:t>
            </a:r>
          </a:p>
        </p:txBody>
      </p:sp>
      <p:sp>
        <p:nvSpPr>
          <p:cNvPr id="4" name="Prostokąt 3"/>
          <p:cNvSpPr/>
          <p:nvPr/>
        </p:nvSpPr>
        <p:spPr>
          <a:xfrm>
            <a:off x="396875" y="1746359"/>
            <a:ext cx="820896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Po otrzymaniu od Beneficjenta Wiodącego (BW) informacji o zamiarze złożenia raportu finansowego, Manager WST generuje w SL i wysyła do BW formularze </a:t>
            </a:r>
            <a:r>
              <a:rPr lang="pl-PL" sz="2400" i="1" dirty="0">
                <a:latin typeface="+mn-lt"/>
              </a:rPr>
              <a:t>Lista wydatków </a:t>
            </a:r>
            <a:r>
              <a:rPr lang="pl-PL" sz="2400" dirty="0">
                <a:latin typeface="+mn-lt"/>
              </a:rPr>
              <a:t>dla </a:t>
            </a:r>
            <a:r>
              <a:rPr lang="pl-PL" sz="2400" u="sng" dirty="0">
                <a:latin typeface="+mn-lt"/>
              </a:rPr>
              <a:t>każdego</a:t>
            </a:r>
            <a:r>
              <a:rPr lang="pl-PL" sz="2400" i="1" u="sng" dirty="0">
                <a:latin typeface="+mn-lt"/>
              </a:rPr>
              <a:t> </a:t>
            </a:r>
            <a:r>
              <a:rPr lang="pl-PL" sz="2400" dirty="0">
                <a:latin typeface="+mn-lt"/>
              </a:rPr>
              <a:t>z beneficjentów projektu (zakładka 3 raportu). Taka lista będzie zawierać filtry, usprawniające wypełnienie dokumentu przez Beneficjenta. </a:t>
            </a:r>
          </a:p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endParaRPr lang="pl-PL" sz="2400" dirty="0">
              <a:latin typeface="+mn-lt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 Wypełniona lista wydatków (zakładka 3 raportu) służy jako źródło informacji do wypełnienia zakładek 2 (przez każdego Beneficjenta) oraz 1 (przez BW). W związku z tym wypełnienie raportu należy zaczynać od listy wydatków. </a:t>
            </a:r>
            <a:endParaRPr lang="pl-PL" sz="2000" dirty="0">
              <a:latin typeface="+mn-lt"/>
            </a:endParaRPr>
          </a:p>
          <a:p>
            <a:pPr algn="just"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  <a:p>
            <a:pPr algn="just"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 spd="med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rostokąt 4"/>
          <p:cNvSpPr/>
          <p:nvPr/>
        </p:nvSpPr>
        <p:spPr>
          <a:xfrm>
            <a:off x="1692000" y="737187"/>
            <a:ext cx="606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pl-PL" sz="2800" b="1" cap="all" dirty="0">
                <a:solidFill>
                  <a:srgbClr val="C00000"/>
                </a:solidFill>
                <a:latin typeface="+mj-lt"/>
              </a:rPr>
              <a:t>LISTA WYDATKÓW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BF9BEE69-A876-4E02-8434-24671F383866}"/>
              </a:ext>
            </a:extLst>
          </p:cNvPr>
          <p:cNvSpPr/>
          <p:nvPr/>
        </p:nvSpPr>
        <p:spPr>
          <a:xfrm>
            <a:off x="457201" y="2914650"/>
            <a:ext cx="7896224" cy="324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latin typeface="+mn-lt"/>
              </a:rPr>
              <a:t> w </a:t>
            </a:r>
            <a:r>
              <a:rPr lang="pl-PL" sz="2000" dirty="0">
                <a:latin typeface="+mn-lt"/>
              </a:rPr>
              <a:t>dokumencie mają być wykazywane tylko koszty rzeczywiste (ryczałty – koszty osobowe i koszty podróży oraz koszty administracyjne – </a:t>
            </a:r>
            <a:br>
              <a:rPr lang="pl-PL" sz="2000" dirty="0">
                <a:latin typeface="+mn-lt"/>
              </a:rPr>
            </a:br>
            <a:r>
              <a:rPr lang="pl-PL" sz="2000" dirty="0">
                <a:latin typeface="+mn-lt"/>
              </a:rPr>
              <a:t>w zakładkach 1 i 2);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latin typeface="+mn-lt"/>
              </a:rPr>
              <a:t> </a:t>
            </a:r>
            <a:r>
              <a:rPr lang="pl-PL" sz="2000" dirty="0">
                <a:latin typeface="+mn-lt"/>
              </a:rPr>
              <a:t>tablicę wypełnia się na podstawie oryginalnych</a:t>
            </a:r>
            <a:r>
              <a:rPr lang="en-US" sz="2000" dirty="0">
                <a:latin typeface="+mn-lt"/>
              </a:rPr>
              <a:t>, </a:t>
            </a:r>
            <a:r>
              <a:rPr lang="pl-PL" sz="2000" dirty="0">
                <a:latin typeface="+mn-lt"/>
              </a:rPr>
              <a:t>odpowiednio opisanych dokumentów źródłowych (przechowuje Beneficjent); 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pl-PL" sz="2000" dirty="0">
                <a:latin typeface="+mn-lt"/>
              </a:rPr>
              <a:t> wydatki są wykazywane od razu w EUR;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pl-PL" sz="2000" dirty="0">
                <a:latin typeface="+mn-lt"/>
              </a:rPr>
              <a:t> kurs do przeliczenia - </a:t>
            </a:r>
            <a:r>
              <a:rPr lang="pl-PL" sz="2000" dirty="0" err="1">
                <a:latin typeface="+mn-lt"/>
              </a:rPr>
              <a:t>InforEUR</a:t>
            </a:r>
            <a:r>
              <a:rPr lang="pl-PL" sz="2000" dirty="0">
                <a:latin typeface="+mn-lt"/>
              </a:rPr>
              <a:t> (4 lub 5 znaków po przecinku); 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pl-PL" sz="2000" dirty="0">
                <a:latin typeface="+mn-lt"/>
              </a:rPr>
              <a:t> kwoty w EUR mają być zaokrąglone do całego eurocenta; 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pl-PL" sz="2000" dirty="0">
                <a:latin typeface="+mn-lt"/>
              </a:rPr>
              <a:t> każda komórka ma ograniczenie pojemności do 400 znaków. 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1E4AE514-7CF2-46E2-BB6C-D64038E326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39703"/>
            <a:ext cx="9144000" cy="1190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621722"/>
      </p:ext>
    </p:extLst>
  </p:cSld>
  <p:clrMapOvr>
    <a:masterClrMapping/>
  </p:clrMapOvr>
  <p:transition spd="med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217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rostokąt 4"/>
          <p:cNvSpPr/>
          <p:nvPr/>
        </p:nvSpPr>
        <p:spPr>
          <a:xfrm>
            <a:off x="1692000" y="737187"/>
            <a:ext cx="606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pl-PL" sz="2800" b="1" cap="all" dirty="0">
                <a:latin typeface="+mj-lt"/>
              </a:rPr>
              <a:t>LISTA WYDATKÓW</a:t>
            </a: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5788B155-E458-4CF0-8274-877EC6CC1B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824" y="1809749"/>
            <a:ext cx="6935344" cy="3949777"/>
          </a:xfrm>
          <a:prstGeom prst="rect">
            <a:avLst/>
          </a:prstGeom>
        </p:spPr>
      </p:pic>
      <p:sp>
        <p:nvSpPr>
          <p:cNvPr id="13" name="Objaśnienie w chmurce 9">
            <a:extLst>
              <a:ext uri="{FF2B5EF4-FFF2-40B4-BE49-F238E27FC236}">
                <a16:creationId xmlns:a16="http://schemas.microsoft.com/office/drawing/2014/main" id="{FAA0C5EE-AC42-4E3F-B534-F39BC9FF3182}"/>
              </a:ext>
            </a:extLst>
          </p:cNvPr>
          <p:cNvSpPr/>
          <p:nvPr/>
        </p:nvSpPr>
        <p:spPr>
          <a:xfrm>
            <a:off x="839996" y="4162123"/>
            <a:ext cx="1548043" cy="903383"/>
          </a:xfrm>
          <a:prstGeom prst="cloudCallout">
            <a:avLst>
              <a:gd name="adj1" fmla="val 26620"/>
              <a:gd name="adj2" fmla="val -10048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b="1" dirty="0">
                <a:solidFill>
                  <a:schemeClr val="bg1"/>
                </a:solidFill>
              </a:rPr>
              <a:t>Numer działania </a:t>
            </a:r>
            <a:r>
              <a:rPr lang="pl-PL" sz="900" b="1" dirty="0">
                <a:solidFill>
                  <a:schemeClr val="bg1"/>
                </a:solidFill>
              </a:rPr>
              <a:t>(lista rozwijana)</a:t>
            </a:r>
            <a:endParaRPr lang="pl-PL" sz="1200" b="1" dirty="0">
              <a:solidFill>
                <a:schemeClr val="bg1"/>
              </a:solidFill>
            </a:endParaRPr>
          </a:p>
        </p:txBody>
      </p:sp>
      <p:sp>
        <p:nvSpPr>
          <p:cNvPr id="14" name="Objaśnienie w chmurce 9">
            <a:extLst>
              <a:ext uri="{FF2B5EF4-FFF2-40B4-BE49-F238E27FC236}">
                <a16:creationId xmlns:a16="http://schemas.microsoft.com/office/drawing/2014/main" id="{205A2284-E8EB-41BB-BFEA-EF49AB414F19}"/>
              </a:ext>
            </a:extLst>
          </p:cNvPr>
          <p:cNvSpPr/>
          <p:nvPr/>
        </p:nvSpPr>
        <p:spPr>
          <a:xfrm>
            <a:off x="2135092" y="5045958"/>
            <a:ext cx="1802369" cy="903383"/>
          </a:xfrm>
          <a:prstGeom prst="cloudCallout">
            <a:avLst>
              <a:gd name="adj1" fmla="val 3835"/>
              <a:gd name="adj2" fmla="val -17956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b="1" dirty="0">
                <a:solidFill>
                  <a:schemeClr val="bg1"/>
                </a:solidFill>
              </a:rPr>
              <a:t>Numer faktury lub jej odpowiednik </a:t>
            </a:r>
          </a:p>
        </p:txBody>
      </p:sp>
      <p:sp>
        <p:nvSpPr>
          <p:cNvPr id="15" name="Objaśnienie w chmurce 10">
            <a:extLst>
              <a:ext uri="{FF2B5EF4-FFF2-40B4-BE49-F238E27FC236}">
                <a16:creationId xmlns:a16="http://schemas.microsoft.com/office/drawing/2014/main" id="{A490334C-17F4-4B32-899D-B62EA1E9B404}"/>
              </a:ext>
            </a:extLst>
          </p:cNvPr>
          <p:cNvSpPr/>
          <p:nvPr/>
        </p:nvSpPr>
        <p:spPr>
          <a:xfrm>
            <a:off x="3595068" y="3998535"/>
            <a:ext cx="1195496" cy="723746"/>
          </a:xfrm>
          <a:prstGeom prst="cloudCallout">
            <a:avLst>
              <a:gd name="adj1" fmla="val 3320"/>
              <a:gd name="adj2" fmla="val -12206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en-US" sz="1200" b="1" dirty="0">
                <a:solidFill>
                  <a:schemeClr val="bg1"/>
                </a:solidFill>
              </a:rPr>
              <a:t>Nr </a:t>
            </a:r>
            <a:r>
              <a:rPr lang="en-US" sz="1200" b="1" dirty="0" err="1">
                <a:solidFill>
                  <a:schemeClr val="bg1"/>
                </a:solidFill>
              </a:rPr>
              <a:t>ksi</a:t>
            </a:r>
            <a:r>
              <a:rPr lang="pl-PL" sz="1200" b="1" dirty="0">
                <a:solidFill>
                  <a:schemeClr val="bg1"/>
                </a:solidFill>
              </a:rPr>
              <a:t>ę</a:t>
            </a:r>
            <a:r>
              <a:rPr lang="en-US" sz="1200" b="1" dirty="0" err="1">
                <a:solidFill>
                  <a:schemeClr val="bg1"/>
                </a:solidFill>
              </a:rPr>
              <a:t>gowy</a:t>
            </a:r>
            <a:endParaRPr lang="pl-PL" sz="1200" b="1" dirty="0">
              <a:solidFill>
                <a:schemeClr val="bg1"/>
              </a:solidFill>
            </a:endParaRPr>
          </a:p>
        </p:txBody>
      </p:sp>
      <p:sp>
        <p:nvSpPr>
          <p:cNvPr id="16" name="Objaśnienie w chmurce 11">
            <a:extLst>
              <a:ext uri="{FF2B5EF4-FFF2-40B4-BE49-F238E27FC236}">
                <a16:creationId xmlns:a16="http://schemas.microsoft.com/office/drawing/2014/main" id="{0FDB75D4-55EA-44AB-8DA5-FEAD412813CB}"/>
              </a:ext>
            </a:extLst>
          </p:cNvPr>
          <p:cNvSpPr/>
          <p:nvPr/>
        </p:nvSpPr>
        <p:spPr>
          <a:xfrm>
            <a:off x="5171369" y="5022254"/>
            <a:ext cx="1802368" cy="1048442"/>
          </a:xfrm>
          <a:prstGeom prst="cloudCallout">
            <a:avLst>
              <a:gd name="adj1" fmla="val -4969"/>
              <a:gd name="adj2" fmla="val -16363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b="1" dirty="0">
                <a:solidFill>
                  <a:schemeClr val="bg1"/>
                </a:solidFill>
              </a:rPr>
              <a:t>Dane kontrahenta: NIP / PESEL / Nr Zagr. / ND</a:t>
            </a:r>
          </a:p>
          <a:p>
            <a:pPr algn="ctr" eaLnBrk="1" hangingPunct="1">
              <a:defRPr/>
            </a:pPr>
            <a:r>
              <a:rPr lang="pl-PL" sz="900" b="1" dirty="0">
                <a:solidFill>
                  <a:schemeClr val="bg1"/>
                </a:solidFill>
              </a:rPr>
              <a:t>(lista rozwijana)</a:t>
            </a:r>
            <a:endParaRPr lang="pl-PL" sz="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Objaśnienie w chmurce 10">
            <a:extLst>
              <a:ext uri="{FF2B5EF4-FFF2-40B4-BE49-F238E27FC236}">
                <a16:creationId xmlns:a16="http://schemas.microsoft.com/office/drawing/2014/main" id="{A52B2030-4BC4-416A-95B6-BC75BF07D3FE}"/>
              </a:ext>
            </a:extLst>
          </p:cNvPr>
          <p:cNvSpPr/>
          <p:nvPr/>
        </p:nvSpPr>
        <p:spPr>
          <a:xfrm>
            <a:off x="6146136" y="3951416"/>
            <a:ext cx="1802368" cy="945168"/>
          </a:xfrm>
          <a:prstGeom prst="cloudCallout">
            <a:avLst>
              <a:gd name="adj1" fmla="val 1735"/>
              <a:gd name="adj2" fmla="val -13919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b="1" dirty="0">
                <a:solidFill>
                  <a:schemeClr val="bg1"/>
                </a:solidFill>
              </a:rPr>
              <a:t>Data  wystawienia faktury lub jej odpowiednika</a:t>
            </a:r>
          </a:p>
        </p:txBody>
      </p:sp>
      <p:sp>
        <p:nvSpPr>
          <p:cNvPr id="20" name="Objaśnienie w chmurce 10">
            <a:extLst>
              <a:ext uri="{FF2B5EF4-FFF2-40B4-BE49-F238E27FC236}">
                <a16:creationId xmlns:a16="http://schemas.microsoft.com/office/drawing/2014/main" id="{EF034575-983A-4BF9-9AC2-00BACD5F503C}"/>
              </a:ext>
            </a:extLst>
          </p:cNvPr>
          <p:cNvSpPr/>
          <p:nvPr/>
        </p:nvSpPr>
        <p:spPr>
          <a:xfrm>
            <a:off x="7708570" y="5130688"/>
            <a:ext cx="1195496" cy="723746"/>
          </a:xfrm>
          <a:prstGeom prst="cloudCallout">
            <a:avLst>
              <a:gd name="adj1" fmla="val 1726"/>
              <a:gd name="adj2" fmla="val -852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b="1" dirty="0">
                <a:solidFill>
                  <a:schemeClr val="bg1"/>
                </a:solidFill>
              </a:rPr>
              <a:t>Data płatności </a:t>
            </a:r>
          </a:p>
        </p:txBody>
      </p:sp>
    </p:spTree>
    <p:extLst>
      <p:ext uri="{BB962C8B-B14F-4D97-AF65-F5344CB8AC3E}">
        <p14:creationId xmlns:p14="http://schemas.microsoft.com/office/powerpoint/2010/main" val="1121992075"/>
      </p:ext>
    </p:extLst>
  </p:cSld>
  <p:clrMapOvr>
    <a:masterClrMapping/>
  </p:clrMapOvr>
  <p:transition spd="med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781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rostokąt 4"/>
          <p:cNvSpPr/>
          <p:nvPr/>
        </p:nvSpPr>
        <p:spPr>
          <a:xfrm>
            <a:off x="1692000" y="737187"/>
            <a:ext cx="606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pl-PL" sz="2800" b="1" cap="all" dirty="0">
                <a:latin typeface="+mj-lt"/>
              </a:rPr>
              <a:t>LISTA WYDATKÓW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BF9BEE69-A876-4E02-8434-24671F383866}"/>
              </a:ext>
            </a:extLst>
          </p:cNvPr>
          <p:cNvSpPr/>
          <p:nvPr/>
        </p:nvSpPr>
        <p:spPr>
          <a:xfrm>
            <a:off x="485775" y="1431489"/>
            <a:ext cx="816107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pl-PL" sz="2000" dirty="0">
                <a:latin typeface="+mn-lt"/>
              </a:rPr>
              <a:t>Przy umowach z osobami fizycznymi z BY, UA (</a:t>
            </a:r>
            <a:r>
              <a:rPr lang="pl-PL" sz="2000" u="sng" dirty="0">
                <a:latin typeface="+mn-lt"/>
              </a:rPr>
              <a:t>nie będącymi </a:t>
            </a:r>
            <a:r>
              <a:rPr lang="pl-PL" sz="2000" dirty="0">
                <a:latin typeface="+mn-lt"/>
              </a:rPr>
              <a:t>przedsiębiorcami) w kolumnie </a:t>
            </a:r>
            <a:r>
              <a:rPr lang="pl-PL" sz="2000" b="1" i="1" dirty="0" err="1">
                <a:latin typeface="+mn-lt"/>
              </a:rPr>
              <a:t>Type</a:t>
            </a:r>
            <a:r>
              <a:rPr lang="pl-PL" sz="2000" b="1" i="1" dirty="0">
                <a:latin typeface="+mn-lt"/>
              </a:rPr>
              <a:t> of ID</a:t>
            </a:r>
            <a:r>
              <a:rPr lang="pl-PL" sz="2000" dirty="0">
                <a:latin typeface="+mn-lt"/>
              </a:rPr>
              <a:t> należy podać </a:t>
            </a:r>
            <a:r>
              <a:rPr lang="pl-PL" sz="2000" b="1" dirty="0">
                <a:latin typeface="+mn-lt"/>
              </a:rPr>
              <a:t>Not </a:t>
            </a:r>
            <a:r>
              <a:rPr lang="pl-PL" sz="2000" b="1" dirty="0" err="1">
                <a:latin typeface="+mn-lt"/>
              </a:rPr>
              <a:t>applicable</a:t>
            </a:r>
            <a:r>
              <a:rPr lang="pl-PL" sz="2000" b="1" dirty="0">
                <a:latin typeface="+mn-lt"/>
              </a:rPr>
              <a:t>, </a:t>
            </a:r>
            <a:r>
              <a:rPr lang="pl-PL" sz="2000" dirty="0">
                <a:latin typeface="+mn-lt"/>
              </a:rPr>
              <a:t>a kolumnę </a:t>
            </a:r>
            <a:r>
              <a:rPr lang="en-US" sz="2000" b="1" i="1" dirty="0">
                <a:latin typeface="+mn-lt"/>
              </a:rPr>
              <a:t>NIP of document issuer/PESEL number</a:t>
            </a:r>
            <a:r>
              <a:rPr lang="pl-PL" sz="2000" dirty="0">
                <a:latin typeface="+mn-lt"/>
              </a:rPr>
              <a:t> pozostawić pustą.</a:t>
            </a:r>
          </a:p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endParaRPr lang="pl-PL" sz="2000" dirty="0">
              <a:latin typeface="+mn-lt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r>
              <a:rPr lang="pl-PL" sz="2000" dirty="0">
                <a:latin typeface="+mn-lt"/>
              </a:rPr>
              <a:t>Przy umowach z osobami prawnymi lub indywidualnymi przedsiębiorcami</a:t>
            </a:r>
            <a:r>
              <a:rPr lang="en-US" sz="2000" dirty="0">
                <a:latin typeface="+mn-lt"/>
              </a:rPr>
              <a:t> </a:t>
            </a:r>
            <a:r>
              <a:rPr lang="pl-PL" sz="2000" dirty="0">
                <a:latin typeface="+mn-lt"/>
              </a:rPr>
              <a:t>z BY, w kolumnie </a:t>
            </a:r>
            <a:r>
              <a:rPr lang="pl-PL" sz="2000" b="1" i="1" dirty="0" err="1">
                <a:latin typeface="+mn-lt"/>
              </a:rPr>
              <a:t>Type</a:t>
            </a:r>
            <a:r>
              <a:rPr lang="pl-PL" sz="2000" b="1" i="1" dirty="0">
                <a:latin typeface="+mn-lt"/>
              </a:rPr>
              <a:t> of ID</a:t>
            </a:r>
            <a:r>
              <a:rPr lang="pl-PL" sz="2000" dirty="0">
                <a:latin typeface="+mn-lt"/>
              </a:rPr>
              <a:t> należy podać </a:t>
            </a:r>
            <a:r>
              <a:rPr lang="pl-PL" sz="2000" b="1" dirty="0" err="1">
                <a:latin typeface="+mn-lt"/>
              </a:rPr>
              <a:t>Foreign</a:t>
            </a:r>
            <a:r>
              <a:rPr lang="pl-PL" sz="2000" b="1" dirty="0">
                <a:latin typeface="+mn-lt"/>
              </a:rPr>
              <a:t> </a:t>
            </a:r>
            <a:r>
              <a:rPr lang="pl-PL" sz="2000" b="1" dirty="0" err="1">
                <a:latin typeface="+mn-lt"/>
              </a:rPr>
              <a:t>number</a:t>
            </a:r>
            <a:r>
              <a:rPr lang="pl-PL" sz="2000" b="1" dirty="0">
                <a:latin typeface="+mn-lt"/>
              </a:rPr>
              <a:t>, </a:t>
            </a:r>
            <a:r>
              <a:rPr lang="pl-PL" sz="2000" dirty="0">
                <a:latin typeface="+mn-lt"/>
              </a:rPr>
              <a:t>a w kolumnie </a:t>
            </a:r>
            <a:r>
              <a:rPr lang="en-US" sz="2000" b="1" i="1" dirty="0">
                <a:latin typeface="+mn-lt"/>
              </a:rPr>
              <a:t>NIP of document issuer/PESEL number</a:t>
            </a:r>
            <a:r>
              <a:rPr lang="pl-PL" sz="2000" dirty="0">
                <a:latin typeface="+mn-lt"/>
              </a:rPr>
              <a:t> podać </a:t>
            </a:r>
            <a:r>
              <a:rPr lang="en-US" sz="2000" dirty="0" err="1">
                <a:latin typeface="+mn-lt"/>
              </a:rPr>
              <a:t>numer</a:t>
            </a:r>
            <a:r>
              <a:rPr lang="en-US" sz="2000" dirty="0">
                <a:latin typeface="+mn-lt"/>
              </a:rPr>
              <a:t> </a:t>
            </a:r>
            <a:r>
              <a:rPr lang="en-US" sz="2000" b="1" dirty="0">
                <a:latin typeface="+mn-lt"/>
              </a:rPr>
              <a:t>UNP (</a:t>
            </a:r>
            <a:r>
              <a:rPr lang="ru-RU" sz="2000" b="1" dirty="0">
                <a:latin typeface="+mn-lt"/>
              </a:rPr>
              <a:t>УНП</a:t>
            </a:r>
            <a:r>
              <a:rPr lang="en-US" sz="2000" b="1" dirty="0">
                <a:latin typeface="+mn-lt"/>
              </a:rPr>
              <a:t>)</a:t>
            </a:r>
            <a:r>
              <a:rPr lang="pl-PL" sz="2000" dirty="0">
                <a:latin typeface="+mn-lt"/>
              </a:rPr>
              <a:t>. </a:t>
            </a:r>
          </a:p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endParaRPr lang="pl-PL" sz="2000" dirty="0">
              <a:latin typeface="+mn-lt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r>
              <a:rPr lang="pl-PL" sz="2000" dirty="0">
                <a:latin typeface="+mn-lt"/>
              </a:rPr>
              <a:t> Przy umowach z osobami prawnymi z </a:t>
            </a:r>
            <a:r>
              <a:rPr lang="en-US" sz="2000" dirty="0">
                <a:latin typeface="+mn-lt"/>
              </a:rPr>
              <a:t>UA</a:t>
            </a:r>
            <a:r>
              <a:rPr lang="pl-PL" sz="2000" dirty="0">
                <a:latin typeface="+mn-lt"/>
              </a:rPr>
              <a:t>, w kolumnie </a:t>
            </a:r>
            <a:r>
              <a:rPr lang="pl-PL" sz="2000" b="1" i="1" dirty="0" err="1">
                <a:latin typeface="+mn-lt"/>
              </a:rPr>
              <a:t>Type</a:t>
            </a:r>
            <a:r>
              <a:rPr lang="pl-PL" sz="2000" b="1" i="1" dirty="0">
                <a:latin typeface="+mn-lt"/>
              </a:rPr>
              <a:t> of ID</a:t>
            </a:r>
            <a:r>
              <a:rPr lang="pl-PL" sz="2000" dirty="0">
                <a:latin typeface="+mn-lt"/>
              </a:rPr>
              <a:t> należy podać </a:t>
            </a:r>
            <a:r>
              <a:rPr lang="pl-PL" sz="2000" b="1" dirty="0" err="1">
                <a:latin typeface="+mn-lt"/>
              </a:rPr>
              <a:t>Foreign</a:t>
            </a:r>
            <a:r>
              <a:rPr lang="pl-PL" sz="2000" b="1" dirty="0">
                <a:latin typeface="+mn-lt"/>
              </a:rPr>
              <a:t> </a:t>
            </a:r>
            <a:r>
              <a:rPr lang="pl-PL" sz="2000" b="1" dirty="0" err="1">
                <a:latin typeface="+mn-lt"/>
              </a:rPr>
              <a:t>number</a:t>
            </a:r>
            <a:r>
              <a:rPr lang="pl-PL" sz="2000" b="1" dirty="0">
                <a:latin typeface="+mn-lt"/>
              </a:rPr>
              <a:t>, </a:t>
            </a:r>
            <a:r>
              <a:rPr lang="pl-PL" sz="2000" dirty="0">
                <a:latin typeface="+mn-lt"/>
              </a:rPr>
              <a:t>a w kolumnie </a:t>
            </a:r>
            <a:r>
              <a:rPr lang="en-US" sz="2000" b="1" i="1" dirty="0">
                <a:latin typeface="+mn-lt"/>
              </a:rPr>
              <a:t>NIP of document issuer/PESEL number</a:t>
            </a:r>
            <a:r>
              <a:rPr lang="pl-PL" sz="2000" dirty="0">
                <a:latin typeface="+mn-lt"/>
              </a:rPr>
              <a:t> podać </a:t>
            </a:r>
            <a:r>
              <a:rPr lang="en-US" sz="2000" dirty="0" err="1">
                <a:latin typeface="+mn-lt"/>
              </a:rPr>
              <a:t>numer</a:t>
            </a:r>
            <a:r>
              <a:rPr lang="en-US" sz="2000" dirty="0">
                <a:latin typeface="+mn-lt"/>
              </a:rPr>
              <a:t> </a:t>
            </a:r>
            <a:r>
              <a:rPr lang="pl-PL" sz="2000" b="1" dirty="0">
                <a:latin typeface="+mn-lt"/>
              </a:rPr>
              <a:t>JEDRPOU</a:t>
            </a:r>
            <a:r>
              <a:rPr lang="en-US" sz="2000" b="1" dirty="0">
                <a:latin typeface="+mn-lt"/>
              </a:rPr>
              <a:t> (</a:t>
            </a:r>
            <a:r>
              <a:rPr lang="ru-RU" sz="2000" b="1" dirty="0">
                <a:latin typeface="+mn-lt"/>
              </a:rPr>
              <a:t>ЄДРПОУ</a:t>
            </a:r>
            <a:r>
              <a:rPr lang="en-US" sz="2000" b="1" dirty="0">
                <a:latin typeface="+mn-lt"/>
              </a:rPr>
              <a:t>)</a:t>
            </a:r>
            <a:r>
              <a:rPr lang="pl-PL" sz="2000" dirty="0">
                <a:latin typeface="+mn-lt"/>
              </a:rPr>
              <a:t> z osobami fizycznymi . </a:t>
            </a:r>
            <a:endParaRPr lang="ru-RU" sz="2000" dirty="0">
              <a:latin typeface="+mn-lt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endParaRPr lang="pl-PL" sz="2000" dirty="0">
              <a:latin typeface="+mn-lt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r>
              <a:rPr lang="pl-PL" sz="2000" dirty="0">
                <a:latin typeface="+mn-lt"/>
              </a:rPr>
              <a:t> Przy umowach z osobami fizycznymi przedsiębiorcami z UA, w kolumnie </a:t>
            </a:r>
            <a:r>
              <a:rPr lang="pl-PL" sz="2000" b="1" i="1" dirty="0" err="1">
                <a:latin typeface="+mn-lt"/>
              </a:rPr>
              <a:t>Type</a:t>
            </a:r>
            <a:r>
              <a:rPr lang="pl-PL" sz="2000" b="1" i="1" dirty="0">
                <a:latin typeface="+mn-lt"/>
              </a:rPr>
              <a:t> of ID</a:t>
            </a:r>
            <a:r>
              <a:rPr lang="pl-PL" sz="2000" dirty="0">
                <a:latin typeface="+mn-lt"/>
              </a:rPr>
              <a:t> należy podać </a:t>
            </a:r>
            <a:r>
              <a:rPr lang="pl-PL" sz="2000" b="1" dirty="0" err="1">
                <a:latin typeface="+mn-lt"/>
              </a:rPr>
              <a:t>Foreign</a:t>
            </a:r>
            <a:r>
              <a:rPr lang="pl-PL" sz="2000" b="1" dirty="0">
                <a:latin typeface="+mn-lt"/>
              </a:rPr>
              <a:t> </a:t>
            </a:r>
            <a:r>
              <a:rPr lang="pl-PL" sz="2000" b="1" dirty="0" err="1">
                <a:latin typeface="+mn-lt"/>
              </a:rPr>
              <a:t>number</a:t>
            </a:r>
            <a:r>
              <a:rPr lang="pl-PL" sz="2000" b="1" dirty="0">
                <a:latin typeface="+mn-lt"/>
              </a:rPr>
              <a:t>, </a:t>
            </a:r>
            <a:r>
              <a:rPr lang="pl-PL" sz="2000" dirty="0">
                <a:latin typeface="+mn-lt"/>
              </a:rPr>
              <a:t>a w kolumnie </a:t>
            </a:r>
            <a:r>
              <a:rPr lang="en-US" sz="2000" b="1" i="1" dirty="0">
                <a:latin typeface="+mn-lt"/>
              </a:rPr>
              <a:t>NIP of document issuer/PESEL number</a:t>
            </a:r>
            <a:r>
              <a:rPr lang="pl-PL" sz="2000" dirty="0">
                <a:latin typeface="+mn-lt"/>
              </a:rPr>
              <a:t> podać </a:t>
            </a:r>
            <a:r>
              <a:rPr lang="en-US" sz="2000" b="1" dirty="0" err="1">
                <a:latin typeface="+mn-lt"/>
              </a:rPr>
              <a:t>numer</a:t>
            </a:r>
            <a:r>
              <a:rPr lang="en-US" sz="2000" b="1" dirty="0">
                <a:latin typeface="+mn-lt"/>
              </a:rPr>
              <a:t> </a:t>
            </a:r>
            <a:r>
              <a:rPr lang="pl-PL" sz="2000" b="1" dirty="0">
                <a:latin typeface="+mn-lt"/>
              </a:rPr>
              <a:t>identyfikacyjny osoby </a:t>
            </a:r>
            <a:r>
              <a:rPr lang="pl-PL" sz="2000" b="1" dirty="0" err="1">
                <a:latin typeface="+mn-lt"/>
              </a:rPr>
              <a:t>fizyczynej</a:t>
            </a:r>
            <a:r>
              <a:rPr lang="pl-PL" sz="2000" b="1" dirty="0">
                <a:latin typeface="+mn-lt"/>
              </a:rPr>
              <a:t>. </a:t>
            </a:r>
          </a:p>
          <a:p>
            <a:pPr algn="just">
              <a:buFont typeface="Arial" pitchFamily="34" charset="0"/>
              <a:buChar char="•"/>
              <a:defRPr/>
            </a:pPr>
            <a:endParaRPr lang="ru-RU" dirty="0">
              <a:solidFill>
                <a:schemeClr val="tx2"/>
              </a:solidFill>
            </a:endParaRPr>
          </a:p>
          <a:p>
            <a:pPr algn="just">
              <a:buFont typeface="Arial" pitchFamily="34" charset="0"/>
              <a:buChar char="•"/>
              <a:defRPr/>
            </a:pPr>
            <a:endParaRPr lang="pl-PL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277770"/>
      </p:ext>
    </p:extLst>
  </p:cSld>
  <p:clrMapOvr>
    <a:masterClrMapping/>
  </p:clrMapOvr>
  <p:transition spd="med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2672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rostokąt 4"/>
          <p:cNvSpPr/>
          <p:nvPr/>
        </p:nvSpPr>
        <p:spPr>
          <a:xfrm>
            <a:off x="1344738" y="1083416"/>
            <a:ext cx="606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pl-PL" sz="2800" b="1" cap="all" dirty="0">
                <a:latin typeface="+mj-lt"/>
              </a:rPr>
              <a:t>LISTA WYDATKÓW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BF9BEE69-A876-4E02-8434-24671F383866}"/>
              </a:ext>
            </a:extLst>
          </p:cNvPr>
          <p:cNvSpPr/>
          <p:nvPr/>
        </p:nvSpPr>
        <p:spPr>
          <a:xfrm>
            <a:off x="485775" y="1431489"/>
            <a:ext cx="7781925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endParaRPr lang="ru-RU" dirty="0">
              <a:solidFill>
                <a:schemeClr val="tx2"/>
              </a:solidFill>
            </a:endParaRPr>
          </a:p>
          <a:p>
            <a:pPr>
              <a:defRPr/>
            </a:pPr>
            <a:r>
              <a:rPr lang="pl-PL" dirty="0">
                <a:solidFill>
                  <a:schemeClr val="tx2"/>
                </a:solidFill>
              </a:rPr>
              <a:t> </a:t>
            </a:r>
          </a:p>
          <a:p>
            <a:pPr>
              <a:buFont typeface="Arial" pitchFamily="34" charset="0"/>
              <a:buChar char="•"/>
              <a:defRPr/>
            </a:pPr>
            <a:endParaRPr lang="pl-PL" dirty="0">
              <a:solidFill>
                <a:schemeClr val="tx2"/>
              </a:solidFill>
              <a:latin typeface="Calibri (Tekst podstawowy)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pl-PL" sz="2000" dirty="0">
                <a:latin typeface="Calibri (Tekst podstawowy)"/>
              </a:rPr>
              <a:t>Przy umowach bazujących </a:t>
            </a:r>
            <a:r>
              <a:rPr lang="pl-PL" sz="2000" u="sng" dirty="0">
                <a:latin typeface="Calibri (Tekst podstawowy)"/>
              </a:rPr>
              <a:t>na prawie pracy</a:t>
            </a:r>
            <a:r>
              <a:rPr lang="pl-PL" sz="2000" dirty="0">
                <a:latin typeface="Calibri (Tekst podstawowy)"/>
              </a:rPr>
              <a:t> odpowiednikiem faktury jest lista płac. Wówczas w kolumnie </a:t>
            </a:r>
            <a:r>
              <a:rPr lang="pl-PL" sz="2000" b="1" i="1" dirty="0" err="1">
                <a:latin typeface="Calibri (Tekst podstawowy)"/>
              </a:rPr>
              <a:t>Type</a:t>
            </a:r>
            <a:r>
              <a:rPr lang="pl-PL" sz="2000" b="1" i="1" dirty="0">
                <a:latin typeface="Calibri (Tekst podstawowy)"/>
              </a:rPr>
              <a:t> of ID</a:t>
            </a:r>
            <a:r>
              <a:rPr lang="pl-PL" sz="2000" dirty="0">
                <a:latin typeface="Calibri (Tekst podstawowy)"/>
              </a:rPr>
              <a:t> należy podać </a:t>
            </a:r>
            <a:r>
              <a:rPr lang="pl-PL" sz="2000" b="1" dirty="0">
                <a:latin typeface="Calibri (Tekst podstawowy)"/>
              </a:rPr>
              <a:t>Not </a:t>
            </a:r>
            <a:r>
              <a:rPr lang="pl-PL" sz="2000" b="1" dirty="0" err="1">
                <a:latin typeface="Calibri (Tekst podstawowy)"/>
              </a:rPr>
              <a:t>applicable</a:t>
            </a:r>
            <a:r>
              <a:rPr lang="pl-PL" sz="2000" b="1" dirty="0">
                <a:latin typeface="Calibri (Tekst podstawowy)"/>
              </a:rPr>
              <a:t>, </a:t>
            </a:r>
            <a:r>
              <a:rPr lang="pl-PL" sz="2000" dirty="0">
                <a:latin typeface="Calibri (Tekst podstawowy)"/>
              </a:rPr>
              <a:t>a kolumnę </a:t>
            </a:r>
            <a:r>
              <a:rPr lang="en-US" sz="2000" b="1" i="1" dirty="0">
                <a:latin typeface="Calibri (Tekst podstawowy)"/>
              </a:rPr>
              <a:t>NIP of document issuer/PESEL number</a:t>
            </a:r>
            <a:r>
              <a:rPr lang="pl-PL" sz="2000" dirty="0">
                <a:latin typeface="Calibri (Tekst podstawowy)"/>
              </a:rPr>
              <a:t> pozostawić pustą.</a:t>
            </a:r>
          </a:p>
          <a:p>
            <a:pPr>
              <a:buFont typeface="Arial" pitchFamily="34" charset="0"/>
              <a:buChar char="•"/>
              <a:defRPr/>
            </a:pPr>
            <a:endParaRPr lang="ru-RU" dirty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endParaRPr lang="pl-PL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837478"/>
      </p:ext>
    </p:extLst>
  </p:cSld>
  <p:clrMapOvr>
    <a:masterClrMapping/>
  </p:clrMapOvr>
  <p:transition spd="med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 rotWithShape="1">
          <a:blip r:embed="rId2"/>
          <a:srcRect t="1154" r="1968" b="-16539"/>
          <a:stretch/>
        </p:blipFill>
        <p:spPr bwMode="auto">
          <a:xfrm>
            <a:off x="0" y="0"/>
            <a:ext cx="9144000" cy="81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rostokąt 4"/>
          <p:cNvSpPr/>
          <p:nvPr/>
        </p:nvSpPr>
        <p:spPr>
          <a:xfrm>
            <a:off x="1692000" y="737187"/>
            <a:ext cx="606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pl-PL" sz="2800" b="1" cap="all" dirty="0">
                <a:latin typeface="+mj-lt"/>
              </a:rPr>
              <a:t>LISTA WYDATKÓW</a:t>
            </a: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3"/>
          <a:srcRect l="3266" t="27748" r="2477" b="19952"/>
          <a:stretch/>
        </p:blipFill>
        <p:spPr>
          <a:xfrm>
            <a:off x="1355075" y="2610303"/>
            <a:ext cx="7205032" cy="3570160"/>
          </a:xfrm>
          <a:prstGeom prst="rect">
            <a:avLst/>
          </a:prstGeom>
        </p:spPr>
      </p:pic>
      <p:sp>
        <p:nvSpPr>
          <p:cNvPr id="10" name="Nawias klamrowy otwierający 9"/>
          <p:cNvSpPr/>
          <p:nvPr/>
        </p:nvSpPr>
        <p:spPr>
          <a:xfrm rot="5400000">
            <a:off x="1980131" y="2241384"/>
            <a:ext cx="576263" cy="1152525"/>
          </a:xfrm>
          <a:prstGeom prst="leftBrace">
            <a:avLst/>
          </a:prstGeom>
          <a:noFill/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pl-PL"/>
          </a:p>
        </p:txBody>
      </p:sp>
      <p:sp>
        <p:nvSpPr>
          <p:cNvPr id="15" name="Nawias klamrowy otwierający 14"/>
          <p:cNvSpPr/>
          <p:nvPr/>
        </p:nvSpPr>
        <p:spPr>
          <a:xfrm rot="5400000">
            <a:off x="7583458" y="2251422"/>
            <a:ext cx="576263" cy="1152525"/>
          </a:xfrm>
          <a:prstGeom prst="leftBrace">
            <a:avLst/>
          </a:prstGeom>
          <a:noFill/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pl-PL"/>
          </a:p>
        </p:txBody>
      </p:sp>
      <p:sp>
        <p:nvSpPr>
          <p:cNvPr id="12" name="Objaśnienie w chmurce 11"/>
          <p:cNvSpPr/>
          <p:nvPr/>
        </p:nvSpPr>
        <p:spPr>
          <a:xfrm>
            <a:off x="180000" y="1363143"/>
            <a:ext cx="1839300" cy="1247162"/>
          </a:xfrm>
          <a:prstGeom prst="cloudCallout">
            <a:avLst>
              <a:gd name="adj1" fmla="val 62279"/>
              <a:gd name="adj2" fmla="val 3323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pl-PL" sz="1200" b="1" dirty="0">
                <a:solidFill>
                  <a:schemeClr val="bg1"/>
                </a:solidFill>
              </a:rPr>
              <a:t>W przypadku płatności częściami </a:t>
            </a:r>
            <a:r>
              <a:rPr lang="pl-PL" sz="1200" dirty="0">
                <a:solidFill>
                  <a:schemeClr val="bg1"/>
                </a:solidFill>
              </a:rPr>
              <a:t>(jeśli nie - zostawić  puste) </a:t>
            </a:r>
            <a:endParaRPr lang="pl-PL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Objaśnienie w chmurce 13"/>
          <p:cNvSpPr/>
          <p:nvPr/>
        </p:nvSpPr>
        <p:spPr>
          <a:xfrm>
            <a:off x="6753225" y="1363142"/>
            <a:ext cx="1922423" cy="821644"/>
          </a:xfrm>
          <a:prstGeom prst="cloudCallout">
            <a:avLst>
              <a:gd name="adj1" fmla="val 6150"/>
              <a:gd name="adj2" fmla="val 8141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b="1" dirty="0">
                <a:solidFill>
                  <a:schemeClr val="bg1"/>
                </a:solidFill>
              </a:rPr>
              <a:t>Nie dotyczy</a:t>
            </a:r>
            <a:r>
              <a:rPr lang="pl-PL" sz="1200" dirty="0">
                <a:solidFill>
                  <a:schemeClr val="bg1"/>
                </a:solidFill>
              </a:rPr>
              <a:t> </a:t>
            </a:r>
            <a:r>
              <a:rPr lang="pl-PL" sz="1200" b="1" dirty="0">
                <a:solidFill>
                  <a:schemeClr val="bg1"/>
                </a:solidFill>
              </a:rPr>
              <a:t>(zostawić puste) </a:t>
            </a:r>
            <a:endParaRPr lang="pl-PL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Objaśnienie w chmurce 15"/>
          <p:cNvSpPr/>
          <p:nvPr/>
        </p:nvSpPr>
        <p:spPr>
          <a:xfrm>
            <a:off x="6336960" y="5127822"/>
            <a:ext cx="1534629" cy="701761"/>
          </a:xfrm>
          <a:prstGeom prst="cloudCallout">
            <a:avLst>
              <a:gd name="adj1" fmla="val -27667"/>
              <a:gd name="adj2" fmla="val -15034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pl-PL" sz="1200" b="1" dirty="0">
                <a:solidFill>
                  <a:schemeClr val="bg1"/>
                </a:solidFill>
              </a:rPr>
              <a:t>Korekta faktury </a:t>
            </a:r>
          </a:p>
          <a:p>
            <a:pPr algn="ctr">
              <a:defRPr/>
            </a:pPr>
            <a:r>
              <a:rPr lang="pl-PL" sz="1200" b="1" dirty="0">
                <a:solidFill>
                  <a:schemeClr val="bg1"/>
                </a:solidFill>
              </a:rPr>
              <a:t>(NIE / TAK)</a:t>
            </a:r>
            <a:endParaRPr lang="pl-PL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Objaśnienie w chmurce 13">
            <a:extLst>
              <a:ext uri="{FF2B5EF4-FFF2-40B4-BE49-F238E27FC236}">
                <a16:creationId xmlns:a16="http://schemas.microsoft.com/office/drawing/2014/main" id="{0D42D120-98A7-4379-8E0F-08210443954A}"/>
              </a:ext>
            </a:extLst>
          </p:cNvPr>
          <p:cNvSpPr/>
          <p:nvPr/>
        </p:nvSpPr>
        <p:spPr>
          <a:xfrm>
            <a:off x="990600" y="4801667"/>
            <a:ext cx="2039371" cy="821644"/>
          </a:xfrm>
          <a:prstGeom prst="cloudCallout">
            <a:avLst>
              <a:gd name="adj1" fmla="val 69075"/>
              <a:gd name="adj2" fmla="val -8087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b="1" dirty="0">
                <a:solidFill>
                  <a:schemeClr val="bg1"/>
                </a:solidFill>
              </a:rPr>
              <a:t>Dokładny opis produktu / usługi </a:t>
            </a:r>
            <a:r>
              <a:rPr lang="pl-PL" sz="1200" dirty="0">
                <a:solidFill>
                  <a:schemeClr val="bg1"/>
                </a:solidFill>
              </a:rPr>
              <a:t> </a:t>
            </a:r>
          </a:p>
          <a:p>
            <a:pPr algn="ctr" eaLnBrk="1" hangingPunct="1">
              <a:defRPr/>
            </a:pPr>
            <a:r>
              <a:rPr lang="pl-PL" sz="1200" b="1" dirty="0">
                <a:solidFill>
                  <a:schemeClr val="bg1"/>
                </a:solidFill>
              </a:rPr>
              <a:t>(! 400 znaków) </a:t>
            </a:r>
            <a:endParaRPr lang="pl-PL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Objaśnienie w chmurce 13">
            <a:extLst>
              <a:ext uri="{FF2B5EF4-FFF2-40B4-BE49-F238E27FC236}">
                <a16:creationId xmlns:a16="http://schemas.microsoft.com/office/drawing/2014/main" id="{4BD1A0FF-78C7-494E-B7E1-B26EE267413D}"/>
              </a:ext>
            </a:extLst>
          </p:cNvPr>
          <p:cNvSpPr/>
          <p:nvPr/>
        </p:nvSpPr>
        <p:spPr>
          <a:xfrm>
            <a:off x="1956461" y="5559490"/>
            <a:ext cx="1826717" cy="701761"/>
          </a:xfrm>
          <a:prstGeom prst="cloudCallout">
            <a:avLst>
              <a:gd name="adj1" fmla="val 71161"/>
              <a:gd name="adj2" fmla="val -15824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b="1" dirty="0">
                <a:solidFill>
                  <a:schemeClr val="bg1"/>
                </a:solidFill>
              </a:rPr>
              <a:t>Numer kontraktu</a:t>
            </a:r>
            <a:endParaRPr lang="pl-PL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Objaśnienie w chmurce 13">
            <a:extLst>
              <a:ext uri="{FF2B5EF4-FFF2-40B4-BE49-F238E27FC236}">
                <a16:creationId xmlns:a16="http://schemas.microsoft.com/office/drawing/2014/main" id="{4E1B3554-2C23-4A3C-A7B6-A0C293124240}"/>
              </a:ext>
            </a:extLst>
          </p:cNvPr>
          <p:cNvSpPr/>
          <p:nvPr/>
        </p:nvSpPr>
        <p:spPr>
          <a:xfrm>
            <a:off x="4344925" y="5543488"/>
            <a:ext cx="1826717" cy="701761"/>
          </a:xfrm>
          <a:prstGeom prst="cloudCallout">
            <a:avLst>
              <a:gd name="adj1" fmla="val 8069"/>
              <a:gd name="adj2" fmla="val -19082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Przeliczone na EUR całe kwoty jak na fakturze</a:t>
            </a:r>
          </a:p>
        </p:txBody>
      </p:sp>
    </p:spTree>
    <p:extLst>
      <p:ext uri="{BB962C8B-B14F-4D97-AF65-F5344CB8AC3E}">
        <p14:creationId xmlns:p14="http://schemas.microsoft.com/office/powerpoint/2010/main" val="724386540"/>
      </p:ext>
    </p:extLst>
  </p:cSld>
  <p:clrMapOvr>
    <a:masterClrMapping/>
  </p:clrMapOvr>
  <p:transition spd="med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016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rostokąt 4"/>
          <p:cNvSpPr/>
          <p:nvPr/>
        </p:nvSpPr>
        <p:spPr>
          <a:xfrm>
            <a:off x="1692000" y="737187"/>
            <a:ext cx="606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pl-PL" sz="2800" b="1" cap="all" dirty="0">
                <a:latin typeface="+mj-lt"/>
              </a:rPr>
              <a:t>LISTA WYDATKÓW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BF9BEE69-A876-4E02-8434-24671F383866}"/>
              </a:ext>
            </a:extLst>
          </p:cNvPr>
          <p:cNvSpPr/>
          <p:nvPr/>
        </p:nvSpPr>
        <p:spPr>
          <a:xfrm>
            <a:off x="485775" y="1431489"/>
            <a:ext cx="7781925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l-PL" sz="2000" b="1" dirty="0">
                <a:latin typeface="+mn-lt"/>
              </a:rPr>
              <a:t>płatność częściami (od - do):</a:t>
            </a:r>
            <a:r>
              <a:rPr lang="pl-PL" sz="2000" dirty="0">
                <a:latin typeface="+mn-lt"/>
              </a:rPr>
              <a:t>  </a:t>
            </a:r>
          </a:p>
          <a:p>
            <a:pPr>
              <a:defRPr/>
            </a:pPr>
            <a:endParaRPr lang="pl-PL" sz="2000" dirty="0"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pl-PL" sz="2000" dirty="0">
                <a:latin typeface="+mn-lt"/>
              </a:rPr>
              <a:t>należy odróżniać od płatności za częściowo wykonane roboty/   dostawy/ usługi.  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pl-PL" sz="2000" dirty="0">
                <a:latin typeface="+mn-lt"/>
              </a:rPr>
              <a:t>pokazywane są daty pierwszej i ostatniej płatności.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pl-PL" sz="2000" dirty="0">
              <a:latin typeface="+mn-lt"/>
            </a:endParaRPr>
          </a:p>
          <a:p>
            <a:pPr>
              <a:defRPr/>
            </a:pPr>
            <a:r>
              <a:rPr lang="pl-PL" sz="2000" i="1" dirty="0">
                <a:latin typeface="+mn-lt"/>
              </a:rPr>
              <a:t> ma zastosowanie: 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pl-PL" sz="2000" dirty="0">
                <a:latin typeface="+mn-lt"/>
              </a:rPr>
              <a:t>jeżeli beneficjent zadecyduje raportowanie wynagrodzeń ekspertów (płac i pochodnych) jako jeden wydatek (nie ma obowiązku);  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pl-PL" sz="2000" dirty="0">
                <a:latin typeface="+mn-lt"/>
              </a:rPr>
              <a:t>przy delegacjach (zaliczka i rozliczenie końcowe).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pl-PL" sz="20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pl-PL" sz="2000" dirty="0">
              <a:latin typeface="+mn-lt"/>
            </a:endParaRPr>
          </a:p>
          <a:p>
            <a:pPr>
              <a:defRPr/>
            </a:pPr>
            <a:r>
              <a:rPr lang="pl-PL" sz="2000" dirty="0">
                <a:latin typeface="+mn-lt"/>
              </a:rPr>
              <a:t>!!! </a:t>
            </a:r>
            <a:r>
              <a:rPr lang="pl-PL" sz="2000" b="1" dirty="0">
                <a:latin typeface="+mn-lt"/>
              </a:rPr>
              <a:t>Do przeliczenia bierze się kurs z miesiąca ostatniej płatności. </a:t>
            </a:r>
          </a:p>
          <a:p>
            <a:pPr algn="ctr">
              <a:defRPr/>
            </a:pPr>
            <a:endParaRPr lang="pl-PL" b="1" dirty="0">
              <a:latin typeface="+mn-lt"/>
            </a:endParaRPr>
          </a:p>
          <a:p>
            <a:pPr>
              <a:buFont typeface="Arial" pitchFamily="34" charset="0"/>
              <a:buChar char="•"/>
              <a:defRPr/>
            </a:pPr>
            <a:endParaRPr lang="ru-RU" dirty="0">
              <a:latin typeface="+mn-lt"/>
            </a:endParaRPr>
          </a:p>
          <a:p>
            <a:pPr>
              <a:buFont typeface="Arial" pitchFamily="34" charset="0"/>
              <a:buChar char="•"/>
              <a:defRPr/>
            </a:pPr>
            <a:endParaRPr lang="pl-P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088746"/>
      </p:ext>
    </p:extLst>
  </p:cSld>
  <p:clrMapOvr>
    <a:masterClrMapping/>
  </p:clrMapOvr>
  <p:transition spd="med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3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rostokąt 4"/>
          <p:cNvSpPr/>
          <p:nvPr/>
        </p:nvSpPr>
        <p:spPr>
          <a:xfrm>
            <a:off x="1185973" y="961708"/>
            <a:ext cx="606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pl-PL" sz="2800" b="1" cap="all" dirty="0">
                <a:latin typeface="+mj-lt"/>
              </a:rPr>
              <a:t>LISTA WYDATKÓW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BF9BEE69-A876-4E02-8434-24671F383866}"/>
              </a:ext>
            </a:extLst>
          </p:cNvPr>
          <p:cNvSpPr/>
          <p:nvPr/>
        </p:nvSpPr>
        <p:spPr>
          <a:xfrm>
            <a:off x="485775" y="1848739"/>
            <a:ext cx="778192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W kolumnach </a:t>
            </a:r>
            <a:r>
              <a:rPr lang="en-US" sz="2400" b="1" dirty="0">
                <a:latin typeface="+mn-lt"/>
              </a:rPr>
              <a:t>Gross amount in the document</a:t>
            </a:r>
            <a:r>
              <a:rPr lang="en-US" sz="2400" dirty="0">
                <a:latin typeface="+mn-lt"/>
              </a:rPr>
              <a:t> </a:t>
            </a:r>
            <a:r>
              <a:rPr lang="pl-PL" sz="2400" dirty="0">
                <a:latin typeface="+mn-lt"/>
              </a:rPr>
              <a:t>oraz </a:t>
            </a:r>
            <a:r>
              <a:rPr lang="en-US" sz="2400" b="1" dirty="0">
                <a:latin typeface="+mn-lt"/>
              </a:rPr>
              <a:t>Net amount in the document </a:t>
            </a:r>
            <a:r>
              <a:rPr lang="pl-PL" sz="2400" dirty="0">
                <a:latin typeface="+mn-lt"/>
              </a:rPr>
              <a:t>należy wykazać w przeliczeniu na EUR całą kwotę faktury (a nie tylko kwotę raportowanego wydatku, która jest wykazywana w późniejszych kolumnach).</a:t>
            </a:r>
            <a:r>
              <a:rPr lang="pl-PL" sz="2400" b="1" dirty="0">
                <a:latin typeface="+mn-lt"/>
              </a:rPr>
              <a:t> </a:t>
            </a:r>
          </a:p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endParaRPr lang="pl-PL" sz="2400" b="1" dirty="0">
              <a:latin typeface="+mn-lt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Przy raportowaniu wydatków Beneficjentów BY, UA oraz części Beneficjentów PL (z niekwalifikowalnym VAT) w kolumnie </a:t>
            </a:r>
            <a:r>
              <a:rPr lang="en-US" sz="2400" b="1" dirty="0">
                <a:latin typeface="+mn-lt"/>
              </a:rPr>
              <a:t>Gross amount in the document</a:t>
            </a:r>
            <a:r>
              <a:rPr lang="pl-PL" sz="2400" dirty="0">
                <a:latin typeface="+mn-lt"/>
              </a:rPr>
              <a:t> należy od razu wykazać (w przeliczeniu na EUR) kwotę </a:t>
            </a:r>
            <a:r>
              <a:rPr lang="pl-PL" sz="2400" b="1" u="sng" dirty="0">
                <a:latin typeface="+mn-lt"/>
              </a:rPr>
              <a:t>netto całego dokumentu</a:t>
            </a:r>
            <a:r>
              <a:rPr lang="pl-PL" sz="2400" dirty="0">
                <a:latin typeface="+mn-lt"/>
              </a:rPr>
              <a:t>. 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pl-PL" sz="2400" dirty="0">
              <a:latin typeface="+mn-lt"/>
            </a:endParaRPr>
          </a:p>
          <a:p>
            <a:pPr>
              <a:buFont typeface="Arial" pitchFamily="34" charset="0"/>
              <a:buChar char="•"/>
              <a:defRPr/>
            </a:pPr>
            <a:endParaRPr lang="ru-RU" dirty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endParaRPr lang="pl-PL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688077"/>
      </p:ext>
    </p:extLst>
  </p:cSld>
  <p:clrMapOvr>
    <a:masterClrMapping/>
  </p:clrMapOvr>
  <p:transition spd="med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 rotWithShape="1">
          <a:blip r:embed="rId2"/>
          <a:srcRect t="1154" r="1968" b="-16539"/>
          <a:stretch/>
        </p:blipFill>
        <p:spPr bwMode="auto">
          <a:xfrm>
            <a:off x="40367" y="0"/>
            <a:ext cx="9103633" cy="8226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rostokąt 4"/>
          <p:cNvSpPr/>
          <p:nvPr/>
        </p:nvSpPr>
        <p:spPr>
          <a:xfrm>
            <a:off x="1692000" y="404296"/>
            <a:ext cx="606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pl-PL" sz="2800" b="1" cap="all" dirty="0">
                <a:latin typeface="+mj-lt"/>
              </a:rPr>
              <a:t>LISTA WYDATKÓW</a:t>
            </a:r>
          </a:p>
        </p:txBody>
      </p:sp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2117819" y="1940259"/>
          <a:ext cx="5200083" cy="4580053"/>
        </p:xfrm>
        <a:graphic>
          <a:graphicData uri="http://schemas.openxmlformats.org/drawingml/2006/table">
            <a:tbl>
              <a:tblPr/>
              <a:tblGrid>
                <a:gridCol w="742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28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28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28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28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28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286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02320">
                <a:tc gridSpan="7">
                  <a:txBody>
                    <a:bodyPr/>
                    <a:lstStyle/>
                    <a:p>
                      <a:pPr algn="l" fontAlgn="b"/>
                      <a:endParaRPr lang="pl-PL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93" marR="7493" marT="74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625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effectLst/>
                          <a:latin typeface="Arial" panose="020B0604020202020204" pitchFamily="34" charset="0"/>
                        </a:rPr>
                        <a:t>COST CATEGORIES IN THE FRAMEWORK OF DOCUMENTS</a:t>
                      </a:r>
                    </a:p>
                  </a:txBody>
                  <a:tcPr marL="7493" marR="7493" marT="74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effectLst/>
                          <a:latin typeface="Arial" panose="020B0604020202020204" pitchFamily="34" charset="0"/>
                        </a:rPr>
                        <a:t>Cost categories subject to limits</a:t>
                      </a:r>
                    </a:p>
                  </a:txBody>
                  <a:tcPr marL="7493" marR="7493" marT="74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43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effectLst/>
                          <a:latin typeface="Arial" panose="020B0604020202020204" pitchFamily="34" charset="0"/>
                        </a:rPr>
                        <a:t>Cost category - Name of the cost</a:t>
                      </a:r>
                    </a:p>
                  </a:txBody>
                  <a:tcPr marL="7493" marR="7493" marT="74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effectLst/>
                          <a:latin typeface="Arial" panose="020B0604020202020204" pitchFamily="34" charset="0"/>
                        </a:rPr>
                        <a:t>Total </a:t>
                      </a:r>
                      <a:r>
                        <a:rPr lang="pl-PL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expenditure</a:t>
                      </a:r>
                      <a:endParaRPr lang="pl-PL" sz="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93" marR="7493" marT="74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Eligible</a:t>
                      </a:r>
                      <a:r>
                        <a:rPr lang="pl-PL" sz="8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pl-PL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expenditure</a:t>
                      </a:r>
                      <a:endParaRPr lang="pl-PL" sz="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93" marR="7493" marT="74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 dirty="0">
                          <a:effectLst/>
                          <a:latin typeface="Arial" panose="020B0604020202020204" pitchFamily="34" charset="0"/>
                        </a:rPr>
                        <a:t>of </a:t>
                      </a:r>
                      <a:r>
                        <a:rPr lang="pl-PL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which</a:t>
                      </a:r>
                      <a:r>
                        <a:rPr lang="pl-PL" sz="800" b="1" i="0" u="none" strike="noStrike" dirty="0">
                          <a:effectLst/>
                          <a:latin typeface="Arial" panose="020B0604020202020204" pitchFamily="34" charset="0"/>
                        </a:rPr>
                        <a:t> VAT</a:t>
                      </a:r>
                    </a:p>
                  </a:txBody>
                  <a:tcPr marL="7493" marR="7493" marT="74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effectLst/>
                          <a:latin typeface="Arial" panose="020B0604020202020204" pitchFamily="34" charset="0"/>
                        </a:rPr>
                        <a:t>Public support</a:t>
                      </a:r>
                    </a:p>
                  </a:txBody>
                  <a:tcPr marL="7493" marR="7493" marT="74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effectLst/>
                          <a:latin typeface="Arial" panose="020B0604020202020204" pitchFamily="34" charset="0"/>
                        </a:rPr>
                        <a:t>Cost categories subject to limits</a:t>
                      </a:r>
                    </a:p>
                  </a:txBody>
                  <a:tcPr marL="7493" marR="7493" marT="74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800" b="1" i="0" u="none" strike="noStrike">
                          <a:effectLst/>
                          <a:latin typeface="Arial" panose="020B0604020202020204" pitchFamily="34" charset="0"/>
                        </a:rPr>
                        <a:t>Expenditure within the limit</a:t>
                      </a:r>
                    </a:p>
                  </a:txBody>
                  <a:tcPr marL="7493" marR="7493" marT="74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386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386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7386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7386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7386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0844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7386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7386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7386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7386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7386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27386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17391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27386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27386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27386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04564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27386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27386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27386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27386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52824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27386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27386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93" marR="7493" marT="74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</a:tbl>
          </a:graphicData>
        </a:graphic>
      </p:graphicFrame>
      <p:sp>
        <p:nvSpPr>
          <p:cNvPr id="11" name="Objaśnienie w chmurce 10"/>
          <p:cNvSpPr/>
          <p:nvPr/>
        </p:nvSpPr>
        <p:spPr>
          <a:xfrm>
            <a:off x="4195270" y="4221312"/>
            <a:ext cx="2910379" cy="1226467"/>
          </a:xfrm>
          <a:prstGeom prst="cloudCallout">
            <a:avLst>
              <a:gd name="adj1" fmla="val -4543"/>
              <a:gd name="adj2" fmla="val -15530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b="1" dirty="0">
                <a:solidFill>
                  <a:schemeClr val="bg1"/>
                </a:solidFill>
              </a:rPr>
              <a:t>Dofinansowanie ENI w EUR  </a:t>
            </a:r>
          </a:p>
          <a:p>
            <a:pPr algn="ctr" eaLnBrk="1" hangingPunct="1">
              <a:defRPr/>
            </a:pPr>
            <a:r>
              <a:rPr lang="pl-PL" sz="1200" b="1" dirty="0">
                <a:solidFill>
                  <a:srgbClr val="C00000"/>
                </a:solidFill>
              </a:rPr>
              <a:t>odpowiednio do </a:t>
            </a:r>
            <a:r>
              <a:rPr lang="pl-PL" sz="1200" b="1" u="sng" dirty="0">
                <a:solidFill>
                  <a:srgbClr val="C00000"/>
                </a:solidFill>
              </a:rPr>
              <a:t>% w UG</a:t>
            </a:r>
            <a:r>
              <a:rPr lang="en-US" sz="1200" b="1" u="sng" dirty="0">
                <a:solidFill>
                  <a:srgbClr val="C00000"/>
                </a:solidFill>
              </a:rPr>
              <a:t> </a:t>
            </a:r>
            <a:endParaRPr lang="pl-PL" sz="1200" b="1" u="sng" dirty="0">
              <a:solidFill>
                <a:srgbClr val="C00000"/>
              </a:solidFill>
            </a:endParaRPr>
          </a:p>
          <a:p>
            <a:pPr algn="ctr" eaLnBrk="1" hangingPunct="1">
              <a:defRPr/>
            </a:pPr>
            <a:r>
              <a:rPr lang="en-US" sz="1050" b="1" u="sng" dirty="0">
                <a:solidFill>
                  <a:srgbClr val="C00000"/>
                </a:solidFill>
              </a:rPr>
              <a:t>(</a:t>
            </a:r>
            <a:r>
              <a:rPr lang="pl-PL" sz="1050" b="1" u="sng" dirty="0">
                <a:solidFill>
                  <a:srgbClr val="C00000"/>
                </a:solidFill>
              </a:rPr>
              <a:t>nawet</a:t>
            </a:r>
            <a:r>
              <a:rPr lang="en-US" sz="1050" b="1" u="sng" dirty="0">
                <a:solidFill>
                  <a:srgbClr val="C00000"/>
                </a:solidFill>
              </a:rPr>
              <a:t> je</a:t>
            </a:r>
            <a:r>
              <a:rPr lang="pl-PL" sz="1050" b="1" u="sng" dirty="0">
                <a:solidFill>
                  <a:srgbClr val="C00000"/>
                </a:solidFill>
              </a:rPr>
              <a:t>ś</a:t>
            </a:r>
            <a:r>
              <a:rPr lang="en-US" sz="1050" b="1" u="sng" dirty="0">
                <a:solidFill>
                  <a:srgbClr val="C00000"/>
                </a:solidFill>
              </a:rPr>
              <a:t>li u </a:t>
            </a:r>
            <a:r>
              <a:rPr lang="pl-PL" sz="1050" b="1" u="sng" dirty="0">
                <a:solidFill>
                  <a:srgbClr val="C00000"/>
                </a:solidFill>
              </a:rPr>
              <a:t>Beneficjenta</a:t>
            </a:r>
            <a:r>
              <a:rPr lang="en-US" sz="1050" b="1" u="sng" dirty="0">
                <a:solidFill>
                  <a:srgbClr val="C00000"/>
                </a:solidFill>
              </a:rPr>
              <a:t> </a:t>
            </a:r>
            <a:r>
              <a:rPr lang="en-US" sz="1050" b="1" u="sng" dirty="0" err="1">
                <a:solidFill>
                  <a:srgbClr val="C00000"/>
                </a:solidFill>
              </a:rPr>
              <a:t>inny</a:t>
            </a:r>
            <a:r>
              <a:rPr lang="en-US" sz="1050" b="1" u="sng" dirty="0">
                <a:solidFill>
                  <a:srgbClr val="C00000"/>
                </a:solidFill>
              </a:rPr>
              <a:t> %)</a:t>
            </a:r>
            <a:endParaRPr lang="pl-PL" sz="12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Objaśnienie w chmurce 12"/>
          <p:cNvSpPr/>
          <p:nvPr/>
        </p:nvSpPr>
        <p:spPr>
          <a:xfrm>
            <a:off x="6237910" y="3166726"/>
            <a:ext cx="2776251" cy="1213921"/>
          </a:xfrm>
          <a:prstGeom prst="cloudCallout">
            <a:avLst>
              <a:gd name="adj1" fmla="val -28967"/>
              <a:gd name="adj2" fmla="val -10743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b="1" dirty="0">
                <a:solidFill>
                  <a:schemeClr val="bg1"/>
                </a:solidFill>
              </a:rPr>
              <a:t>- nie dotyczy, nie wypełniać </a:t>
            </a:r>
          </a:p>
          <a:p>
            <a:pPr algn="ctr" eaLnBrk="1" hangingPunct="1">
              <a:defRPr/>
            </a:pPr>
            <a:r>
              <a:rPr lang="pl-PL" sz="1200" dirty="0">
                <a:solidFill>
                  <a:schemeClr val="bg1"/>
                </a:solidFill>
              </a:rPr>
              <a:t>(wydatki poniesione na  zakup gruntów, wkład rzeczowy, cross-</a:t>
            </a:r>
            <a:r>
              <a:rPr lang="pl-PL" sz="1200" dirty="0" err="1">
                <a:solidFill>
                  <a:schemeClr val="bg1"/>
                </a:solidFill>
              </a:rPr>
              <a:t>financing</a:t>
            </a:r>
            <a:r>
              <a:rPr lang="pl-PL" sz="12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4" name="Objaśnienie w chmurce 10">
            <a:extLst>
              <a:ext uri="{FF2B5EF4-FFF2-40B4-BE49-F238E27FC236}">
                <a16:creationId xmlns:a16="http://schemas.microsoft.com/office/drawing/2014/main" id="{ABB75913-D70B-4938-A204-A79083079525}"/>
              </a:ext>
            </a:extLst>
          </p:cNvPr>
          <p:cNvSpPr/>
          <p:nvPr/>
        </p:nvSpPr>
        <p:spPr>
          <a:xfrm>
            <a:off x="4842161" y="1232661"/>
            <a:ext cx="1863439" cy="866932"/>
          </a:xfrm>
          <a:prstGeom prst="cloudCallout">
            <a:avLst>
              <a:gd name="adj1" fmla="val -7806"/>
              <a:gd name="adj2" fmla="val 112373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 suport </a:t>
            </a:r>
            <a:r>
              <a:rPr 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ENI co-financing</a:t>
            </a:r>
            <a:endParaRPr lang="pl-PL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Objaśnienie w chmurce 10">
            <a:extLst>
              <a:ext uri="{FF2B5EF4-FFF2-40B4-BE49-F238E27FC236}">
                <a16:creationId xmlns:a16="http://schemas.microsoft.com/office/drawing/2014/main" id="{01BFAAA3-ED48-4DD6-B771-4F7A840BC903}"/>
              </a:ext>
            </a:extLst>
          </p:cNvPr>
          <p:cNvSpPr/>
          <p:nvPr/>
        </p:nvSpPr>
        <p:spPr>
          <a:xfrm>
            <a:off x="421561" y="3738913"/>
            <a:ext cx="2077452" cy="1137887"/>
          </a:xfrm>
          <a:prstGeom prst="cloudCallout">
            <a:avLst>
              <a:gd name="adj1" fmla="val 47324"/>
              <a:gd name="adj2" fmla="val -11464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pl-PL" sz="1200" b="1" dirty="0">
                <a:solidFill>
                  <a:schemeClr val="bg1"/>
                </a:solidFill>
              </a:rPr>
              <a:t>Nazwa głównej linii budżetowej (lista rozwijana)</a:t>
            </a:r>
            <a:endParaRPr lang="pl-PL" sz="12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Objaśnienie w chmurce 10">
            <a:extLst>
              <a:ext uri="{FF2B5EF4-FFF2-40B4-BE49-F238E27FC236}">
                <a16:creationId xmlns:a16="http://schemas.microsoft.com/office/drawing/2014/main" id="{98E6607C-BD16-47C8-ACC1-D835B455B90A}"/>
              </a:ext>
            </a:extLst>
          </p:cNvPr>
          <p:cNvSpPr/>
          <p:nvPr/>
        </p:nvSpPr>
        <p:spPr>
          <a:xfrm>
            <a:off x="2974519" y="976403"/>
            <a:ext cx="1863439" cy="1123190"/>
          </a:xfrm>
          <a:prstGeom prst="cloudCallout">
            <a:avLst>
              <a:gd name="adj1" fmla="val 39392"/>
              <a:gd name="adj2" fmla="val 13609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pl-PL" sz="1200" b="1" dirty="0">
                <a:solidFill>
                  <a:schemeClr val="bg1"/>
                </a:solidFill>
              </a:rPr>
              <a:t>Tylko kwalifikowalny VAT PL Beneficjenta (inaczej - 0)</a:t>
            </a:r>
            <a:endParaRPr lang="pl-PL" sz="12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Objaśnienie w chmurce 10">
            <a:extLst>
              <a:ext uri="{FF2B5EF4-FFF2-40B4-BE49-F238E27FC236}">
                <a16:creationId xmlns:a16="http://schemas.microsoft.com/office/drawing/2014/main" id="{3E5E9110-4130-4B1C-9DDE-4281F0EB3A33}"/>
              </a:ext>
            </a:extLst>
          </p:cNvPr>
          <p:cNvSpPr/>
          <p:nvPr/>
        </p:nvSpPr>
        <p:spPr>
          <a:xfrm>
            <a:off x="2499012" y="4751656"/>
            <a:ext cx="1743341" cy="890237"/>
          </a:xfrm>
          <a:prstGeom prst="cloudCallout">
            <a:avLst>
              <a:gd name="adj1" fmla="val 12903"/>
              <a:gd name="adj2" fmla="val -22485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pl-PL" sz="1200" b="1" dirty="0">
                <a:solidFill>
                  <a:schemeClr val="bg1"/>
                </a:solidFill>
              </a:rPr>
              <a:t>Raportowana kwota, w EUR </a:t>
            </a:r>
          </a:p>
          <a:p>
            <a:pPr algn="ctr">
              <a:defRPr/>
            </a:pPr>
            <a:r>
              <a:rPr lang="pl-PL" sz="1200" b="1" dirty="0">
                <a:solidFill>
                  <a:schemeClr val="bg1"/>
                </a:solidFill>
              </a:rPr>
              <a:t> (2 identyczne kolumny)</a:t>
            </a:r>
            <a:endParaRPr lang="pl-PL" sz="12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3071981"/>
      </p:ext>
    </p:extLst>
  </p:cSld>
  <p:clrMapOvr>
    <a:masterClrMapping/>
  </p:clrMapOvr>
  <p:transition spd="med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rostokąt 4"/>
          <p:cNvSpPr/>
          <p:nvPr/>
        </p:nvSpPr>
        <p:spPr>
          <a:xfrm>
            <a:off x="1692000" y="998797"/>
            <a:ext cx="606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pl-PL" sz="2800" b="1" cap="all" dirty="0">
                <a:latin typeface="+mj-lt"/>
              </a:rPr>
              <a:t>LISTA WYDATKÓW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BF9BEE69-A876-4E02-8434-24671F383866}"/>
              </a:ext>
            </a:extLst>
          </p:cNvPr>
          <p:cNvSpPr/>
          <p:nvPr/>
        </p:nvSpPr>
        <p:spPr>
          <a:xfrm>
            <a:off x="485775" y="1997594"/>
            <a:ext cx="7781925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pl-PL" sz="2200" dirty="0">
                <a:latin typeface="+mn-lt"/>
              </a:rPr>
              <a:t>Wysyłane elektronicznie przez WST formularze </a:t>
            </a:r>
            <a:r>
              <a:rPr lang="pl-PL" sz="2200" i="1" dirty="0">
                <a:latin typeface="+mn-lt"/>
              </a:rPr>
              <a:t>Listy wydatków </a:t>
            </a:r>
            <a:r>
              <a:rPr lang="pl-PL" sz="2200" dirty="0">
                <a:latin typeface="+mn-lt"/>
              </a:rPr>
              <a:t>będą zawierały kolumny pomocnice, ułatwiające poprawne wypełnienie formularzy (! w tym innych zakładek).</a:t>
            </a:r>
          </a:p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endParaRPr lang="pl-PL" sz="2200" dirty="0">
              <a:latin typeface="+mn-lt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r>
              <a:rPr lang="pl-PL" sz="2200" dirty="0">
                <a:latin typeface="+mn-lt"/>
              </a:rPr>
              <a:t>Jednocześnie należy pamiętać, że kolumny pomocnice nie powinny się znaleźć na wydrukowanej wersji raportu. 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pl-PL" sz="2200" dirty="0">
              <a:latin typeface="+mn-lt"/>
            </a:endParaRPr>
          </a:p>
          <a:p>
            <a:pPr>
              <a:buFont typeface="Arial" pitchFamily="34" charset="0"/>
              <a:buChar char="•"/>
              <a:defRPr/>
            </a:pPr>
            <a:endParaRPr lang="ru-RU" dirty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endParaRPr lang="pl-PL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006110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2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175" name="Group 31"/>
          <p:cNvGrpSpPr>
            <a:grpSpLocks/>
          </p:cNvGrpSpPr>
          <p:nvPr/>
        </p:nvGrpSpPr>
        <p:grpSpPr bwMode="auto">
          <a:xfrm>
            <a:off x="1835191" y="424211"/>
            <a:ext cx="6198432" cy="5748337"/>
            <a:chOff x="1923" y="1825"/>
            <a:chExt cx="9081" cy="9053"/>
          </a:xfrm>
        </p:grpSpPr>
        <p:sp>
          <p:nvSpPr>
            <p:cNvPr id="6176" name="AutoShape 32"/>
            <p:cNvSpPr>
              <a:spLocks noChangeArrowheads="1"/>
            </p:cNvSpPr>
            <p:nvPr/>
          </p:nvSpPr>
          <p:spPr bwMode="auto">
            <a:xfrm>
              <a:off x="4970" y="1825"/>
              <a:ext cx="2680" cy="1358"/>
            </a:xfrm>
            <a:prstGeom prst="roundRect">
              <a:avLst>
                <a:gd name="adj" fmla="val 16667"/>
              </a:avLst>
            </a:prstGeom>
            <a:solidFill>
              <a:srgbClr val="4F81BD"/>
            </a:solidFill>
            <a:ln w="38100">
              <a:solidFill>
                <a:srgbClr val="F2F2F2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b="1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cs typeface="Arial" pitchFamily="34" charset="0"/>
                </a:rPr>
                <a:t>Komisja Europejska</a:t>
              </a:r>
              <a:endParaRPr kumimoji="0" lang="pl-P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77" name="AutoShape 33"/>
            <p:cNvSpPr>
              <a:spLocks noChangeArrowheads="1"/>
            </p:cNvSpPr>
            <p:nvPr/>
          </p:nvSpPr>
          <p:spPr bwMode="auto">
            <a:xfrm>
              <a:off x="7534" y="4748"/>
              <a:ext cx="2680" cy="1030"/>
            </a:xfrm>
            <a:prstGeom prst="roundRect">
              <a:avLst>
                <a:gd name="adj" fmla="val 16667"/>
              </a:avLst>
            </a:prstGeom>
            <a:solidFill>
              <a:srgbClr val="4F81BD"/>
            </a:solidFill>
            <a:ln w="38100">
              <a:solidFill>
                <a:srgbClr val="F2F2F2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2400" b="1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cs typeface="Arial" pitchFamily="34" charset="0"/>
                </a:rPr>
                <a:t>WST</a:t>
              </a:r>
              <a:endParaRPr kumimoji="0" lang="pl-P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78" name="AutoShape 34"/>
            <p:cNvSpPr>
              <a:spLocks noChangeArrowheads="1"/>
            </p:cNvSpPr>
            <p:nvPr/>
          </p:nvSpPr>
          <p:spPr bwMode="auto">
            <a:xfrm>
              <a:off x="2067" y="4063"/>
              <a:ext cx="3107" cy="1426"/>
            </a:xfrm>
            <a:prstGeom prst="roundRect">
              <a:avLst>
                <a:gd name="adj" fmla="val 16667"/>
              </a:avLst>
            </a:prstGeom>
            <a:solidFill>
              <a:srgbClr val="4F81BD"/>
            </a:solidFill>
            <a:ln w="38100">
              <a:solidFill>
                <a:srgbClr val="F2F2F2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1600" b="1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cs typeface="Arial" pitchFamily="34" charset="0"/>
                </a:rPr>
                <a:t>Instytucja Zarządzająca</a:t>
              </a:r>
            </a:p>
          </p:txBody>
        </p:sp>
        <p:sp>
          <p:nvSpPr>
            <p:cNvPr id="6179" name="AutoShape 35"/>
            <p:cNvSpPr>
              <a:spLocks noChangeArrowheads="1"/>
            </p:cNvSpPr>
            <p:nvPr/>
          </p:nvSpPr>
          <p:spPr bwMode="auto">
            <a:xfrm>
              <a:off x="5174" y="6644"/>
              <a:ext cx="2680" cy="1030"/>
            </a:xfrm>
            <a:prstGeom prst="roundRect">
              <a:avLst>
                <a:gd name="adj" fmla="val 16667"/>
              </a:avLst>
            </a:prstGeom>
            <a:solidFill>
              <a:srgbClr val="4F81BD"/>
            </a:solidFill>
            <a:ln w="38100">
              <a:solidFill>
                <a:srgbClr val="F2F2F2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1600" b="1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cs typeface="Arial" pitchFamily="34" charset="0"/>
                </a:rPr>
                <a:t>Beneficjent Wiodący</a:t>
              </a:r>
              <a:endParaRPr kumimoji="0" lang="pl-P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80" name="AutoShape 36"/>
            <p:cNvSpPr>
              <a:spLocks noChangeArrowheads="1"/>
            </p:cNvSpPr>
            <p:nvPr/>
          </p:nvSpPr>
          <p:spPr bwMode="auto">
            <a:xfrm>
              <a:off x="1923" y="8640"/>
              <a:ext cx="2680" cy="1030"/>
            </a:xfrm>
            <a:prstGeom prst="roundRect">
              <a:avLst>
                <a:gd name="adj" fmla="val 16667"/>
              </a:avLst>
            </a:prstGeom>
            <a:solidFill>
              <a:srgbClr val="4F81BD"/>
            </a:solidFill>
            <a:ln w="38100">
              <a:solidFill>
                <a:srgbClr val="F2F2F2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ctr" defTabSz="914400"/>
              <a:r>
                <a:rPr lang="pl-PL" sz="1400" b="1" dirty="0">
                  <a:solidFill>
                    <a:srgbClr val="FFFFFF"/>
                  </a:solidFill>
                  <a:latin typeface="Calibri" pitchFamily="34" charset="0"/>
                  <a:cs typeface="Arial" pitchFamily="34" charset="0"/>
                </a:rPr>
                <a:t>Beneficjent  </a:t>
              </a:r>
            </a:p>
            <a:p>
              <a:pPr lvl="0" algn="ctr" defTabSz="914400"/>
              <a:r>
                <a:rPr lang="pl-PL" sz="1400" b="1" dirty="0">
                  <a:solidFill>
                    <a:srgbClr val="FFFFFF"/>
                  </a:solidFill>
                  <a:latin typeface="Calibri" pitchFamily="34" charset="0"/>
                  <a:cs typeface="Arial" pitchFamily="34" charset="0"/>
                </a:rPr>
                <a:t>Projektu </a:t>
              </a:r>
              <a:r>
                <a:rPr kumimoji="0" lang="pl-PL" sz="1400" b="1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cs typeface="Arial" pitchFamily="34" charset="0"/>
                </a:rPr>
                <a:t>1</a:t>
              </a:r>
              <a:endParaRPr kumimoji="0" lang="pl-P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81" name="AutoShape 37"/>
            <p:cNvSpPr>
              <a:spLocks noChangeArrowheads="1"/>
            </p:cNvSpPr>
            <p:nvPr/>
          </p:nvSpPr>
          <p:spPr bwMode="auto">
            <a:xfrm>
              <a:off x="5174" y="8640"/>
              <a:ext cx="2680" cy="1030"/>
            </a:xfrm>
            <a:prstGeom prst="roundRect">
              <a:avLst>
                <a:gd name="adj" fmla="val 16667"/>
              </a:avLst>
            </a:prstGeom>
            <a:solidFill>
              <a:srgbClr val="4F81BD"/>
            </a:solidFill>
            <a:ln w="38100">
              <a:solidFill>
                <a:srgbClr val="F2F2F2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ctr" defTabSz="914400"/>
              <a:r>
                <a:rPr lang="pl-PL" sz="1400" b="1" dirty="0">
                  <a:solidFill>
                    <a:srgbClr val="FFFFFF"/>
                  </a:solidFill>
                  <a:latin typeface="Calibri" pitchFamily="34" charset="0"/>
                  <a:cs typeface="Arial" pitchFamily="34" charset="0"/>
                </a:rPr>
                <a:t>Beneficjent </a:t>
              </a:r>
            </a:p>
            <a:p>
              <a:pPr lvl="0" algn="ctr" defTabSz="914400"/>
              <a:r>
                <a:rPr lang="pl-PL" sz="1400" b="1" dirty="0">
                  <a:solidFill>
                    <a:srgbClr val="FFFFFF"/>
                  </a:solidFill>
                  <a:latin typeface="Calibri" pitchFamily="34" charset="0"/>
                  <a:cs typeface="Arial" pitchFamily="34" charset="0"/>
                </a:rPr>
                <a:t>Projektu </a:t>
              </a:r>
              <a:r>
                <a:rPr kumimoji="0" lang="pl-PL" sz="1400" b="1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cs typeface="Arial" pitchFamily="34" charset="0"/>
                </a:rPr>
                <a:t>2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82" name="AutoShape 38"/>
            <p:cNvSpPr>
              <a:spLocks noChangeArrowheads="1"/>
            </p:cNvSpPr>
            <p:nvPr/>
          </p:nvSpPr>
          <p:spPr bwMode="auto">
            <a:xfrm>
              <a:off x="8324" y="8640"/>
              <a:ext cx="2680" cy="1030"/>
            </a:xfrm>
            <a:prstGeom prst="roundRect">
              <a:avLst>
                <a:gd name="adj" fmla="val 16667"/>
              </a:avLst>
            </a:prstGeom>
            <a:solidFill>
              <a:srgbClr val="4F81BD"/>
            </a:solidFill>
            <a:ln w="38100">
              <a:solidFill>
                <a:srgbClr val="F2F2F2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ctr" defTabSz="914400"/>
              <a:r>
                <a:rPr lang="pl-PL" sz="1400" b="1" dirty="0">
                  <a:solidFill>
                    <a:srgbClr val="FFFFFF"/>
                  </a:solidFill>
                  <a:latin typeface="Calibri" pitchFamily="34" charset="0"/>
                  <a:cs typeface="Arial" pitchFamily="34" charset="0"/>
                </a:rPr>
                <a:t>Beneficjent</a:t>
              </a:r>
              <a:r>
                <a:rPr kumimoji="0" lang="pl-PL" sz="1400" b="1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</a:p>
            <a:p>
              <a:pPr lvl="0" algn="ctr" defTabSz="914400"/>
              <a:r>
                <a:rPr kumimoji="0" lang="pl-PL" sz="1400" b="1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cs typeface="Arial" pitchFamily="34" charset="0"/>
                </a:rPr>
                <a:t>Projektu …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83" name="AutoShape 39"/>
            <p:cNvSpPr>
              <a:spLocks noChangeArrowheads="1"/>
            </p:cNvSpPr>
            <p:nvPr/>
          </p:nvSpPr>
          <p:spPr bwMode="auto">
            <a:xfrm rot="7912271">
              <a:off x="3294" y="3137"/>
              <a:ext cx="1910" cy="442"/>
            </a:xfrm>
            <a:prstGeom prst="rightArrow">
              <a:avLst>
                <a:gd name="adj1" fmla="val 50000"/>
                <a:gd name="adj2" fmla="val 108032"/>
              </a:avLst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184" name="AutoShape 40"/>
            <p:cNvSpPr>
              <a:spLocks noChangeArrowheads="1"/>
            </p:cNvSpPr>
            <p:nvPr/>
          </p:nvSpPr>
          <p:spPr bwMode="auto">
            <a:xfrm rot="3090234">
              <a:off x="5027" y="5782"/>
              <a:ext cx="1580" cy="442"/>
            </a:xfrm>
            <a:prstGeom prst="rightArrow">
              <a:avLst>
                <a:gd name="adj1" fmla="val 50000"/>
                <a:gd name="adj2" fmla="val 89367"/>
              </a:avLst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185" name="AutoShape 41"/>
            <p:cNvSpPr>
              <a:spLocks noChangeArrowheads="1"/>
            </p:cNvSpPr>
            <p:nvPr/>
          </p:nvSpPr>
          <p:spPr bwMode="auto">
            <a:xfrm rot="7912271">
              <a:off x="4070" y="7903"/>
              <a:ext cx="1241" cy="442"/>
            </a:xfrm>
            <a:prstGeom prst="rightArrow">
              <a:avLst>
                <a:gd name="adj1" fmla="val 50000"/>
                <a:gd name="adj2" fmla="val 70192"/>
              </a:avLst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186" name="AutoShape 42"/>
            <p:cNvSpPr>
              <a:spLocks noChangeArrowheads="1"/>
            </p:cNvSpPr>
            <p:nvPr/>
          </p:nvSpPr>
          <p:spPr bwMode="auto">
            <a:xfrm rot="5400000">
              <a:off x="6157" y="7984"/>
              <a:ext cx="870" cy="442"/>
            </a:xfrm>
            <a:prstGeom prst="rightArrow">
              <a:avLst>
                <a:gd name="adj1" fmla="val 50000"/>
                <a:gd name="adj2" fmla="val 49208"/>
              </a:avLst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187" name="AutoShape 43"/>
            <p:cNvSpPr>
              <a:spLocks noChangeArrowheads="1"/>
            </p:cNvSpPr>
            <p:nvPr/>
          </p:nvSpPr>
          <p:spPr bwMode="auto">
            <a:xfrm rot="2839428">
              <a:off x="7716" y="7958"/>
              <a:ext cx="1199" cy="442"/>
            </a:xfrm>
            <a:prstGeom prst="rightArrow">
              <a:avLst>
                <a:gd name="adj1" fmla="val 50000"/>
                <a:gd name="adj2" fmla="val 67817"/>
              </a:avLst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188" name="AutoShape 44"/>
            <p:cNvSpPr>
              <a:spLocks noChangeArrowheads="1"/>
            </p:cNvSpPr>
            <p:nvPr/>
          </p:nvSpPr>
          <p:spPr bwMode="auto">
            <a:xfrm rot="13901765">
              <a:off x="7986" y="7762"/>
              <a:ext cx="1457" cy="393"/>
            </a:xfrm>
            <a:prstGeom prst="notchedRightArrow">
              <a:avLst>
                <a:gd name="adj1" fmla="val 50000"/>
                <a:gd name="adj2" fmla="val 92684"/>
              </a:avLst>
            </a:prstGeom>
            <a:gradFill rotWithShape="0">
              <a:gsLst>
                <a:gs pos="0">
                  <a:srgbClr val="FABF8F"/>
                </a:gs>
                <a:gs pos="50000">
                  <a:srgbClr val="F79646"/>
                </a:gs>
                <a:gs pos="100000">
                  <a:srgbClr val="FABF8F"/>
                </a:gs>
              </a:gsLst>
              <a:lin ang="5400000" scaled="1"/>
            </a:gradFill>
            <a:ln w="12700">
              <a:solidFill>
                <a:srgbClr val="F79646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974706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189" name="AutoShape 45"/>
            <p:cNvSpPr>
              <a:spLocks noChangeArrowheads="1"/>
            </p:cNvSpPr>
            <p:nvPr/>
          </p:nvSpPr>
          <p:spPr bwMode="auto">
            <a:xfrm rot="18848181">
              <a:off x="3545" y="7762"/>
              <a:ext cx="1457" cy="393"/>
            </a:xfrm>
            <a:prstGeom prst="notchedRightArrow">
              <a:avLst>
                <a:gd name="adj1" fmla="val 50000"/>
                <a:gd name="adj2" fmla="val 92684"/>
              </a:avLst>
            </a:prstGeom>
            <a:gradFill rotWithShape="0">
              <a:gsLst>
                <a:gs pos="0">
                  <a:srgbClr val="FABF8F"/>
                </a:gs>
                <a:gs pos="50000">
                  <a:srgbClr val="F79646"/>
                </a:gs>
                <a:gs pos="100000">
                  <a:srgbClr val="FABF8F"/>
                </a:gs>
              </a:gsLst>
              <a:lin ang="5400000" scaled="1"/>
            </a:gradFill>
            <a:ln w="12700">
              <a:solidFill>
                <a:srgbClr val="F79646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974706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190" name="AutoShape 46"/>
            <p:cNvSpPr>
              <a:spLocks noChangeArrowheads="1"/>
            </p:cNvSpPr>
            <p:nvPr/>
          </p:nvSpPr>
          <p:spPr bwMode="auto">
            <a:xfrm rot="16200000">
              <a:off x="5724" y="7982"/>
              <a:ext cx="817" cy="393"/>
            </a:xfrm>
            <a:prstGeom prst="notchedRightArrow">
              <a:avLst>
                <a:gd name="adj1" fmla="val 50000"/>
                <a:gd name="adj2" fmla="val 51972"/>
              </a:avLst>
            </a:prstGeom>
            <a:gradFill rotWithShape="0">
              <a:gsLst>
                <a:gs pos="0">
                  <a:srgbClr val="FABF8F"/>
                </a:gs>
                <a:gs pos="50000">
                  <a:srgbClr val="F79646"/>
                </a:gs>
                <a:gs pos="100000">
                  <a:srgbClr val="FABF8F"/>
                </a:gs>
              </a:gsLst>
              <a:lin ang="5400000" scaled="1"/>
            </a:gradFill>
            <a:ln w="12700">
              <a:solidFill>
                <a:srgbClr val="F79646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974706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191" name="AutoShape 47"/>
            <p:cNvSpPr>
              <a:spLocks noChangeArrowheads="1"/>
            </p:cNvSpPr>
            <p:nvPr/>
          </p:nvSpPr>
          <p:spPr bwMode="auto">
            <a:xfrm rot="18725156">
              <a:off x="6476" y="5945"/>
              <a:ext cx="1142" cy="393"/>
            </a:xfrm>
            <a:prstGeom prst="notchedRightArrow">
              <a:avLst>
                <a:gd name="adj1" fmla="val 50000"/>
                <a:gd name="adj2" fmla="val 72646"/>
              </a:avLst>
            </a:prstGeom>
            <a:gradFill rotWithShape="0">
              <a:gsLst>
                <a:gs pos="0">
                  <a:srgbClr val="FABF8F"/>
                </a:gs>
                <a:gs pos="50000">
                  <a:srgbClr val="F79646"/>
                </a:gs>
                <a:gs pos="100000">
                  <a:srgbClr val="FABF8F"/>
                </a:gs>
              </a:gsLst>
              <a:lin ang="5400000" scaled="1"/>
            </a:gradFill>
            <a:ln w="12700">
              <a:solidFill>
                <a:srgbClr val="F79646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974706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192" name="AutoShape 48"/>
            <p:cNvSpPr>
              <a:spLocks noChangeArrowheads="1"/>
            </p:cNvSpPr>
            <p:nvPr/>
          </p:nvSpPr>
          <p:spPr bwMode="auto">
            <a:xfrm rot="11381923">
              <a:off x="5494" y="4526"/>
              <a:ext cx="1891" cy="393"/>
            </a:xfrm>
            <a:prstGeom prst="notchedRightArrow">
              <a:avLst>
                <a:gd name="adj1" fmla="val 50000"/>
                <a:gd name="adj2" fmla="val 120293"/>
              </a:avLst>
            </a:prstGeom>
            <a:gradFill rotWithShape="0">
              <a:gsLst>
                <a:gs pos="0">
                  <a:srgbClr val="FABF8F"/>
                </a:gs>
                <a:gs pos="50000">
                  <a:srgbClr val="F79646"/>
                </a:gs>
                <a:gs pos="100000">
                  <a:srgbClr val="FABF8F"/>
                </a:gs>
              </a:gsLst>
              <a:lin ang="5400000" scaled="1"/>
            </a:gradFill>
            <a:ln w="12700">
              <a:solidFill>
                <a:srgbClr val="F79646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974706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193" name="AutoShape 49"/>
            <p:cNvSpPr>
              <a:spLocks noChangeArrowheads="1"/>
            </p:cNvSpPr>
            <p:nvPr/>
          </p:nvSpPr>
          <p:spPr bwMode="auto">
            <a:xfrm rot="18670704">
              <a:off x="4268" y="3446"/>
              <a:ext cx="902" cy="393"/>
            </a:xfrm>
            <a:prstGeom prst="notchedRightArrow">
              <a:avLst>
                <a:gd name="adj1" fmla="val 50000"/>
                <a:gd name="adj2" fmla="val 57379"/>
              </a:avLst>
            </a:prstGeom>
            <a:gradFill rotWithShape="0">
              <a:gsLst>
                <a:gs pos="0">
                  <a:srgbClr val="FABF8F"/>
                </a:gs>
                <a:gs pos="50000">
                  <a:srgbClr val="F79646"/>
                </a:gs>
                <a:gs pos="100000">
                  <a:srgbClr val="FABF8F"/>
                </a:gs>
              </a:gsLst>
              <a:lin ang="5400000" scaled="1"/>
            </a:gradFill>
            <a:ln w="12700">
              <a:solidFill>
                <a:srgbClr val="F79646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974706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194" name="AutoShape 50"/>
            <p:cNvSpPr>
              <a:spLocks noChangeArrowheads="1"/>
            </p:cNvSpPr>
            <p:nvPr/>
          </p:nvSpPr>
          <p:spPr bwMode="auto">
            <a:xfrm>
              <a:off x="2560" y="9950"/>
              <a:ext cx="2934" cy="928"/>
            </a:xfrm>
            <a:prstGeom prst="rightArrow">
              <a:avLst>
                <a:gd name="adj1" fmla="val 50000"/>
                <a:gd name="adj2" fmla="val 95013"/>
              </a:avLst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PŁATNOŚCI ENI</a:t>
              </a:r>
              <a:endParaRPr kumimoji="0" lang="pl-P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95" name="AutoShape 51"/>
            <p:cNvSpPr>
              <a:spLocks noChangeArrowheads="1"/>
            </p:cNvSpPr>
            <p:nvPr/>
          </p:nvSpPr>
          <p:spPr bwMode="auto">
            <a:xfrm>
              <a:off x="6867" y="9950"/>
              <a:ext cx="3795" cy="897"/>
            </a:xfrm>
            <a:prstGeom prst="notchedRightArrow">
              <a:avLst>
                <a:gd name="adj1" fmla="val 50000"/>
                <a:gd name="adj2" fmla="val 105027"/>
              </a:avLst>
            </a:prstGeom>
            <a:gradFill rotWithShape="0">
              <a:gsLst>
                <a:gs pos="0">
                  <a:srgbClr val="FABF8F"/>
                </a:gs>
                <a:gs pos="50000">
                  <a:srgbClr val="F79646"/>
                </a:gs>
                <a:gs pos="100000">
                  <a:srgbClr val="FABF8F"/>
                </a:gs>
              </a:gsLst>
              <a:lin ang="5400000" scaled="1"/>
            </a:gradFill>
            <a:ln w="12700">
              <a:solidFill>
                <a:srgbClr val="F79646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974706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1100" b="1" i="0" u="none" strike="noStrike" cap="none" normalizeH="0" baseline="0" dirty="0">
                  <a:ln>
                    <a:noFill/>
                  </a:ln>
                  <a:effectLst/>
                  <a:latin typeface="Calibri" pitchFamily="34" charset="0"/>
                  <a:cs typeface="Arial" pitchFamily="34" charset="0"/>
                </a:rPr>
                <a:t>RAPORTY FINANSOWE</a:t>
              </a:r>
              <a:endParaRPr kumimoji="0" lang="pl-PL" sz="18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7" name="pole tekstowe 46"/>
          <p:cNvSpPr txBox="1"/>
          <p:nvPr/>
        </p:nvSpPr>
        <p:spPr>
          <a:xfrm>
            <a:off x="310718" y="1436440"/>
            <a:ext cx="162276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b="1" dirty="0">
                <a:latin typeface="+mj-lt"/>
                <a:cs typeface="Times New Roman" panose="02020603050405020304" pitchFamily="18" charset="0"/>
              </a:rPr>
              <a:t>zatwierdzanie wniosków o płatność, raportów finansowych</a:t>
            </a:r>
            <a:br>
              <a:rPr lang="pl-PL" sz="1400" b="1" dirty="0">
                <a:latin typeface="+mj-lt"/>
                <a:cs typeface="Times New Roman" panose="02020603050405020304" pitchFamily="18" charset="0"/>
              </a:rPr>
            </a:br>
            <a:r>
              <a:rPr lang="pl-PL" sz="1400" b="1" dirty="0">
                <a:latin typeface="+mj-lt"/>
                <a:cs typeface="Times New Roman" panose="02020603050405020304" pitchFamily="18" charset="0"/>
              </a:rPr>
              <a:t>i rzeczowych oraz zlecanie dokonania płatności</a:t>
            </a:r>
          </a:p>
          <a:p>
            <a:endParaRPr lang="pl-PL" dirty="0"/>
          </a:p>
        </p:txBody>
      </p:sp>
      <p:sp>
        <p:nvSpPr>
          <p:cNvPr id="48" name="pole tekstowe 47"/>
          <p:cNvSpPr txBox="1"/>
          <p:nvPr/>
        </p:nvSpPr>
        <p:spPr>
          <a:xfrm>
            <a:off x="7708474" y="1403181"/>
            <a:ext cx="142743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b="1" dirty="0">
                <a:latin typeface="+mn-lt"/>
              </a:rPr>
              <a:t>weryfikacja raportów finansowych </a:t>
            </a:r>
            <a:br>
              <a:rPr lang="pl-PL" sz="1400" b="1" dirty="0">
                <a:latin typeface="+mn-lt"/>
              </a:rPr>
            </a:br>
            <a:r>
              <a:rPr lang="pl-PL" sz="1400" b="1" dirty="0">
                <a:latin typeface="+mn-lt"/>
              </a:rPr>
              <a:t>i rzeczowych, oraz wniosków </a:t>
            </a:r>
            <a:br>
              <a:rPr lang="pl-PL" sz="1400" b="1" dirty="0">
                <a:latin typeface="+mn-lt"/>
              </a:rPr>
            </a:br>
            <a:r>
              <a:rPr lang="pl-PL" sz="1400" b="1" dirty="0">
                <a:latin typeface="+mn-lt"/>
              </a:rPr>
              <a:t>o płatność</a:t>
            </a:r>
          </a:p>
          <a:p>
            <a:endParaRPr lang="pl-PL" dirty="0"/>
          </a:p>
        </p:txBody>
      </p:sp>
    </p:spTree>
  </p:cSld>
  <p:clrMapOvr>
    <a:masterClrMapping/>
  </p:clrMapOvr>
  <p:transition spd="med"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467518" y="1041917"/>
            <a:ext cx="82089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cap="all" dirty="0">
                <a:solidFill>
                  <a:srgbClr val="C00000"/>
                </a:solidFill>
                <a:latin typeface="+mj-lt"/>
              </a:rPr>
              <a:t>Raport finansowy partnera </a:t>
            </a: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6C3F77E-AF47-4BC5-AA20-98A620EAE06F}"/>
              </a:ext>
            </a:extLst>
          </p:cNvPr>
          <p:cNvSpPr/>
          <p:nvPr/>
        </p:nvSpPr>
        <p:spPr>
          <a:xfrm>
            <a:off x="467518" y="1704828"/>
            <a:ext cx="7781925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l-PL" sz="2000" u="sng" dirty="0">
                <a:latin typeface="+mn-lt"/>
              </a:rPr>
              <a:t>STRUKTURA:</a:t>
            </a:r>
          </a:p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endParaRPr lang="pl-PL" sz="2000" dirty="0">
              <a:solidFill>
                <a:schemeClr val="tx2"/>
              </a:solidFill>
              <a:latin typeface="+mn-lt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r>
              <a:rPr lang="pl-PL" sz="2200" dirty="0">
                <a:latin typeface="+mn-lt"/>
              </a:rPr>
              <a:t> </a:t>
            </a:r>
            <a:r>
              <a:rPr lang="en-US" sz="2200" dirty="0">
                <a:latin typeface="+mn-lt"/>
              </a:rPr>
              <a:t>B.1 Partner expenditure – summary</a:t>
            </a:r>
            <a:r>
              <a:rPr lang="pl-PL" sz="2200" dirty="0">
                <a:latin typeface="+mn-lt"/>
              </a:rPr>
              <a:t> </a:t>
            </a:r>
            <a:r>
              <a:rPr lang="pl-PL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(</a:t>
            </a:r>
            <a:r>
              <a:rPr lang="pl-PL" sz="2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wydatki partnera – podsumowanie</a:t>
            </a:r>
            <a:r>
              <a:rPr lang="pl-PL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);</a:t>
            </a:r>
          </a:p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endParaRPr lang="en-US" sz="2200" dirty="0">
              <a:solidFill>
                <a:schemeClr val="tx2"/>
              </a:solidFill>
              <a:latin typeface="+mn-lt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r>
              <a:rPr lang="pl-PL" sz="2200" dirty="0">
                <a:latin typeface="+mn-lt"/>
              </a:rPr>
              <a:t> </a:t>
            </a:r>
            <a:r>
              <a:rPr lang="en-US" sz="2200" dirty="0">
                <a:latin typeface="+mn-lt"/>
              </a:rPr>
              <a:t>B.2 Partner expenditure – breakdown</a:t>
            </a:r>
            <a:r>
              <a:rPr lang="pl-PL" sz="2200" dirty="0">
                <a:latin typeface="+mn-lt"/>
              </a:rPr>
              <a:t> </a:t>
            </a:r>
            <a:r>
              <a:rPr lang="en-US" sz="2200" dirty="0">
                <a:latin typeface="+mn-lt"/>
              </a:rPr>
              <a:t>per budget line </a:t>
            </a:r>
            <a:r>
              <a:rPr lang="pl-PL" sz="2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(wydatki partnera – wykaz szczegółowy w podziale na linie budżetowe); </a:t>
            </a:r>
            <a:endParaRPr lang="pl-PL" sz="22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endParaRPr lang="en-US" sz="2200" dirty="0">
              <a:latin typeface="+mn-lt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r>
              <a:rPr lang="pl-PL" sz="2200" dirty="0">
                <a:latin typeface="+mn-lt"/>
              </a:rPr>
              <a:t> </a:t>
            </a:r>
            <a:r>
              <a:rPr lang="en-US" sz="2200" dirty="0">
                <a:latin typeface="+mn-lt"/>
              </a:rPr>
              <a:t>B.3 Project expenditure – breakdown per Activity</a:t>
            </a:r>
            <a:r>
              <a:rPr lang="pl-PL" sz="2200" dirty="0">
                <a:latin typeface="+mn-lt"/>
              </a:rPr>
              <a:t> </a:t>
            </a:r>
            <a:r>
              <a:rPr lang="pl-PL" sz="2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(wydatki partnera – wykaz szczegółowy w podziale na działania); </a:t>
            </a:r>
            <a:endParaRPr lang="pl-PL" sz="22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endParaRPr lang="en-US" sz="2200" dirty="0">
              <a:latin typeface="+mn-lt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  <a:defRPr/>
            </a:pPr>
            <a:r>
              <a:rPr lang="pl-PL" sz="2200" dirty="0">
                <a:latin typeface="+mn-lt"/>
              </a:rPr>
              <a:t> </a:t>
            </a:r>
            <a:r>
              <a:rPr lang="en-US" sz="2200" dirty="0">
                <a:latin typeface="+mn-lt"/>
              </a:rPr>
              <a:t>B.3 Project expenditure per activity / per area</a:t>
            </a:r>
            <a:r>
              <a:rPr lang="pl-PL" sz="2200" dirty="0">
                <a:latin typeface="+mn-lt"/>
              </a:rPr>
              <a:t> </a:t>
            </a:r>
            <a:r>
              <a:rPr lang="pl-PL" sz="2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(wydatki partnera – wykaz szczegółowy w podziale na działania i obszar). </a:t>
            </a:r>
            <a:r>
              <a:rPr lang="en-US" sz="2200" dirty="0">
                <a:solidFill>
                  <a:schemeClr val="tx2"/>
                </a:solidFill>
                <a:latin typeface="+mn-lt"/>
              </a:rPr>
              <a:t>	</a:t>
            </a:r>
            <a:r>
              <a:rPr lang="en-US" dirty="0">
                <a:solidFill>
                  <a:schemeClr val="tx2"/>
                </a:solidFill>
              </a:rPr>
              <a:t>	</a:t>
            </a:r>
          </a:p>
          <a:p>
            <a:pPr algn="just">
              <a:buFont typeface="Arial" pitchFamily="34" charset="0"/>
              <a:buChar char="•"/>
              <a:defRPr/>
            </a:pPr>
            <a:endParaRPr lang="pl-PL" dirty="0">
              <a:solidFill>
                <a:schemeClr val="tx2"/>
              </a:solidFill>
            </a:endParaRPr>
          </a:p>
          <a:p>
            <a:pPr>
              <a:defRPr/>
            </a:pPr>
            <a:endParaRPr lang="pl-PL" dirty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endParaRPr lang="ru-RU" dirty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endParaRPr lang="pl-PL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707950"/>
      </p:ext>
    </p:extLst>
  </p:cSld>
  <p:clrMapOvr>
    <a:masterClrMapping/>
  </p:clrMapOvr>
  <p:transition spd="med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467518" y="1041917"/>
            <a:ext cx="8208963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cap="all" dirty="0">
                <a:latin typeface="+mj-lt"/>
              </a:rPr>
              <a:t>Raport finansowy partnera </a:t>
            </a:r>
          </a:p>
          <a:p>
            <a:pPr marL="0" lvl="1" algn="ctr">
              <a:defRPr/>
            </a:pPr>
            <a:r>
              <a:rPr lang="pl-PL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wydatki partnera – podsumowanie</a:t>
            </a:r>
            <a:endParaRPr lang="pl-PL" sz="28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3F27CA02-9DCF-4F4C-B654-16B2305F5AD4}"/>
              </a:ext>
            </a:extLst>
          </p:cNvPr>
          <p:cNvSpPr/>
          <p:nvPr/>
        </p:nvSpPr>
        <p:spPr>
          <a:xfrm>
            <a:off x="754903" y="5846158"/>
            <a:ext cx="50870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>
                <a:solidFill>
                  <a:schemeClr val="tx2"/>
                </a:solidFill>
              </a:rPr>
              <a:t> </a:t>
            </a:r>
            <a:r>
              <a:rPr lang="pl-PL" sz="2000" dirty="0">
                <a:solidFill>
                  <a:srgbClr val="C00000"/>
                </a:solidFill>
                <a:latin typeface="+mn-lt"/>
              </a:rPr>
              <a:t>!!! Poziom dofinansowania jak w UG (a nie UP)</a:t>
            </a:r>
          </a:p>
        </p:txBody>
      </p:sp>
      <p:sp>
        <p:nvSpPr>
          <p:cNvPr id="12" name="Objaśnienie w chmurce 10">
            <a:extLst>
              <a:ext uri="{FF2B5EF4-FFF2-40B4-BE49-F238E27FC236}">
                <a16:creationId xmlns:a16="http://schemas.microsoft.com/office/drawing/2014/main" id="{A8642D3E-430D-447B-A216-9DEB5802B335}"/>
              </a:ext>
            </a:extLst>
          </p:cNvPr>
          <p:cNvSpPr/>
          <p:nvPr/>
        </p:nvSpPr>
        <p:spPr>
          <a:xfrm>
            <a:off x="6502367" y="1988115"/>
            <a:ext cx="1711844" cy="738130"/>
          </a:xfrm>
          <a:prstGeom prst="cloudCallout">
            <a:avLst>
              <a:gd name="adj1" fmla="val 10429"/>
              <a:gd name="adj2" fmla="val 14753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dirty="0">
                <a:solidFill>
                  <a:schemeClr val="bg1"/>
                </a:solidFill>
              </a:rPr>
              <a:t>Zostało do wykorzystania 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126CFBF4-FD32-4D35-A811-CA1990F9FA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903" y="2838145"/>
            <a:ext cx="7277100" cy="2765369"/>
          </a:xfrm>
          <a:prstGeom prst="rect">
            <a:avLst/>
          </a:prstGeom>
        </p:spPr>
      </p:pic>
      <p:sp>
        <p:nvSpPr>
          <p:cNvPr id="13" name="Objaśnienie w chmurce 13">
            <a:extLst>
              <a:ext uri="{FF2B5EF4-FFF2-40B4-BE49-F238E27FC236}">
                <a16:creationId xmlns:a16="http://schemas.microsoft.com/office/drawing/2014/main" id="{D73E867E-1E51-497E-B932-62C1BB472E05}"/>
              </a:ext>
            </a:extLst>
          </p:cNvPr>
          <p:cNvSpPr/>
          <p:nvPr/>
        </p:nvSpPr>
        <p:spPr>
          <a:xfrm>
            <a:off x="3708310" y="2219469"/>
            <a:ext cx="2357610" cy="1013552"/>
          </a:xfrm>
          <a:prstGeom prst="cloudCallout">
            <a:avLst>
              <a:gd name="adj1" fmla="val -363"/>
              <a:gd name="adj2" fmla="val 17155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dirty="0"/>
              <a:t>Kwota ENI i wkładu własnego </a:t>
            </a:r>
            <a:r>
              <a:rPr lang="pl-PL" sz="1200" b="1" u="sng" dirty="0"/>
              <a:t>partnera</a:t>
            </a:r>
            <a:r>
              <a:rPr lang="pl-PL" sz="1200" dirty="0"/>
              <a:t> w niniejszym raporcie</a:t>
            </a:r>
          </a:p>
        </p:txBody>
      </p:sp>
      <p:sp>
        <p:nvSpPr>
          <p:cNvPr id="15" name="Objaśnienie w chmurce 8">
            <a:extLst>
              <a:ext uri="{FF2B5EF4-FFF2-40B4-BE49-F238E27FC236}">
                <a16:creationId xmlns:a16="http://schemas.microsoft.com/office/drawing/2014/main" id="{1019A030-D444-4F96-BBB1-7B105951958B}"/>
              </a:ext>
            </a:extLst>
          </p:cNvPr>
          <p:cNvSpPr/>
          <p:nvPr/>
        </p:nvSpPr>
        <p:spPr>
          <a:xfrm>
            <a:off x="123729" y="3201847"/>
            <a:ext cx="2478795" cy="903383"/>
          </a:xfrm>
          <a:prstGeom prst="cloudCallout">
            <a:avLst>
              <a:gd name="adj1" fmla="val 67933"/>
              <a:gd name="adj2" fmla="val 11309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dirty="0"/>
              <a:t>Kwota ENI i wkładu własnego </a:t>
            </a:r>
            <a:r>
              <a:rPr lang="pl-PL" sz="1200" b="1" u="sng" dirty="0"/>
              <a:t>partnera</a:t>
            </a:r>
            <a:r>
              <a:rPr lang="pl-PL" sz="1200" dirty="0"/>
              <a:t> na cały projekt</a:t>
            </a:r>
          </a:p>
        </p:txBody>
      </p:sp>
      <p:sp>
        <p:nvSpPr>
          <p:cNvPr id="17" name="Objaśnienie w chmurce 2">
            <a:extLst>
              <a:ext uri="{FF2B5EF4-FFF2-40B4-BE49-F238E27FC236}">
                <a16:creationId xmlns:a16="http://schemas.microsoft.com/office/drawing/2014/main" id="{3B70BC63-BD40-4A6D-BECF-2C08FE8171FD}"/>
              </a:ext>
            </a:extLst>
          </p:cNvPr>
          <p:cNvSpPr/>
          <p:nvPr/>
        </p:nvSpPr>
        <p:spPr>
          <a:xfrm>
            <a:off x="6065920" y="5737329"/>
            <a:ext cx="1553379" cy="738130"/>
          </a:xfrm>
          <a:prstGeom prst="cloudCallout">
            <a:avLst>
              <a:gd name="adj1" fmla="val -123380"/>
              <a:gd name="adj2" fmla="val -7889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dirty="0"/>
              <a:t>narosłe odsetki, jeżeli dotyczy</a:t>
            </a:r>
          </a:p>
        </p:txBody>
      </p:sp>
    </p:spTree>
    <p:extLst>
      <p:ext uri="{BB962C8B-B14F-4D97-AF65-F5344CB8AC3E}">
        <p14:creationId xmlns:p14="http://schemas.microsoft.com/office/powerpoint/2010/main" val="327457380"/>
      </p:ext>
    </p:extLst>
  </p:cSld>
  <p:clrMapOvr>
    <a:masterClrMapping/>
  </p:clrMapOvr>
  <p:transition spd="med"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5422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513079" y="703361"/>
            <a:ext cx="8208963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cap="all" dirty="0">
                <a:latin typeface="+mj-lt"/>
              </a:rPr>
              <a:t>Raport finansowy partnera</a:t>
            </a:r>
          </a:p>
          <a:p>
            <a:pPr marL="0" lvl="1" algn="ctr">
              <a:defRPr/>
            </a:pPr>
            <a:r>
              <a:rPr lang="pl-PL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wykaz szczegółowy w podziale na linie budżetowe </a:t>
            </a:r>
          </a:p>
          <a:p>
            <a:pPr marL="0" lvl="1" algn="ctr">
              <a:defRPr/>
            </a:pPr>
            <a:r>
              <a:rPr lang="pl-PL" sz="28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</a:p>
        </p:txBody>
      </p:sp>
      <p:pic>
        <p:nvPicPr>
          <p:cNvPr id="19" name="Obraz 18">
            <a:extLst>
              <a:ext uri="{FF2B5EF4-FFF2-40B4-BE49-F238E27FC236}">
                <a16:creationId xmlns:a16="http://schemas.microsoft.com/office/drawing/2014/main" id="{B45586FA-92D5-481B-AB7D-B43DF81054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5006" y="1552576"/>
            <a:ext cx="6245916" cy="5231402"/>
          </a:xfrm>
          <a:prstGeom prst="rect">
            <a:avLst/>
          </a:prstGeom>
        </p:spPr>
      </p:pic>
      <p:sp>
        <p:nvSpPr>
          <p:cNvPr id="20" name="Objaśnienie w chmurce 15">
            <a:extLst>
              <a:ext uri="{FF2B5EF4-FFF2-40B4-BE49-F238E27FC236}">
                <a16:creationId xmlns:a16="http://schemas.microsoft.com/office/drawing/2014/main" id="{C1455A49-7E8D-4B3C-9AFF-28AC321FCC32}"/>
              </a:ext>
            </a:extLst>
          </p:cNvPr>
          <p:cNvSpPr/>
          <p:nvPr/>
        </p:nvSpPr>
        <p:spPr>
          <a:xfrm>
            <a:off x="4094563" y="4120169"/>
            <a:ext cx="2064183" cy="927254"/>
          </a:xfrm>
          <a:prstGeom prst="cloudCallout">
            <a:avLst>
              <a:gd name="adj1" fmla="val -19508"/>
              <a:gd name="adj2" fmla="val -21770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dirty="0">
                <a:solidFill>
                  <a:schemeClr val="bg1"/>
                </a:solidFill>
              </a:rPr>
              <a:t>Aktualny budżet (w tym po zmianach do 15%)</a:t>
            </a:r>
          </a:p>
        </p:txBody>
      </p:sp>
      <p:sp>
        <p:nvSpPr>
          <p:cNvPr id="22" name="Objaśnienie w chmurce 14">
            <a:extLst>
              <a:ext uri="{FF2B5EF4-FFF2-40B4-BE49-F238E27FC236}">
                <a16:creationId xmlns:a16="http://schemas.microsoft.com/office/drawing/2014/main" id="{80952F4C-8223-4A57-BEA1-9270CDDE2128}"/>
              </a:ext>
            </a:extLst>
          </p:cNvPr>
          <p:cNvSpPr/>
          <p:nvPr/>
        </p:nvSpPr>
        <p:spPr>
          <a:xfrm>
            <a:off x="5126655" y="5214712"/>
            <a:ext cx="2478795" cy="837746"/>
          </a:xfrm>
          <a:prstGeom prst="cloudCallout">
            <a:avLst>
              <a:gd name="adj1" fmla="val -98098"/>
              <a:gd name="adj2" fmla="val 5146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dirty="0"/>
              <a:t>Koszty administracyjne – ile rzeczywiście, ale nie więcej niż % w UG</a:t>
            </a:r>
          </a:p>
        </p:txBody>
      </p:sp>
      <p:sp>
        <p:nvSpPr>
          <p:cNvPr id="23" name="Objaśnienie w chmurce 17">
            <a:extLst>
              <a:ext uri="{FF2B5EF4-FFF2-40B4-BE49-F238E27FC236}">
                <a16:creationId xmlns:a16="http://schemas.microsoft.com/office/drawing/2014/main" id="{BEFC2367-66EC-43A1-8738-60E5908FA2A8}"/>
              </a:ext>
            </a:extLst>
          </p:cNvPr>
          <p:cNvSpPr/>
          <p:nvPr/>
        </p:nvSpPr>
        <p:spPr>
          <a:xfrm>
            <a:off x="294948" y="5609488"/>
            <a:ext cx="1795109" cy="927255"/>
          </a:xfrm>
          <a:prstGeom prst="cloudCallout">
            <a:avLst>
              <a:gd name="adj1" fmla="val 66488"/>
              <a:gd name="adj2" fmla="val 2766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dirty="0">
                <a:solidFill>
                  <a:schemeClr val="bg1"/>
                </a:solidFill>
              </a:rPr>
              <a:t>Przychód partnera (jeżeli dotyczy)</a:t>
            </a:r>
          </a:p>
        </p:txBody>
      </p:sp>
    </p:spTree>
    <p:extLst>
      <p:ext uri="{BB962C8B-B14F-4D97-AF65-F5344CB8AC3E}">
        <p14:creationId xmlns:p14="http://schemas.microsoft.com/office/powerpoint/2010/main" val="1539135887"/>
      </p:ext>
    </p:extLst>
  </p:cSld>
  <p:clrMapOvr>
    <a:masterClrMapping/>
  </p:clrMapOvr>
  <p:transition spd="med"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8560" y="869"/>
            <a:ext cx="92211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467518" y="1041917"/>
            <a:ext cx="8208963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cap="all" dirty="0">
                <a:latin typeface="+mj-lt"/>
              </a:rPr>
              <a:t>Raport finansowy partnera</a:t>
            </a:r>
          </a:p>
          <a:p>
            <a:pPr marL="0" lvl="1" algn="ctr">
              <a:defRPr/>
            </a:pPr>
            <a:r>
              <a:rPr lang="pl-PL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wydatki partnera – wykaz szczegółowy w podziale na działania </a:t>
            </a:r>
          </a:p>
        </p:txBody>
      </p:sp>
      <p:sp>
        <p:nvSpPr>
          <p:cNvPr id="15" name="Prostokąt 14">
            <a:extLst>
              <a:ext uri="{FF2B5EF4-FFF2-40B4-BE49-F238E27FC236}">
                <a16:creationId xmlns:a16="http://schemas.microsoft.com/office/drawing/2014/main" id="{CB6D884A-C6B3-4BFC-8CB6-D0D2109E8778}"/>
              </a:ext>
            </a:extLst>
          </p:cNvPr>
          <p:cNvSpPr/>
          <p:nvPr/>
        </p:nvSpPr>
        <p:spPr>
          <a:xfrm>
            <a:off x="754903" y="5625122"/>
            <a:ext cx="62141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dirty="0">
                <a:solidFill>
                  <a:schemeClr val="tx2"/>
                </a:solidFill>
                <a:latin typeface="+mn-lt"/>
              </a:rPr>
              <a:t> </a:t>
            </a:r>
            <a:r>
              <a:rPr lang="pl-PL" sz="2000" dirty="0">
                <a:solidFill>
                  <a:srgbClr val="C00000"/>
                </a:solidFill>
                <a:latin typeface="+mn-lt"/>
              </a:rPr>
              <a:t>!!! 	TOTAL EXPENDITURE = TOTAL ELIGIBLE EXPENDITURE </a:t>
            </a:r>
          </a:p>
          <a:p>
            <a:r>
              <a:rPr lang="pl-PL" sz="2000" dirty="0">
                <a:solidFill>
                  <a:srgbClr val="C00000"/>
                </a:solidFill>
                <a:latin typeface="+mn-lt"/>
              </a:rPr>
              <a:t>	(przychód nie jest wliczany)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DDE5D9D6-FABC-4426-BBE9-2D4A76D9A9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4531" y="2374736"/>
            <a:ext cx="7206015" cy="2905125"/>
          </a:xfrm>
          <a:prstGeom prst="rect">
            <a:avLst/>
          </a:prstGeom>
        </p:spPr>
      </p:pic>
      <p:sp>
        <p:nvSpPr>
          <p:cNvPr id="16" name="Objaśnienie w chmurce 11">
            <a:extLst>
              <a:ext uri="{FF2B5EF4-FFF2-40B4-BE49-F238E27FC236}">
                <a16:creationId xmlns:a16="http://schemas.microsoft.com/office/drawing/2014/main" id="{6D1AC404-AF14-4C25-9DA5-D022CB4D6ABB}"/>
              </a:ext>
            </a:extLst>
          </p:cNvPr>
          <p:cNvSpPr/>
          <p:nvPr/>
        </p:nvSpPr>
        <p:spPr>
          <a:xfrm>
            <a:off x="-88440" y="2999930"/>
            <a:ext cx="1472972" cy="858139"/>
          </a:xfrm>
          <a:prstGeom prst="cloudCallout">
            <a:avLst>
              <a:gd name="adj1" fmla="val 72684"/>
              <a:gd name="adj2" fmla="val -291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dirty="0">
                <a:solidFill>
                  <a:schemeClr val="bg1"/>
                </a:solidFill>
              </a:rPr>
              <a:t>Działania partnera</a:t>
            </a:r>
          </a:p>
        </p:txBody>
      </p:sp>
      <p:sp>
        <p:nvSpPr>
          <p:cNvPr id="17" name="Objaśnienie w chmurce 10">
            <a:extLst>
              <a:ext uri="{FF2B5EF4-FFF2-40B4-BE49-F238E27FC236}">
                <a16:creationId xmlns:a16="http://schemas.microsoft.com/office/drawing/2014/main" id="{2F103E59-E511-4F15-BBBB-26456F0C014A}"/>
              </a:ext>
            </a:extLst>
          </p:cNvPr>
          <p:cNvSpPr/>
          <p:nvPr/>
        </p:nvSpPr>
        <p:spPr>
          <a:xfrm>
            <a:off x="3673556" y="3792139"/>
            <a:ext cx="1622714" cy="858139"/>
          </a:xfrm>
          <a:prstGeom prst="cloudCallout">
            <a:avLst>
              <a:gd name="adj1" fmla="val -58678"/>
              <a:gd name="adj2" fmla="val 7160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dirty="0">
                <a:solidFill>
                  <a:schemeClr val="bg1"/>
                </a:solidFill>
              </a:rPr>
              <a:t>Przychód na poziomie partnera</a:t>
            </a:r>
          </a:p>
        </p:txBody>
      </p:sp>
      <p:sp>
        <p:nvSpPr>
          <p:cNvPr id="18" name="Objaśnienie w chmurce 13">
            <a:extLst>
              <a:ext uri="{FF2B5EF4-FFF2-40B4-BE49-F238E27FC236}">
                <a16:creationId xmlns:a16="http://schemas.microsoft.com/office/drawing/2014/main" id="{1D89FE90-D1AE-48A5-BEC8-38B2FA0AB672}"/>
              </a:ext>
            </a:extLst>
          </p:cNvPr>
          <p:cNvSpPr/>
          <p:nvPr/>
        </p:nvSpPr>
        <p:spPr>
          <a:xfrm>
            <a:off x="5591901" y="3574180"/>
            <a:ext cx="2591109" cy="1341425"/>
          </a:xfrm>
          <a:prstGeom prst="cloudCallout">
            <a:avLst>
              <a:gd name="adj1" fmla="val -58262"/>
              <a:gd name="adj2" fmla="val -7885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dirty="0">
                <a:solidFill>
                  <a:schemeClr val="bg1"/>
                </a:solidFill>
              </a:rPr>
              <a:t>Poniesione wydatki w ramach poszczególnych działań partnera (okres sprawozdawczy)</a:t>
            </a:r>
          </a:p>
        </p:txBody>
      </p:sp>
    </p:spTree>
    <p:extLst>
      <p:ext uri="{BB962C8B-B14F-4D97-AF65-F5344CB8AC3E}">
        <p14:creationId xmlns:p14="http://schemas.microsoft.com/office/powerpoint/2010/main" val="1383490412"/>
      </p:ext>
    </p:extLst>
  </p:cSld>
  <p:clrMapOvr>
    <a:masterClrMapping/>
  </p:clrMapOvr>
  <p:transition spd="med"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8560" y="0"/>
            <a:ext cx="92211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467518" y="1041917"/>
            <a:ext cx="8208963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cap="all" dirty="0">
                <a:latin typeface="+mj-lt"/>
              </a:rPr>
              <a:t>Raport finansowy partnera</a:t>
            </a:r>
          </a:p>
          <a:p>
            <a:pPr marL="0" lvl="1" algn="ctr">
              <a:defRPr/>
            </a:pPr>
            <a:r>
              <a:rPr lang="pl-PL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wykaz szczegółowy w podziale na działania i obszar 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30485F6D-A7A6-436C-82F2-6F502E715B3B}"/>
              </a:ext>
            </a:extLst>
          </p:cNvPr>
          <p:cNvSpPr/>
          <p:nvPr/>
        </p:nvSpPr>
        <p:spPr>
          <a:xfrm>
            <a:off x="1097753" y="5949109"/>
            <a:ext cx="46085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dirty="0">
                <a:solidFill>
                  <a:schemeClr val="tx2"/>
                </a:solidFill>
                <a:latin typeface="+mn-lt"/>
              </a:rPr>
              <a:t> </a:t>
            </a:r>
            <a:r>
              <a:rPr lang="pl-PL" sz="2000" dirty="0">
                <a:solidFill>
                  <a:srgbClr val="C00000"/>
                </a:solidFill>
                <a:latin typeface="+mn-lt"/>
              </a:rPr>
              <a:t>!!! 	obszar Programu – główny + przyległy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DA942E5D-7397-422A-98FF-E8C2522E25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607" y="2739559"/>
            <a:ext cx="6937392" cy="2520114"/>
          </a:xfrm>
          <a:prstGeom prst="rect">
            <a:avLst/>
          </a:prstGeom>
        </p:spPr>
      </p:pic>
      <p:sp>
        <p:nvSpPr>
          <p:cNvPr id="13" name="Objaśnienie w chmurce 14">
            <a:extLst>
              <a:ext uri="{FF2B5EF4-FFF2-40B4-BE49-F238E27FC236}">
                <a16:creationId xmlns:a16="http://schemas.microsoft.com/office/drawing/2014/main" id="{EE3594C4-CD0E-439C-974B-217FF730B7FE}"/>
              </a:ext>
            </a:extLst>
          </p:cNvPr>
          <p:cNvSpPr/>
          <p:nvPr/>
        </p:nvSpPr>
        <p:spPr>
          <a:xfrm>
            <a:off x="3403288" y="4902774"/>
            <a:ext cx="2467778" cy="1013552"/>
          </a:xfrm>
          <a:prstGeom prst="cloudCallout">
            <a:avLst>
              <a:gd name="adj1" fmla="val 1040"/>
              <a:gd name="adj2" fmla="val -1057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b="1" dirty="0">
                <a:solidFill>
                  <a:schemeClr val="bg1"/>
                </a:solidFill>
              </a:rPr>
              <a:t>Wydatki poniesione na obszarze Programu (Beneficjent) w ramach działań</a:t>
            </a:r>
          </a:p>
        </p:txBody>
      </p:sp>
    </p:spTree>
    <p:extLst>
      <p:ext uri="{BB962C8B-B14F-4D97-AF65-F5344CB8AC3E}">
        <p14:creationId xmlns:p14="http://schemas.microsoft.com/office/powerpoint/2010/main" val="1061844176"/>
      </p:ext>
    </p:extLst>
  </p:cSld>
  <p:clrMapOvr>
    <a:masterClrMapping/>
  </p:clrMapOvr>
  <p:transition spd="med"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144379" y="1041917"/>
            <a:ext cx="87469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pl-PL" sz="2800" b="1" cap="all" dirty="0">
                <a:solidFill>
                  <a:srgbClr val="C00000"/>
                </a:solidFill>
                <a:latin typeface="+mj-lt"/>
              </a:rPr>
              <a:t>Raport finansowy skonsolidowany </a:t>
            </a:r>
            <a:r>
              <a:rPr lang="pl-PL" sz="2800" b="1" cap="all" dirty="0">
                <a:latin typeface="+mj-lt"/>
              </a:rPr>
              <a:t>- STRUKTURA </a:t>
            </a: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6C3F77E-AF47-4BC5-AA20-98A620EAE06F}"/>
              </a:ext>
            </a:extLst>
          </p:cNvPr>
          <p:cNvSpPr/>
          <p:nvPr/>
        </p:nvSpPr>
        <p:spPr>
          <a:xfrm>
            <a:off x="435006" y="1750480"/>
            <a:ext cx="7981025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pl-PL" sz="2000" dirty="0">
                <a:latin typeface="+mn-lt"/>
              </a:rPr>
              <a:t> </a:t>
            </a:r>
            <a:r>
              <a:rPr lang="en-US" sz="2000" dirty="0">
                <a:latin typeface="+mn-lt"/>
              </a:rPr>
              <a:t>B.1 Project expenditure</a:t>
            </a:r>
            <a:r>
              <a:rPr lang="pl-PL" sz="2000" dirty="0">
                <a:latin typeface="+mn-lt"/>
              </a:rPr>
              <a:t> </a:t>
            </a:r>
            <a:r>
              <a:rPr lang="en-US" sz="2000" dirty="0">
                <a:latin typeface="+mn-lt"/>
              </a:rPr>
              <a:t>-</a:t>
            </a:r>
            <a:r>
              <a:rPr lang="pl-PL" sz="2000" dirty="0">
                <a:latin typeface="+mn-lt"/>
              </a:rPr>
              <a:t> </a:t>
            </a:r>
            <a:r>
              <a:rPr lang="en-US" sz="2000" dirty="0">
                <a:latin typeface="+mn-lt"/>
              </a:rPr>
              <a:t>summary</a:t>
            </a:r>
            <a:r>
              <a:rPr lang="pl-PL" sz="2000" dirty="0">
                <a:latin typeface="+mn-lt"/>
              </a:rPr>
              <a:t> </a:t>
            </a:r>
            <a:r>
              <a:rPr lang="pl-PL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(</a:t>
            </a:r>
            <a:r>
              <a:rPr lang="pl-PL" sz="2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wydatki w projekcie -       podsumowanie</a:t>
            </a:r>
            <a:r>
              <a:rPr lang="pl-PL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);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				</a:t>
            </a:r>
          </a:p>
          <a:p>
            <a:pPr marL="342900" indent="-342900" algn="just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latin typeface="+mn-lt"/>
              </a:rPr>
              <a:t>B.2 Project expenditure per co-financing source – breakdown per beneficiary </a:t>
            </a:r>
            <a:r>
              <a:rPr lang="pl-PL" sz="2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(wydatki w projekcie – wykaz szczegółowy w podziale na Beneficjentów); </a:t>
            </a:r>
            <a:endParaRPr lang="pl-PL" sz="2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  <a:p>
            <a:pPr marL="342900" indent="-342900" algn="just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latin typeface="+mn-lt"/>
              </a:rPr>
              <a:t>B.3 Project expenditure - breakdown per budget line</a:t>
            </a:r>
            <a:r>
              <a:rPr lang="pl-PL" sz="2000" dirty="0">
                <a:latin typeface="+mn-lt"/>
              </a:rPr>
              <a:t> </a:t>
            </a:r>
            <a:r>
              <a:rPr lang="pl-PL" sz="2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(wydatki </a:t>
            </a:r>
            <a:br>
              <a:rPr lang="pl-PL" sz="2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</a:br>
            <a:r>
              <a:rPr lang="pl-PL" sz="2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w projekcie – wykaz szczegółowy w podziale na linie budżetowe); </a:t>
            </a:r>
            <a:r>
              <a:rPr lang="en-US" sz="2000" dirty="0">
                <a:latin typeface="+mn-lt"/>
              </a:rPr>
              <a:t>	</a:t>
            </a:r>
            <a:endParaRPr lang="pl-PL" sz="2000" dirty="0">
              <a:latin typeface="+mn-lt"/>
            </a:endParaRPr>
          </a:p>
          <a:p>
            <a:pPr marL="342900" indent="-342900" algn="just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latin typeface="+mn-lt"/>
              </a:rPr>
              <a:t>B.4 Project expenditure - breakdown per Activity</a:t>
            </a:r>
            <a:r>
              <a:rPr lang="pl-PL" sz="2000" dirty="0">
                <a:latin typeface="+mn-lt"/>
              </a:rPr>
              <a:t> </a:t>
            </a:r>
            <a:r>
              <a:rPr lang="pl-PL" sz="2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(wydatki w projekcie – wykaz szczegółowy w podziale na działania); </a:t>
            </a:r>
          </a:p>
          <a:p>
            <a:pPr marL="342900" indent="-342900" algn="just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latin typeface="+mn-lt"/>
              </a:rPr>
              <a:t>B.5 Project expenditure - overview per partner / per area	</a:t>
            </a:r>
            <a:r>
              <a:rPr lang="pl-PL" sz="2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(wydatki                  w projekcie – wykaz szczegółowy w podziale na partnera i obszar); 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  <a:p>
            <a:pPr marL="342900" indent="-342900" algn="just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latin typeface="+mn-lt"/>
              </a:rPr>
              <a:t>B.6 Project expenditure - overview per partner/ per Activity</a:t>
            </a:r>
            <a:r>
              <a:rPr lang="pl-PL" sz="2000" dirty="0">
                <a:latin typeface="+mn-lt"/>
              </a:rPr>
              <a:t> </a:t>
            </a:r>
            <a:r>
              <a:rPr lang="pl-PL" sz="2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(wydatki                 w projekcie – wykaz szczegółowy w podziale na partnera i działanie).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	</a:t>
            </a:r>
            <a:endParaRPr lang="pl-PL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7860208"/>
      </p:ext>
    </p:extLst>
  </p:cSld>
  <p:clrMapOvr>
    <a:masterClrMapping/>
  </p:clrMapOvr>
  <p:transition spd="med"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603744" y="838528"/>
            <a:ext cx="8208963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cap="all" dirty="0">
                <a:latin typeface="+mj-lt"/>
              </a:rPr>
              <a:t>RAPORT FINANSOWY SKONSOLIDOWANY </a:t>
            </a:r>
            <a:r>
              <a:rPr lang="pl-PL" sz="2800" b="1" cap="all" dirty="0">
                <a:solidFill>
                  <a:srgbClr val="C00000"/>
                </a:solidFill>
                <a:latin typeface="+mj-lt"/>
              </a:rPr>
              <a:t>(B1)</a:t>
            </a:r>
          </a:p>
          <a:p>
            <a:pPr marL="0" lvl="1" algn="ctr">
              <a:defRPr/>
            </a:pPr>
            <a:r>
              <a:rPr lang="pl-PL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Wydatki w projekcie - podsumowanie </a:t>
            </a: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42A8BE16-3C46-44CB-A588-C71E77C707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589" y="2857416"/>
            <a:ext cx="7687484" cy="2272730"/>
          </a:xfrm>
          <a:prstGeom prst="rect">
            <a:avLst/>
          </a:prstGeom>
        </p:spPr>
      </p:pic>
      <p:sp>
        <p:nvSpPr>
          <p:cNvPr id="15" name="Objaśnienie w chmurce 8">
            <a:extLst>
              <a:ext uri="{FF2B5EF4-FFF2-40B4-BE49-F238E27FC236}">
                <a16:creationId xmlns:a16="http://schemas.microsoft.com/office/drawing/2014/main" id="{7FAF48FC-902C-408A-BC63-633F85EBDCF3}"/>
              </a:ext>
            </a:extLst>
          </p:cNvPr>
          <p:cNvSpPr/>
          <p:nvPr/>
        </p:nvSpPr>
        <p:spPr>
          <a:xfrm>
            <a:off x="24546" y="1764350"/>
            <a:ext cx="2478795" cy="903383"/>
          </a:xfrm>
          <a:prstGeom prst="cloudCallout">
            <a:avLst>
              <a:gd name="adj1" fmla="val 91716"/>
              <a:gd name="adj2" fmla="val 13440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dirty="0"/>
              <a:t>Kwota ENI i wkładu własnego na cały projekt</a:t>
            </a:r>
          </a:p>
        </p:txBody>
      </p:sp>
      <p:sp>
        <p:nvSpPr>
          <p:cNvPr id="16" name="Objaśnienie w chmurce 13">
            <a:extLst>
              <a:ext uri="{FF2B5EF4-FFF2-40B4-BE49-F238E27FC236}">
                <a16:creationId xmlns:a16="http://schemas.microsoft.com/office/drawing/2014/main" id="{EEFEC843-D1AB-403B-BEE6-1411A587791E}"/>
              </a:ext>
            </a:extLst>
          </p:cNvPr>
          <p:cNvSpPr/>
          <p:nvPr/>
        </p:nvSpPr>
        <p:spPr>
          <a:xfrm>
            <a:off x="4071896" y="1725791"/>
            <a:ext cx="2357610" cy="1235779"/>
          </a:xfrm>
          <a:prstGeom prst="cloudCallout">
            <a:avLst>
              <a:gd name="adj1" fmla="val -12101"/>
              <a:gd name="adj2" fmla="val 7419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dirty="0"/>
              <a:t>Kwota ENI i wkładu własnego w niniejszym raporcie na cały projekt</a:t>
            </a:r>
          </a:p>
        </p:txBody>
      </p:sp>
      <p:sp>
        <p:nvSpPr>
          <p:cNvPr id="18" name="Objaśnienie w chmurce 11">
            <a:extLst>
              <a:ext uri="{FF2B5EF4-FFF2-40B4-BE49-F238E27FC236}">
                <a16:creationId xmlns:a16="http://schemas.microsoft.com/office/drawing/2014/main" id="{4DA0ADDF-F4C0-442B-A901-CCCD6640971F}"/>
              </a:ext>
            </a:extLst>
          </p:cNvPr>
          <p:cNvSpPr/>
          <p:nvPr/>
        </p:nvSpPr>
        <p:spPr>
          <a:xfrm>
            <a:off x="5141757" y="5302896"/>
            <a:ext cx="1757676" cy="1010891"/>
          </a:xfrm>
          <a:prstGeom prst="cloudCallout">
            <a:avLst>
              <a:gd name="adj1" fmla="val -54180"/>
              <a:gd name="adj2" fmla="val -936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dirty="0"/>
              <a:t>narosłe odsetki (na poziomie projektu), jeżeli dotyczy</a:t>
            </a:r>
          </a:p>
        </p:txBody>
      </p:sp>
      <p:sp>
        <p:nvSpPr>
          <p:cNvPr id="19" name="Objaśnienie w chmurce 10">
            <a:extLst>
              <a:ext uri="{FF2B5EF4-FFF2-40B4-BE49-F238E27FC236}">
                <a16:creationId xmlns:a16="http://schemas.microsoft.com/office/drawing/2014/main" id="{8249A3B0-A40E-44F2-8A5A-FF93C53BDC95}"/>
              </a:ext>
            </a:extLst>
          </p:cNvPr>
          <p:cNvSpPr/>
          <p:nvPr/>
        </p:nvSpPr>
        <p:spPr>
          <a:xfrm>
            <a:off x="6899433" y="1661321"/>
            <a:ext cx="1711844" cy="738130"/>
          </a:xfrm>
          <a:prstGeom prst="cloudCallout">
            <a:avLst>
              <a:gd name="adj1" fmla="val 10429"/>
              <a:gd name="adj2" fmla="val 14753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dirty="0">
                <a:solidFill>
                  <a:schemeClr val="bg1"/>
                </a:solidFill>
              </a:rPr>
              <a:t>Zostało do wykorzystania </a:t>
            </a:r>
          </a:p>
        </p:txBody>
      </p:sp>
    </p:spTree>
    <p:extLst>
      <p:ext uri="{BB962C8B-B14F-4D97-AF65-F5344CB8AC3E}">
        <p14:creationId xmlns:p14="http://schemas.microsoft.com/office/powerpoint/2010/main" val="723159946"/>
      </p:ext>
    </p:extLst>
  </p:cSld>
  <p:clrMapOvr>
    <a:masterClrMapping/>
  </p:clrMapOvr>
  <p:transition spd="med"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259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467517" y="1001556"/>
            <a:ext cx="8208963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cap="all" dirty="0">
                <a:latin typeface="+mj-lt"/>
              </a:rPr>
              <a:t>RAPORT FINANSOWY SKONSOLIDOWANY </a:t>
            </a:r>
            <a:r>
              <a:rPr lang="pl-PL" sz="2800" b="1" cap="all" dirty="0">
                <a:solidFill>
                  <a:srgbClr val="C00000"/>
                </a:solidFill>
                <a:latin typeface="+mj-lt"/>
              </a:rPr>
              <a:t>(B2</a:t>
            </a:r>
            <a:r>
              <a:rPr lang="pl-PL" sz="2800" b="1" dirty="0">
                <a:solidFill>
                  <a:srgbClr val="C00000"/>
                </a:solidFill>
                <a:latin typeface="+mj-lt"/>
              </a:rPr>
              <a:t>)</a:t>
            </a:r>
          </a:p>
          <a:p>
            <a:pPr marL="0" lvl="1" algn="ctr">
              <a:defRPr/>
            </a:pPr>
            <a:r>
              <a:rPr lang="pl-PL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wykaz szczegółowy w podziale na Beneficjentów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DF20B760-04C8-4E09-8BFC-31A6F29620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083" y="2430379"/>
            <a:ext cx="8535398" cy="2430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234382"/>
      </p:ext>
    </p:extLst>
  </p:cSld>
  <p:clrMapOvr>
    <a:masterClrMapping/>
  </p:clrMapOvr>
  <p:transition spd="med"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968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1003177" y="703361"/>
            <a:ext cx="77188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pl-PL" sz="2800" b="1" cap="all" dirty="0">
                <a:latin typeface="+mj-lt"/>
              </a:rPr>
              <a:t>RAPORT FINANSOWY SKONSOLIDOWANY </a:t>
            </a:r>
            <a:r>
              <a:rPr lang="pl-PL" sz="2800" b="1" cap="all" dirty="0">
                <a:solidFill>
                  <a:schemeClr val="accent2"/>
                </a:solidFill>
                <a:latin typeface="+mj-lt"/>
              </a:rPr>
              <a:t>(B3)</a:t>
            </a:r>
          </a:p>
          <a:p>
            <a:pPr marL="0" lvl="1" algn="ctr">
              <a:defRPr/>
            </a:pPr>
            <a:r>
              <a:rPr lang="pl-PL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wykaz szczegółowy w podziale na linie budżetowe </a:t>
            </a:r>
          </a:p>
          <a:p>
            <a:pPr marL="0" lvl="1" algn="ctr">
              <a:defRPr/>
            </a:pPr>
            <a:r>
              <a:rPr lang="pl-PL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A6FCE03C-E786-477E-B734-B42176361C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5005" y="1576137"/>
            <a:ext cx="6216317" cy="5281863"/>
          </a:xfrm>
          <a:prstGeom prst="rect">
            <a:avLst/>
          </a:prstGeom>
        </p:spPr>
      </p:pic>
      <p:sp>
        <p:nvSpPr>
          <p:cNvPr id="11" name="Objaśnienie w chmurce 17">
            <a:extLst>
              <a:ext uri="{FF2B5EF4-FFF2-40B4-BE49-F238E27FC236}">
                <a16:creationId xmlns:a16="http://schemas.microsoft.com/office/drawing/2014/main" id="{E344FEDE-0F56-4446-A698-54FC9C920CAF}"/>
              </a:ext>
            </a:extLst>
          </p:cNvPr>
          <p:cNvSpPr/>
          <p:nvPr/>
        </p:nvSpPr>
        <p:spPr>
          <a:xfrm>
            <a:off x="294948" y="5609488"/>
            <a:ext cx="1795109" cy="973090"/>
          </a:xfrm>
          <a:prstGeom prst="cloudCallout">
            <a:avLst>
              <a:gd name="adj1" fmla="val 66488"/>
              <a:gd name="adj2" fmla="val 2766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dirty="0">
                <a:solidFill>
                  <a:schemeClr val="bg1"/>
                </a:solidFill>
              </a:rPr>
              <a:t>Przychód partnera (jeżeli dotyczy)</a:t>
            </a:r>
          </a:p>
        </p:txBody>
      </p:sp>
      <p:sp>
        <p:nvSpPr>
          <p:cNvPr id="12" name="Objaśnienie w chmurce 15">
            <a:extLst>
              <a:ext uri="{FF2B5EF4-FFF2-40B4-BE49-F238E27FC236}">
                <a16:creationId xmlns:a16="http://schemas.microsoft.com/office/drawing/2014/main" id="{6B61C627-3120-419E-9530-056CE1FCA5DB}"/>
              </a:ext>
            </a:extLst>
          </p:cNvPr>
          <p:cNvSpPr/>
          <p:nvPr/>
        </p:nvSpPr>
        <p:spPr>
          <a:xfrm>
            <a:off x="4094563" y="4120169"/>
            <a:ext cx="2064183" cy="927254"/>
          </a:xfrm>
          <a:prstGeom prst="cloudCallout">
            <a:avLst>
              <a:gd name="adj1" fmla="val -19508"/>
              <a:gd name="adj2" fmla="val -21770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dirty="0">
                <a:solidFill>
                  <a:schemeClr val="bg1"/>
                </a:solidFill>
              </a:rPr>
              <a:t>Aktualny budżet (w tym po zmianach do 15%)</a:t>
            </a:r>
          </a:p>
        </p:txBody>
      </p:sp>
      <p:sp>
        <p:nvSpPr>
          <p:cNvPr id="13" name="Objaśnienie w chmurce 14">
            <a:extLst>
              <a:ext uri="{FF2B5EF4-FFF2-40B4-BE49-F238E27FC236}">
                <a16:creationId xmlns:a16="http://schemas.microsoft.com/office/drawing/2014/main" id="{C7717EE8-20B2-44D4-9A3F-7D8EA0C88690}"/>
              </a:ext>
            </a:extLst>
          </p:cNvPr>
          <p:cNvSpPr/>
          <p:nvPr/>
        </p:nvSpPr>
        <p:spPr>
          <a:xfrm>
            <a:off x="5126655" y="5214711"/>
            <a:ext cx="2478795" cy="903383"/>
          </a:xfrm>
          <a:prstGeom prst="cloudCallout">
            <a:avLst>
              <a:gd name="adj1" fmla="val -98098"/>
              <a:gd name="adj2" fmla="val 5146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dirty="0"/>
              <a:t>Koszty administracyjne – ile rzeczywiście, ale nie więcej niż % w UG</a:t>
            </a:r>
          </a:p>
        </p:txBody>
      </p:sp>
    </p:spTree>
    <p:extLst>
      <p:ext uri="{BB962C8B-B14F-4D97-AF65-F5344CB8AC3E}">
        <p14:creationId xmlns:p14="http://schemas.microsoft.com/office/powerpoint/2010/main" val="1192932681"/>
      </p:ext>
    </p:extLst>
  </p:cSld>
  <p:clrMapOvr>
    <a:masterClrMapping/>
  </p:clrMapOvr>
  <p:transition spd="med"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59" y="869"/>
            <a:ext cx="910544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467518" y="1041917"/>
            <a:ext cx="8208963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cap="all" dirty="0">
                <a:latin typeface="+mn-lt"/>
              </a:rPr>
              <a:t>RAPORT FINANSOWY SKONSOLIDOWANY </a:t>
            </a:r>
            <a:r>
              <a:rPr lang="pl-PL" sz="2800" b="1" cap="all" dirty="0">
                <a:solidFill>
                  <a:srgbClr val="C00000"/>
                </a:solidFill>
                <a:latin typeface="+mn-lt"/>
              </a:rPr>
              <a:t>(B4) </a:t>
            </a:r>
          </a:p>
          <a:p>
            <a:pPr marL="0" lvl="1" algn="ctr">
              <a:defRPr/>
            </a:pPr>
            <a:r>
              <a:rPr lang="pl-PL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wykaz szczegółowy w podziale na działania</a:t>
            </a:r>
          </a:p>
        </p:txBody>
      </p:sp>
      <p:sp>
        <p:nvSpPr>
          <p:cNvPr id="15" name="Prostokąt 14">
            <a:extLst>
              <a:ext uri="{FF2B5EF4-FFF2-40B4-BE49-F238E27FC236}">
                <a16:creationId xmlns:a16="http://schemas.microsoft.com/office/drawing/2014/main" id="{CB6D884A-C6B3-4BFC-8CB6-D0D2109E8778}"/>
              </a:ext>
            </a:extLst>
          </p:cNvPr>
          <p:cNvSpPr/>
          <p:nvPr/>
        </p:nvSpPr>
        <p:spPr>
          <a:xfrm>
            <a:off x="754903" y="5691873"/>
            <a:ext cx="62141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dirty="0">
                <a:solidFill>
                  <a:schemeClr val="tx2"/>
                </a:solidFill>
                <a:latin typeface="+mn-lt"/>
              </a:rPr>
              <a:t> </a:t>
            </a:r>
            <a:r>
              <a:rPr lang="pl-PL" sz="2000" dirty="0">
                <a:solidFill>
                  <a:srgbClr val="C00000"/>
                </a:solidFill>
                <a:latin typeface="+mn-lt"/>
              </a:rPr>
              <a:t>!!! 	TOTAL EXPENDITURE = TOTAL ELIGIBLE EXPENDITURE </a:t>
            </a:r>
          </a:p>
          <a:p>
            <a:r>
              <a:rPr lang="pl-PL" sz="2000" dirty="0">
                <a:solidFill>
                  <a:srgbClr val="C00000"/>
                </a:solidFill>
                <a:latin typeface="+mn-lt"/>
              </a:rPr>
              <a:t>	(przychód nie jest wliczany)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0C81C138-8931-41DE-B684-FE781A70E1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5347" y="2418038"/>
            <a:ext cx="7401134" cy="2803154"/>
          </a:xfrm>
          <a:prstGeom prst="rect">
            <a:avLst/>
          </a:prstGeom>
        </p:spPr>
      </p:pic>
      <p:sp>
        <p:nvSpPr>
          <p:cNvPr id="13" name="Objaśnienie w chmurce 11">
            <a:extLst>
              <a:ext uri="{FF2B5EF4-FFF2-40B4-BE49-F238E27FC236}">
                <a16:creationId xmlns:a16="http://schemas.microsoft.com/office/drawing/2014/main" id="{D110582A-6342-401E-B961-543D7E386E9B}"/>
              </a:ext>
            </a:extLst>
          </p:cNvPr>
          <p:cNvSpPr/>
          <p:nvPr/>
        </p:nvSpPr>
        <p:spPr>
          <a:xfrm>
            <a:off x="-28282" y="2999930"/>
            <a:ext cx="1472972" cy="858139"/>
          </a:xfrm>
          <a:prstGeom prst="cloudCallout">
            <a:avLst>
              <a:gd name="adj1" fmla="val 72684"/>
              <a:gd name="adj2" fmla="val -291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dirty="0">
                <a:solidFill>
                  <a:schemeClr val="bg1"/>
                </a:solidFill>
              </a:rPr>
              <a:t>Działania projektu</a:t>
            </a:r>
          </a:p>
        </p:txBody>
      </p:sp>
      <p:sp>
        <p:nvSpPr>
          <p:cNvPr id="16" name="Objaśnienie w chmurce 10">
            <a:extLst>
              <a:ext uri="{FF2B5EF4-FFF2-40B4-BE49-F238E27FC236}">
                <a16:creationId xmlns:a16="http://schemas.microsoft.com/office/drawing/2014/main" id="{E194EC72-0E96-4BF1-8A3E-F61567876590}"/>
              </a:ext>
            </a:extLst>
          </p:cNvPr>
          <p:cNvSpPr/>
          <p:nvPr/>
        </p:nvSpPr>
        <p:spPr>
          <a:xfrm>
            <a:off x="3105695" y="3567910"/>
            <a:ext cx="1622714" cy="858139"/>
          </a:xfrm>
          <a:prstGeom prst="cloudCallout">
            <a:avLst>
              <a:gd name="adj1" fmla="val -58678"/>
              <a:gd name="adj2" fmla="val 7160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dirty="0">
                <a:solidFill>
                  <a:schemeClr val="bg1"/>
                </a:solidFill>
              </a:rPr>
              <a:t>Przychód w projekcie</a:t>
            </a:r>
          </a:p>
        </p:txBody>
      </p:sp>
      <p:sp>
        <p:nvSpPr>
          <p:cNvPr id="17" name="Objaśnienie w chmurce 13">
            <a:extLst>
              <a:ext uri="{FF2B5EF4-FFF2-40B4-BE49-F238E27FC236}">
                <a16:creationId xmlns:a16="http://schemas.microsoft.com/office/drawing/2014/main" id="{E7261D97-C4D2-4BC2-AE61-C334BB39AB58}"/>
              </a:ext>
            </a:extLst>
          </p:cNvPr>
          <p:cNvSpPr/>
          <p:nvPr/>
        </p:nvSpPr>
        <p:spPr>
          <a:xfrm>
            <a:off x="5341685" y="3825485"/>
            <a:ext cx="2591109" cy="1341425"/>
          </a:xfrm>
          <a:prstGeom prst="cloudCallout">
            <a:avLst>
              <a:gd name="adj1" fmla="val -58262"/>
              <a:gd name="adj2" fmla="val -7885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dirty="0">
                <a:solidFill>
                  <a:schemeClr val="bg1"/>
                </a:solidFill>
              </a:rPr>
              <a:t>Poniesione wydatki w ramach poszczególnych działań w projekcie</a:t>
            </a:r>
          </a:p>
        </p:txBody>
      </p:sp>
    </p:spTree>
    <p:extLst>
      <p:ext uri="{BB962C8B-B14F-4D97-AF65-F5344CB8AC3E}">
        <p14:creationId xmlns:p14="http://schemas.microsoft.com/office/powerpoint/2010/main" val="1673368380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206375" y="1544638"/>
            <a:ext cx="8208963" cy="43735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just" eaLnBrk="1" hangingPunct="1">
              <a:buFont typeface="Arial" panose="020B0604020202020204" pitchFamily="34" charset="0"/>
              <a:buChar char="•"/>
              <a:defRPr/>
            </a:pPr>
            <a:endParaRPr lang="pl-PL" sz="2000" dirty="0">
              <a:solidFill>
                <a:schemeClr val="tx2"/>
              </a:solidFill>
              <a:latin typeface="+mn-lt"/>
              <a:cs typeface="+mn-cs"/>
            </a:endParaRPr>
          </a:p>
          <a:p>
            <a:pPr marL="342900" indent="-342900" algn="just" eaLnBrk="1" hangingPunct="1">
              <a:buFont typeface="Wingdings" pitchFamily="2" charset="2"/>
              <a:buChar char="§"/>
              <a:defRPr/>
            </a:pPr>
            <a:r>
              <a:rPr lang="pl-PL" altLang="pl-PL" sz="2000" b="1" dirty="0">
                <a:latin typeface="Calibri" pitchFamily="34" charset="0"/>
              </a:rPr>
              <a:t>OKRES </a:t>
            </a:r>
            <a:r>
              <a:rPr lang="pl-PL" altLang="pl-PL" sz="2000" b="1" dirty="0">
                <a:solidFill>
                  <a:srgbClr val="C00000"/>
                </a:solidFill>
                <a:latin typeface="Calibri" pitchFamily="34" charset="0"/>
              </a:rPr>
              <a:t>REALIZACJI UMOWY  </a:t>
            </a:r>
          </a:p>
          <a:p>
            <a:pPr marL="342900" indent="-342900" algn="just" eaLnBrk="1" hangingPunct="1">
              <a:defRPr/>
            </a:pPr>
            <a:r>
              <a:rPr lang="pl-PL" altLang="pl-PL" sz="2000" dirty="0">
                <a:latin typeface="Calibri" pitchFamily="34" charset="0"/>
              </a:rPr>
              <a:t>	Umowa wchodzi w życie w dniem podpisania jej przez drugą stronę                          i wygasa z dniem płatności końcowej lub po 12 miesiącach od zakończenia okresu wdrażania projektu </a:t>
            </a:r>
          </a:p>
          <a:p>
            <a:pPr marL="342900" indent="-342900" algn="just" eaLnBrk="1" hangingPunct="1">
              <a:buFont typeface="Arial" panose="020B0604020202020204" pitchFamily="34" charset="0"/>
              <a:buChar char="•"/>
              <a:defRPr/>
            </a:pPr>
            <a:endParaRPr lang="pl-PL" altLang="pl-PL" sz="2000" dirty="0">
              <a:latin typeface="Calibri" pitchFamily="34" charset="0"/>
            </a:endParaRPr>
          </a:p>
          <a:p>
            <a:pPr marL="342900" indent="-342900" algn="just" eaLnBrk="1" hangingPunct="1">
              <a:buFont typeface="Wingdings" pitchFamily="2" charset="2"/>
              <a:buChar char="§"/>
              <a:defRPr/>
            </a:pPr>
            <a:r>
              <a:rPr lang="pl-PL" altLang="pl-PL" sz="2000" b="1" dirty="0">
                <a:latin typeface="Calibri" pitchFamily="34" charset="0"/>
              </a:rPr>
              <a:t>OKRES </a:t>
            </a:r>
            <a:r>
              <a:rPr lang="pl-PL" altLang="pl-PL" sz="2000" b="1" dirty="0">
                <a:solidFill>
                  <a:srgbClr val="C00000"/>
                </a:solidFill>
                <a:latin typeface="Calibri" pitchFamily="34" charset="0"/>
              </a:rPr>
              <a:t>WDRAŻANIA PROJEKTU </a:t>
            </a:r>
          </a:p>
          <a:p>
            <a:pPr marL="342900" indent="-342900" algn="just" eaLnBrk="1" hangingPunct="1">
              <a:defRPr/>
            </a:pPr>
            <a:r>
              <a:rPr lang="pl-PL" altLang="pl-PL" sz="2000" i="1" dirty="0">
                <a:latin typeface="Calibri" pitchFamily="34" charset="0"/>
              </a:rPr>
              <a:t>Rozpoczęcie:</a:t>
            </a:r>
            <a:r>
              <a:rPr lang="pl-PL" altLang="pl-PL" sz="2000" dirty="0">
                <a:latin typeface="Calibri" pitchFamily="34" charset="0"/>
              </a:rPr>
              <a:t> </a:t>
            </a:r>
          </a:p>
          <a:p>
            <a:pPr marL="812800" indent="-368300" algn="just" eaLnBrk="1" hangingPunct="1">
              <a:buFont typeface="Arial" pitchFamily="34" charset="0"/>
              <a:buChar char="•"/>
              <a:defRPr/>
            </a:pPr>
            <a:r>
              <a:rPr lang="pl-PL" altLang="pl-PL" sz="2000" dirty="0">
                <a:latin typeface="Calibri" pitchFamily="34" charset="0"/>
              </a:rPr>
              <a:t>dzień po podpisaniu przez drugą ze stron,</a:t>
            </a:r>
            <a:r>
              <a:rPr lang="pl-PL" altLang="pl-PL" sz="2000" i="1" dirty="0">
                <a:latin typeface="Calibri" pitchFamily="34" charset="0"/>
              </a:rPr>
              <a:t> lub</a:t>
            </a:r>
          </a:p>
          <a:p>
            <a:pPr marL="812800" indent="-368300" algn="just" eaLnBrk="1" hangingPunct="1">
              <a:buFont typeface="Arial" pitchFamily="34" charset="0"/>
              <a:buChar char="•"/>
              <a:defRPr/>
            </a:pPr>
            <a:r>
              <a:rPr lang="pl-PL" altLang="pl-PL" sz="2000" dirty="0">
                <a:latin typeface="Calibri" pitchFamily="34" charset="0"/>
              </a:rPr>
              <a:t>pierwszy dzień miesiąca następującego po przekazaniu zaliczki, </a:t>
            </a:r>
            <a:r>
              <a:rPr lang="pl-PL" altLang="pl-PL" sz="2000" i="1" dirty="0">
                <a:latin typeface="Calibri" pitchFamily="34" charset="0"/>
              </a:rPr>
              <a:t>lub</a:t>
            </a:r>
          </a:p>
          <a:p>
            <a:pPr marL="812800" indent="-368300" algn="just" eaLnBrk="1" hangingPunct="1">
              <a:buFont typeface="Arial" pitchFamily="34" charset="0"/>
              <a:buChar char="•"/>
              <a:defRPr/>
            </a:pPr>
            <a:r>
              <a:rPr lang="pl-PL" altLang="pl-PL" sz="2000" dirty="0">
                <a:latin typeface="Calibri" pitchFamily="34" charset="0"/>
              </a:rPr>
              <a:t>inny, późniejszy termin (</a:t>
            </a:r>
            <a:r>
              <a:rPr lang="pl-PL" altLang="pl-PL" sz="2000" i="1" dirty="0">
                <a:latin typeface="Calibri" pitchFamily="34" charset="0"/>
              </a:rPr>
              <a:t>dokładna data</a:t>
            </a:r>
            <a:r>
              <a:rPr lang="pl-PL" altLang="pl-PL" sz="2000" dirty="0">
                <a:latin typeface="Calibri" pitchFamily="34" charset="0"/>
              </a:rPr>
              <a:t>)</a:t>
            </a:r>
          </a:p>
          <a:p>
            <a:pPr marL="342900" indent="-342900" algn="just" eaLnBrk="1" hangingPunct="1">
              <a:defRPr/>
            </a:pPr>
            <a:endParaRPr lang="pl-PL" altLang="pl-PL" sz="2000" i="1" dirty="0">
              <a:latin typeface="Calibri" pitchFamily="34" charset="0"/>
            </a:endParaRPr>
          </a:p>
          <a:p>
            <a:pPr marL="342900" indent="-342900" algn="just" eaLnBrk="1" hangingPunct="1">
              <a:defRPr/>
            </a:pPr>
            <a:r>
              <a:rPr lang="pl-PL" altLang="pl-PL" sz="2000" i="1" dirty="0">
                <a:latin typeface="Calibri" pitchFamily="34" charset="0"/>
              </a:rPr>
              <a:t>Zakończenie</a:t>
            </a:r>
            <a:r>
              <a:rPr lang="pl-PL" altLang="pl-PL" sz="2000" b="1" dirty="0">
                <a:latin typeface="Calibri" pitchFamily="34" charset="0"/>
              </a:rPr>
              <a:t>:</a:t>
            </a:r>
          </a:p>
          <a:p>
            <a:pPr marL="342900" indent="-342900" algn="just" eaLnBrk="1" hangingPunct="1">
              <a:buFont typeface="Arial" panose="020B0604020202020204" pitchFamily="34" charset="0"/>
              <a:buChar char="•"/>
              <a:defRPr/>
            </a:pPr>
            <a:r>
              <a:rPr lang="pl-PL" altLang="pl-PL" sz="2000" dirty="0">
                <a:latin typeface="Calibri" pitchFamily="34" charset="0"/>
              </a:rPr>
              <a:t>Po upłynięciu liczby miesięcy realizacji projektu, wskazanej w umowie</a:t>
            </a:r>
          </a:p>
          <a:p>
            <a:pPr marL="342900" indent="-342900" algn="just" eaLnBrk="1" hangingPunct="1">
              <a:buFont typeface="Arial" panose="020B0604020202020204" pitchFamily="34" charset="0"/>
              <a:buChar char="•"/>
              <a:defRPr/>
            </a:pPr>
            <a:endParaRPr lang="pl-PL" altLang="pl-PL" sz="2000" dirty="0">
              <a:latin typeface="Calibri" pitchFamily="34" charset="0"/>
            </a:endParaRPr>
          </a:p>
          <a:p>
            <a:pPr marL="342900" indent="-342900" algn="just" eaLnBrk="1" hangingPunct="1">
              <a:buFont typeface="Arial" panose="020B0604020202020204" pitchFamily="34" charset="0"/>
              <a:buChar char="•"/>
              <a:defRPr/>
            </a:pPr>
            <a:endParaRPr lang="pl-PL" altLang="pl-PL" sz="2000" dirty="0">
              <a:latin typeface="Calibri" pitchFamily="34" charset="0"/>
            </a:endParaRPr>
          </a:p>
          <a:p>
            <a:pPr marL="457200" indent="-45720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pl-PL" sz="2800" b="1" dirty="0">
              <a:latin typeface="+mn-lt"/>
              <a:cs typeface="+mn-cs"/>
            </a:endParaRPr>
          </a:p>
        </p:txBody>
      </p:sp>
      <p:sp>
        <p:nvSpPr>
          <p:cNvPr id="6148" name="Prostokąt 7"/>
          <p:cNvSpPr>
            <a:spLocks noChangeArrowheads="1"/>
          </p:cNvSpPr>
          <p:nvPr/>
        </p:nvSpPr>
        <p:spPr bwMode="auto">
          <a:xfrm>
            <a:off x="206375" y="1082675"/>
            <a:ext cx="82089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 eaLnBrk="1" hangingPunct="1"/>
            <a:r>
              <a:rPr lang="pl-PL" altLang="pl-PL" sz="2800" b="1" dirty="0">
                <a:solidFill>
                  <a:srgbClr val="C00000"/>
                </a:solidFill>
                <a:latin typeface="+mj-lt"/>
              </a:rPr>
              <a:t>UMOWA O DOFINANSOWANIE</a:t>
            </a:r>
          </a:p>
        </p:txBody>
      </p:sp>
    </p:spTree>
  </p:cSld>
  <p:clrMapOvr>
    <a:masterClrMapping/>
  </p:clrMapOvr>
  <p:transition spd="med"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07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467518" y="877268"/>
            <a:ext cx="8208963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cap="all" dirty="0">
                <a:latin typeface="+mj-lt"/>
              </a:rPr>
              <a:t>Raport finansowy skonsolidowany </a:t>
            </a:r>
            <a:r>
              <a:rPr lang="pl-PL" sz="2800" b="1" cap="all" dirty="0">
                <a:solidFill>
                  <a:srgbClr val="C00000"/>
                </a:solidFill>
                <a:latin typeface="+mj-lt"/>
              </a:rPr>
              <a:t>(B5)</a:t>
            </a:r>
          </a:p>
          <a:p>
            <a:pPr marL="0" lvl="1" algn="ctr">
              <a:defRPr/>
            </a:pPr>
            <a:r>
              <a:rPr lang="pl-PL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wykaz szczegółowy w podziale na partnera i obszar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A660938F-C240-4790-A6A3-E84C819B9B21}"/>
              </a:ext>
            </a:extLst>
          </p:cNvPr>
          <p:cNvSpPr/>
          <p:nvPr/>
        </p:nvSpPr>
        <p:spPr>
          <a:xfrm>
            <a:off x="1159473" y="5844047"/>
            <a:ext cx="45613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dirty="0">
                <a:solidFill>
                  <a:srgbClr val="C00000"/>
                </a:solidFill>
                <a:latin typeface="+mn-lt"/>
              </a:rPr>
              <a:t>!!! 	obszar Programu – główny + przyległy</a:t>
            </a:r>
            <a:endParaRPr lang="pl-PL" sz="2000" dirty="0">
              <a:latin typeface="+mn-lt"/>
            </a:endParaRP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0339D4A1-E8CB-4E94-BD2B-94075576F9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421" y="2802010"/>
            <a:ext cx="7718490" cy="2852831"/>
          </a:xfrm>
          <a:prstGeom prst="rect">
            <a:avLst/>
          </a:prstGeom>
        </p:spPr>
      </p:pic>
      <p:sp>
        <p:nvSpPr>
          <p:cNvPr id="16" name="Objaśnienie w chmurce 18">
            <a:extLst>
              <a:ext uri="{FF2B5EF4-FFF2-40B4-BE49-F238E27FC236}">
                <a16:creationId xmlns:a16="http://schemas.microsoft.com/office/drawing/2014/main" id="{F54002D3-67C4-4A18-9233-71D59A819097}"/>
              </a:ext>
            </a:extLst>
          </p:cNvPr>
          <p:cNvSpPr/>
          <p:nvPr/>
        </p:nvSpPr>
        <p:spPr>
          <a:xfrm>
            <a:off x="3421193" y="1769820"/>
            <a:ext cx="2630279" cy="1060395"/>
          </a:xfrm>
          <a:prstGeom prst="cloudCallout">
            <a:avLst>
              <a:gd name="adj1" fmla="val 23980"/>
              <a:gd name="adj2" fmla="val 15122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b="1" dirty="0">
                <a:solidFill>
                  <a:schemeClr val="bg1"/>
                </a:solidFill>
              </a:rPr>
              <a:t>Wydatki poniesione na obszarze Programu w podziale na Beneficjentów</a:t>
            </a:r>
          </a:p>
        </p:txBody>
      </p:sp>
    </p:spTree>
    <p:extLst>
      <p:ext uri="{BB962C8B-B14F-4D97-AF65-F5344CB8AC3E}">
        <p14:creationId xmlns:p14="http://schemas.microsoft.com/office/powerpoint/2010/main" val="1746199098"/>
      </p:ext>
    </p:extLst>
  </p:cSld>
  <p:clrMapOvr>
    <a:masterClrMapping/>
  </p:clrMapOvr>
  <p:transition spd="med"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364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Tabela 1"/>
          <p:cNvGraphicFramePr>
            <a:graphicFrameLocks noGrp="1"/>
          </p:cNvGraphicFramePr>
          <p:nvPr/>
        </p:nvGraphicFramePr>
        <p:xfrm>
          <a:off x="1057619" y="2410016"/>
          <a:ext cx="7507994" cy="2610162"/>
        </p:xfrm>
        <a:graphic>
          <a:graphicData uri="http://schemas.openxmlformats.org/drawingml/2006/table">
            <a:tbl>
              <a:tblPr/>
              <a:tblGrid>
                <a:gridCol w="20410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33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33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33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33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9339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05570">
                <a:tc>
                  <a:txBody>
                    <a:bodyPr/>
                    <a:lstStyle/>
                    <a:p>
                      <a:pPr algn="ctr" fontAlgn="t"/>
                      <a:r>
                        <a:rPr lang="pl-PL" sz="900" b="1" i="0" u="none" strike="noStrike" dirty="0">
                          <a:effectLst/>
                          <a:latin typeface="Arial" panose="020B0604020202020204" pitchFamily="34" charset="0"/>
                        </a:rPr>
                        <a:t>Partner </a:t>
                      </a:r>
                    </a:p>
                  </a:txBody>
                  <a:tcPr marL="8894" marR="8894" marT="88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l-PL" sz="900" b="1" i="0" u="none" strike="noStrike">
                          <a:effectLst/>
                          <a:latin typeface="Arial" panose="020B0604020202020204" pitchFamily="34" charset="0"/>
                        </a:rPr>
                        <a:t>Activity1</a:t>
                      </a:r>
                    </a:p>
                  </a:txBody>
                  <a:tcPr marL="8894" marR="8894" marT="88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l-PL" sz="900" b="1" i="0" u="none" strike="noStrike" dirty="0">
                          <a:effectLst/>
                          <a:latin typeface="Arial" panose="020B0604020202020204" pitchFamily="34" charset="0"/>
                        </a:rPr>
                        <a:t>Activity  X</a:t>
                      </a:r>
                    </a:p>
                  </a:txBody>
                  <a:tcPr marL="8894" marR="8894" marT="88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l-PL" sz="900" b="1" i="0" u="none" strike="noStrike" dirty="0">
                          <a:effectLst/>
                          <a:latin typeface="Arial" panose="020B0604020202020204" pitchFamily="34" charset="0"/>
                        </a:rPr>
                        <a:t>TOTAL EXPENDITURE</a:t>
                      </a:r>
                    </a:p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0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∑</a:t>
                      </a:r>
                    </a:p>
                    <a:p>
                      <a:pPr algn="ctr" fontAlgn="t"/>
                      <a:endParaRPr lang="pl-PL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4" marR="8894" marT="88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l-PL" sz="900" b="1" i="0" u="none" strike="noStrike" dirty="0">
                          <a:effectLst/>
                          <a:latin typeface="Arial" panose="020B0604020202020204" pitchFamily="34" charset="0"/>
                        </a:rPr>
                        <a:t>(Net </a:t>
                      </a:r>
                      <a:r>
                        <a:rPr lang="pl-PL" sz="900" b="1" i="0" u="none" strike="noStrike" dirty="0" err="1">
                          <a:effectLst/>
                          <a:latin typeface="Arial" panose="020B0604020202020204" pitchFamily="34" charset="0"/>
                        </a:rPr>
                        <a:t>revenue</a:t>
                      </a:r>
                      <a:r>
                        <a:rPr lang="pl-PL" sz="900" b="1" i="0" u="none" strike="noStrike" dirty="0"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8894" marR="8894" marT="88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pl-PL" sz="900" b="1" i="0" u="none" strike="noStrike" dirty="0">
                          <a:effectLst/>
                          <a:latin typeface="Arial" panose="020B0604020202020204" pitchFamily="34" charset="0"/>
                        </a:rPr>
                        <a:t>TOTAL ELIGIBLE EXPENDITURE</a:t>
                      </a:r>
                    </a:p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0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∑</a:t>
                      </a:r>
                    </a:p>
                    <a:p>
                      <a:pPr algn="ctr" fontAlgn="t"/>
                      <a:endParaRPr lang="pl-PL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4" marR="8894" marT="88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815">
                <a:tc>
                  <a:txBody>
                    <a:bodyPr/>
                    <a:lstStyle/>
                    <a:p>
                      <a:pPr algn="ctr" fontAlgn="t"/>
                      <a:r>
                        <a:rPr lang="pl-PL" sz="900" b="1" i="0" u="none" strike="noStrike">
                          <a:effectLst/>
                          <a:latin typeface="Arial" panose="020B0604020202020204" pitchFamily="34" charset="0"/>
                        </a:rPr>
                        <a:t>LB</a:t>
                      </a:r>
                    </a:p>
                  </a:txBody>
                  <a:tcPr marL="8894" marR="8894" marT="88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900" b="0" i="1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94" marR="8894" marT="88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900" b="0" i="1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94" marR="8894" marT="889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900" b="0" i="1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94" marR="8894" marT="88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900" b="0" i="1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94" marR="8894" marT="88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900" b="0" i="1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94" marR="8894" marT="88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6815">
                <a:tc>
                  <a:txBody>
                    <a:bodyPr/>
                    <a:lstStyle/>
                    <a:p>
                      <a:pPr algn="ctr" fontAlgn="t"/>
                      <a:r>
                        <a:rPr lang="pl-PL" sz="900" b="1" i="0" u="none" strike="noStrike">
                          <a:effectLst/>
                          <a:latin typeface="Arial" panose="020B0604020202020204" pitchFamily="34" charset="0"/>
                        </a:rPr>
                        <a:t>B1</a:t>
                      </a:r>
                    </a:p>
                  </a:txBody>
                  <a:tcPr marL="8894" marR="8894" marT="88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900" b="0" i="1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94" marR="8894" marT="88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900" b="0" i="1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94" marR="8894" marT="889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900" b="0" i="1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94" marR="8894" marT="88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900" b="0" i="1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94" marR="8894" marT="88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900" b="0" i="1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94" marR="8894" marT="88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108">
                <a:tc>
                  <a:txBody>
                    <a:bodyPr/>
                    <a:lstStyle/>
                    <a:p>
                      <a:pPr algn="ctr" fontAlgn="t"/>
                      <a:r>
                        <a:rPr lang="pl-PL" sz="900" b="1" i="0" u="none" strike="noStrike">
                          <a:effectLst/>
                          <a:latin typeface="Arial" panose="020B0604020202020204" pitchFamily="34" charset="0"/>
                        </a:rPr>
                        <a:t>Bn</a:t>
                      </a:r>
                    </a:p>
                  </a:txBody>
                  <a:tcPr marL="8894" marR="8894" marT="88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900" b="0" i="1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94" marR="8894" marT="88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900" b="0" i="1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94" marR="8894" marT="889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900" b="0" i="1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94" marR="8894" marT="88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900" b="0" i="1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94" marR="8894" marT="88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900" b="0" i="1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94" marR="8894" marT="88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0746">
                <a:tc>
                  <a:txBody>
                    <a:bodyPr/>
                    <a:lstStyle/>
                    <a:p>
                      <a:pPr algn="l" fontAlgn="t"/>
                      <a:r>
                        <a:rPr lang="pl-PL" sz="900" b="1" i="0" u="none" strike="noStrike"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894" marR="8894" marT="88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900" b="0" i="1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pl-PL" sz="20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∑</a:t>
                      </a:r>
                    </a:p>
                    <a:p>
                      <a:pPr algn="l" fontAlgn="t"/>
                      <a:endParaRPr lang="pl-PL" sz="9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4" marR="8894" marT="88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900" b="0" i="1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kumimoji="0" lang="pl-PL" sz="9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pl-PL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∑</a:t>
                      </a:r>
                    </a:p>
                    <a:p>
                      <a:pPr algn="l" fontAlgn="t"/>
                      <a:endParaRPr lang="pl-PL" sz="9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4" marR="8894" marT="889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900" b="0" i="1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94" marR="8894" marT="88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900" b="0" i="1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94" marR="8894" marT="88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900" b="0" i="1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94" marR="8894" marT="889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" name="Objaśnienie w chmurce 12"/>
          <p:cNvSpPr/>
          <p:nvPr/>
        </p:nvSpPr>
        <p:spPr>
          <a:xfrm>
            <a:off x="6833746" y="3536289"/>
            <a:ext cx="1731867" cy="1073811"/>
          </a:xfrm>
          <a:prstGeom prst="cloudCallout">
            <a:avLst>
              <a:gd name="adj1" fmla="val -56049"/>
              <a:gd name="adj2" fmla="val -5736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dirty="0">
                <a:solidFill>
                  <a:schemeClr val="bg1"/>
                </a:solidFill>
              </a:rPr>
              <a:t>Przychód w projekcie (w podziale na partnerów)</a:t>
            </a:r>
          </a:p>
        </p:txBody>
      </p:sp>
      <p:sp>
        <p:nvSpPr>
          <p:cNvPr id="14" name="Objaśnienie w chmurce 13"/>
          <p:cNvSpPr/>
          <p:nvPr/>
        </p:nvSpPr>
        <p:spPr>
          <a:xfrm>
            <a:off x="-194568" y="2700625"/>
            <a:ext cx="2214391" cy="1155343"/>
          </a:xfrm>
          <a:prstGeom prst="cloudCallout">
            <a:avLst>
              <a:gd name="adj1" fmla="val 129034"/>
              <a:gd name="adj2" fmla="val 508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defRPr/>
            </a:pPr>
            <a:r>
              <a:rPr lang="pl-PL" sz="1200" dirty="0">
                <a:solidFill>
                  <a:schemeClr val="bg1"/>
                </a:solidFill>
              </a:rPr>
              <a:t>Poniesione wydatki w ramach działania w podziale na partnerów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72F7B4EB-1B4B-44E7-ACCA-CEC6A4BE76EE}"/>
              </a:ext>
            </a:extLst>
          </p:cNvPr>
          <p:cNvSpPr/>
          <p:nvPr/>
        </p:nvSpPr>
        <p:spPr>
          <a:xfrm>
            <a:off x="356650" y="857215"/>
            <a:ext cx="8208963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cap="all" dirty="0">
                <a:latin typeface="+mj-lt"/>
              </a:rPr>
              <a:t>Raport finansowy skonsolidowany </a:t>
            </a:r>
            <a:r>
              <a:rPr lang="pl-PL" sz="2800" b="1" cap="all" dirty="0">
                <a:solidFill>
                  <a:schemeClr val="accent2"/>
                </a:solidFill>
                <a:latin typeface="+mj-lt"/>
              </a:rPr>
              <a:t>(B6)</a:t>
            </a:r>
          </a:p>
          <a:p>
            <a:pPr marL="0" lvl="1" algn="ctr">
              <a:defRPr/>
            </a:pPr>
            <a:r>
              <a:rPr lang="pl-PL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wykaz szczegółowy w podziale na partnera i działanie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4655DB78-548A-4B4D-9F8F-DCD1D9CA4B38}"/>
              </a:ext>
            </a:extLst>
          </p:cNvPr>
          <p:cNvSpPr/>
          <p:nvPr/>
        </p:nvSpPr>
        <p:spPr>
          <a:xfrm>
            <a:off x="838200" y="5476049"/>
            <a:ext cx="78867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>
                <a:solidFill>
                  <a:schemeClr val="tx2"/>
                </a:solidFill>
              </a:rPr>
              <a:t> </a:t>
            </a:r>
            <a:r>
              <a:rPr lang="pl-PL" sz="2000" dirty="0">
                <a:solidFill>
                  <a:srgbClr val="C00000"/>
                </a:solidFill>
                <a:latin typeface="+mn-lt"/>
              </a:rPr>
              <a:t>!!! 	TOTAL EXPENDITURE = TOTAL ELIGIBLE EXPENDITURE </a:t>
            </a:r>
          </a:p>
          <a:p>
            <a:r>
              <a:rPr lang="pl-PL" sz="2000" dirty="0">
                <a:solidFill>
                  <a:srgbClr val="C00000"/>
                </a:solidFill>
                <a:latin typeface="+mn-lt"/>
              </a:rPr>
              <a:t>	(przychód nie jest wliczany)</a:t>
            </a:r>
          </a:p>
        </p:txBody>
      </p:sp>
    </p:spTree>
    <p:extLst>
      <p:ext uri="{BB962C8B-B14F-4D97-AF65-F5344CB8AC3E}">
        <p14:creationId xmlns:p14="http://schemas.microsoft.com/office/powerpoint/2010/main" val="187051461"/>
      </p:ext>
    </p:extLst>
  </p:cSld>
  <p:clrMapOvr>
    <a:masterClrMapping/>
  </p:clrMapOvr>
  <p:transition spd="med"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467518" y="1041917"/>
            <a:ext cx="82089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cap="all" dirty="0">
                <a:solidFill>
                  <a:srgbClr val="C00000"/>
                </a:solidFill>
                <a:latin typeface="+mj-lt"/>
              </a:rPr>
              <a:t>PRZEKAZANIE RAPORTU DO WST</a:t>
            </a: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26C3F77E-AF47-4BC5-AA20-98A620EAE06F}"/>
              </a:ext>
            </a:extLst>
          </p:cNvPr>
          <p:cNvSpPr/>
          <p:nvPr/>
        </p:nvSpPr>
        <p:spPr>
          <a:xfrm>
            <a:off x="485775" y="1864626"/>
            <a:ext cx="778192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dirty="0">
                <a:latin typeface="+mn-lt"/>
              </a:rPr>
              <a:t>Dokumenty przekazywane do WST: </a:t>
            </a:r>
          </a:p>
          <a:p>
            <a:r>
              <a:rPr lang="pl-PL" sz="2000" dirty="0">
                <a:latin typeface="+mn-lt"/>
              </a:rPr>
              <a:t> 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000" dirty="0">
                <a:latin typeface="+mn-lt"/>
              </a:rPr>
              <a:t>raport skonsolidowany </a:t>
            </a:r>
            <a:r>
              <a:rPr lang="pl-PL" sz="2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- papierowy + e-wersja</a:t>
            </a:r>
            <a:r>
              <a:rPr lang="pl-PL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pl-PL" sz="2000" dirty="0"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000" dirty="0">
                <a:latin typeface="+mn-lt"/>
              </a:rPr>
              <a:t>oryginały certyfikatów audytorów wraz z zestawieniem wydatków (tzw. SL-tablica, oddzielnie dla każdego partnera projektu)</a:t>
            </a:r>
            <a:r>
              <a:rPr lang="pl-PL" sz="2000" i="1" dirty="0">
                <a:latin typeface="+mn-lt"/>
              </a:rPr>
              <a:t> </a:t>
            </a:r>
            <a:r>
              <a:rPr lang="pl-PL" sz="2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- papierowo + dodatkowo SL-tablica w Excel</a:t>
            </a:r>
            <a:r>
              <a:rPr lang="pl-PL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pl-PL" sz="2000" dirty="0"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000" dirty="0">
                <a:latin typeface="+mn-lt"/>
              </a:rPr>
              <a:t>listy sprawdzające do raportów poszczególnych beneficjentów podpisane przez audytorów </a:t>
            </a:r>
            <a:r>
              <a:rPr lang="pl-PL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- </a:t>
            </a:r>
            <a:r>
              <a:rPr lang="pl-PL" sz="2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wersja papierowa</a:t>
            </a:r>
            <a:r>
              <a:rPr lang="pl-PL" sz="2000" dirty="0">
                <a:latin typeface="+mn-lt"/>
              </a:rPr>
              <a:t>.</a:t>
            </a:r>
          </a:p>
          <a:p>
            <a:pPr>
              <a:defRPr/>
            </a:pPr>
            <a:endParaRPr lang="pl-PL" sz="2000" dirty="0">
              <a:solidFill>
                <a:schemeClr val="tx2"/>
              </a:solidFill>
              <a:latin typeface="+mn-lt"/>
            </a:endParaRPr>
          </a:p>
          <a:p>
            <a:pPr>
              <a:defRPr/>
            </a:pPr>
            <a:r>
              <a:rPr lang="pl-PL" sz="2000" i="1" dirty="0">
                <a:latin typeface="+mn-lt"/>
              </a:rPr>
              <a:t>!!! Kolumny pomocnicze w SL-tablicach mają zostać tylko w przesyłanej wersji elektronicznej w Excel.</a:t>
            </a:r>
            <a:endParaRPr lang="pl-PL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683857"/>
      </p:ext>
    </p:extLst>
  </p:cSld>
  <p:clrMapOvr>
    <a:masterClrMapping/>
  </p:clrMapOvr>
  <p:transition spd="med"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Obraz 1" descr="ppt-1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357188" y="659757"/>
            <a:ext cx="8501062" cy="501238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pl-PL" sz="2800" dirty="0">
                <a:solidFill>
                  <a:schemeClr val="bg1"/>
                </a:solidFill>
                <a:latin typeface="+mn-lt"/>
                <a:cs typeface="+mn-cs"/>
              </a:rPr>
              <a:t>WERYFIKACJA WYDATKÓW </a:t>
            </a: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1079007"/>
      </p:ext>
    </p:extLst>
  </p:cSld>
  <p:clrMapOvr>
    <a:masterClrMapping/>
  </p:clrMapOvr>
  <p:transition spd="med"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42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325853" y="1815993"/>
            <a:ext cx="8208963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3200" b="1" dirty="0">
                <a:solidFill>
                  <a:srgbClr val="C00000"/>
                </a:solidFill>
                <a:latin typeface="+mj-lt"/>
              </a:rPr>
              <a:t>WYTYCZNE DO WERYFIKACJI WYDATKÓW</a:t>
            </a:r>
          </a:p>
          <a:p>
            <a:pPr marL="0" lvl="1" algn="ctr">
              <a:defRPr/>
            </a:pPr>
            <a:endParaRPr lang="pl-PL" sz="2800" b="1" dirty="0">
              <a:solidFill>
                <a:srgbClr val="C00000"/>
              </a:solidFill>
              <a:latin typeface="+mj-lt"/>
            </a:endParaRPr>
          </a:p>
          <a:p>
            <a:pPr marL="0" lvl="1" algn="ctr">
              <a:defRPr/>
            </a:pPr>
            <a:endParaRPr lang="pl-PL" sz="2800" b="1" dirty="0">
              <a:solidFill>
                <a:srgbClr val="C00000"/>
              </a:solidFill>
              <a:latin typeface="+mj-lt"/>
            </a:endParaRPr>
          </a:p>
          <a:p>
            <a:pPr marL="0" lvl="1" algn="ctr">
              <a:defRPr/>
            </a:pPr>
            <a:r>
              <a:rPr lang="pl-PL" sz="2800" dirty="0">
                <a:latin typeface="+mn-lt"/>
                <a:hlinkClick r:id="rId3"/>
              </a:rPr>
              <a:t>https://www.pbu2020.eu/pl/pages/400</a:t>
            </a:r>
            <a:endParaRPr lang="pl-PL" sz="2800" b="1" dirty="0">
              <a:solidFill>
                <a:srgbClr val="C00000"/>
              </a:solidFill>
              <a:latin typeface="+mn-lt"/>
            </a:endParaRPr>
          </a:p>
          <a:p>
            <a:pPr marL="0" lvl="1" algn="ctr">
              <a:defRPr/>
            </a:pPr>
            <a:endParaRPr lang="pl-PL" sz="2800" b="1" dirty="0">
              <a:solidFill>
                <a:srgbClr val="C00000"/>
              </a:solidFill>
              <a:latin typeface="+mj-lt"/>
            </a:endParaRPr>
          </a:p>
          <a:p>
            <a:pPr marL="0" lvl="1" algn="ctr">
              <a:defRPr/>
            </a:pPr>
            <a:endParaRPr lang="pl-PL" sz="2800" b="1" dirty="0">
              <a:solidFill>
                <a:srgbClr val="C00000"/>
              </a:solidFill>
              <a:latin typeface="+mj-lt"/>
            </a:endParaRPr>
          </a:p>
          <a:p>
            <a:pPr marL="0" lvl="1" algn="ctr">
              <a:defRPr/>
            </a:pPr>
            <a:r>
              <a:rPr lang="pl-PL" sz="2800" b="1" dirty="0">
                <a:solidFill>
                  <a:srgbClr val="C00000"/>
                </a:solidFill>
                <a:latin typeface="+mj-lt"/>
              </a:rPr>
              <a:t> </a:t>
            </a:r>
            <a:endParaRPr lang="pl-PL" sz="2800" b="1" dirty="0">
              <a:latin typeface="+mj-lt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396875" y="1746359"/>
            <a:ext cx="82089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pl-PL" sz="2000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2323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396875" y="1052513"/>
            <a:ext cx="82089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dirty="0">
                <a:solidFill>
                  <a:srgbClr val="C00000"/>
                </a:solidFill>
                <a:latin typeface="+mj-lt"/>
              </a:rPr>
              <a:t>WYBÓR AUDYTORA </a:t>
            </a:r>
            <a:r>
              <a:rPr lang="pl-PL" sz="2800" b="1" dirty="0">
                <a:latin typeface="+mj-lt"/>
              </a:rPr>
              <a:t>PROJEKTU  </a:t>
            </a:r>
          </a:p>
        </p:txBody>
      </p:sp>
      <p:sp>
        <p:nvSpPr>
          <p:cNvPr id="4" name="Prostokąt 3"/>
          <p:cNvSpPr/>
          <p:nvPr/>
        </p:nvSpPr>
        <p:spPr>
          <a:xfrm>
            <a:off x="396875" y="1746359"/>
            <a:ext cx="82089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pl-PL" sz="2000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755983993"/>
              </p:ext>
            </p:extLst>
          </p:nvPr>
        </p:nvGraphicFramePr>
        <p:xfrm>
          <a:off x="923026" y="1575732"/>
          <a:ext cx="7081839" cy="46563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396875" y="1052513"/>
            <a:ext cx="82089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dirty="0">
                <a:latin typeface="+mj-lt"/>
              </a:rPr>
              <a:t>PROCES </a:t>
            </a:r>
            <a:r>
              <a:rPr lang="pl-PL" sz="2800" b="1" dirty="0">
                <a:solidFill>
                  <a:srgbClr val="C00000"/>
                </a:solidFill>
                <a:latin typeface="+mj-lt"/>
              </a:rPr>
              <a:t>WYBORU AUDYTORA PL  </a:t>
            </a:r>
          </a:p>
        </p:txBody>
      </p:sp>
      <p:sp>
        <p:nvSpPr>
          <p:cNvPr id="4" name="Prostokąt 3"/>
          <p:cNvSpPr/>
          <p:nvPr/>
        </p:nvSpPr>
        <p:spPr>
          <a:xfrm>
            <a:off x="396875" y="1746359"/>
            <a:ext cx="82089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pl-PL" sz="2000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119873963"/>
              </p:ext>
            </p:extLst>
          </p:nvPr>
        </p:nvGraphicFramePr>
        <p:xfrm>
          <a:off x="431321" y="1575733"/>
          <a:ext cx="8174517" cy="5126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pole tekstowe 1">
            <a:extLst>
              <a:ext uri="{FF2B5EF4-FFF2-40B4-BE49-F238E27FC236}">
                <a16:creationId xmlns:a16="http://schemas.microsoft.com/office/drawing/2014/main" id="{170EBB35-FF11-4B0C-B11C-93594723EABF}"/>
              </a:ext>
            </a:extLst>
          </p:cNvPr>
          <p:cNvSpPr txBox="1"/>
          <p:nvPr/>
        </p:nvSpPr>
        <p:spPr>
          <a:xfrm>
            <a:off x="538162" y="2080358"/>
            <a:ext cx="61877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l-PL" sz="2000" b="1" dirty="0">
                <a:solidFill>
                  <a:schemeClr val="bg1"/>
                </a:solidFill>
                <a:latin typeface="+mn-lt"/>
              </a:rPr>
              <a:t>Beneficjent przeprowadza procedury przetargowe</a:t>
            </a:r>
          </a:p>
          <a:p>
            <a:pPr>
              <a:spcBef>
                <a:spcPts val="1200"/>
              </a:spcBef>
            </a:pPr>
            <a:r>
              <a:rPr lang="pl-PL" b="1" dirty="0">
                <a:solidFill>
                  <a:schemeClr val="bg1"/>
                </a:solidFill>
                <a:latin typeface="+mn-lt"/>
              </a:rPr>
              <a:t>Ważne! Przewidzieć możliwość odstąpienia od/wypowiedzenia umowy w przypadku braku akceptacji KPK. </a:t>
            </a:r>
          </a:p>
          <a:p>
            <a:pPr lvl="0"/>
            <a:endParaRPr lang="pl-PL" b="1" dirty="0">
              <a:latin typeface="+mn-lt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24EF5499-388C-4ABF-A252-2FC1535D9D07}"/>
              </a:ext>
            </a:extLst>
          </p:cNvPr>
          <p:cNvSpPr txBox="1"/>
          <p:nvPr/>
        </p:nvSpPr>
        <p:spPr>
          <a:xfrm>
            <a:off x="1327211" y="3564098"/>
            <a:ext cx="6338657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l-PL" sz="2000" b="1" dirty="0">
                <a:solidFill>
                  <a:schemeClr val="bg1"/>
                </a:solidFill>
                <a:latin typeface="+mn-lt"/>
              </a:rPr>
              <a:t>Beneficjent przekazuje do KPK dokumenty:</a:t>
            </a:r>
          </a:p>
          <a:p>
            <a:pPr lvl="0">
              <a:spcBef>
                <a:spcPts val="1200"/>
              </a:spcBef>
            </a:pPr>
            <a:r>
              <a:rPr lang="pl-PL" sz="1700" b="1" dirty="0">
                <a:latin typeface="+mn-lt"/>
              </a:rPr>
              <a:t>- potwierdzające kwalifikacje  audytora, np. certyfikaty (wymogi w Wytycznych);</a:t>
            </a:r>
          </a:p>
          <a:p>
            <a:pPr lvl="0"/>
            <a:r>
              <a:rPr lang="pl-PL" sz="1700" b="1" dirty="0">
                <a:latin typeface="+mn-lt"/>
              </a:rPr>
              <a:t>- określające zakres zadań i obszar odpowiedzialności audytora, np. draft umowy z audytorem;</a:t>
            </a:r>
          </a:p>
          <a:p>
            <a:pPr lvl="0"/>
            <a:r>
              <a:rPr lang="pl-PL" sz="1700" b="1" dirty="0">
                <a:latin typeface="+mn-lt"/>
              </a:rPr>
              <a:t>- potwierdzające spełnienie przez audytora warunków w zakresie weryfikacji postępowań o zamówienie publiczne, np. wykaz usług; </a:t>
            </a:r>
          </a:p>
          <a:p>
            <a:r>
              <a:rPr lang="pl-PL" sz="1700" b="1" dirty="0">
                <a:latin typeface="+mn-lt"/>
              </a:rPr>
              <a:t>- listę sprawdzająca (załącznik nr 8 do Wytycznych)    </a:t>
            </a:r>
            <a:endParaRPr lang="pl-PL" sz="1700" dirty="0">
              <a:latin typeface="+mn-lt"/>
            </a:endParaRPr>
          </a:p>
          <a:p>
            <a:pPr lvl="0"/>
            <a:r>
              <a:rPr lang="pl-PL" b="1" dirty="0">
                <a:solidFill>
                  <a:schemeClr val="bg1"/>
                </a:solidFill>
                <a:latin typeface="+mn-lt"/>
              </a:rPr>
              <a:t> .</a:t>
            </a:r>
            <a:endParaRPr lang="pl-PL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06212785"/>
      </p:ext>
    </p:extLst>
  </p:cSld>
  <p:clrMapOvr>
    <a:masterClrMapping/>
  </p:clrMapOvr>
  <p:transition spd="med">
    <p:fad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396875" y="1052513"/>
            <a:ext cx="82089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dirty="0">
                <a:latin typeface="+mj-lt"/>
              </a:rPr>
              <a:t>PROCES </a:t>
            </a:r>
            <a:r>
              <a:rPr lang="pl-PL" sz="2800" b="1" dirty="0">
                <a:solidFill>
                  <a:srgbClr val="C00000"/>
                </a:solidFill>
                <a:latin typeface="+mj-lt"/>
              </a:rPr>
              <a:t>WYBORU AUDYTORA PL  </a:t>
            </a:r>
          </a:p>
        </p:txBody>
      </p:sp>
      <p:sp>
        <p:nvSpPr>
          <p:cNvPr id="4" name="Prostokąt 3"/>
          <p:cNvSpPr/>
          <p:nvPr/>
        </p:nvSpPr>
        <p:spPr>
          <a:xfrm>
            <a:off x="396875" y="1746359"/>
            <a:ext cx="82089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pl-PL" sz="2000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592864137"/>
              </p:ext>
            </p:extLst>
          </p:nvPr>
        </p:nvGraphicFramePr>
        <p:xfrm>
          <a:off x="431321" y="1575733"/>
          <a:ext cx="8174517" cy="5126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pole tekstowe 1">
            <a:extLst>
              <a:ext uri="{FF2B5EF4-FFF2-40B4-BE49-F238E27FC236}">
                <a16:creationId xmlns:a16="http://schemas.microsoft.com/office/drawing/2014/main" id="{533366B2-8FCA-466E-B70C-D857C39CBC83}"/>
              </a:ext>
            </a:extLst>
          </p:cNvPr>
          <p:cNvSpPr txBox="1"/>
          <p:nvPr/>
        </p:nvSpPr>
        <p:spPr>
          <a:xfrm>
            <a:off x="621437" y="2044005"/>
            <a:ext cx="63919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l-PL" sz="2000" b="1" dirty="0">
                <a:solidFill>
                  <a:schemeClr val="bg1"/>
                </a:solidFill>
                <a:latin typeface="+mn-lt"/>
              </a:rPr>
              <a:t>KPK przekazuje do beneficjenta dokument potwierdzający akceptację wybranego audytora</a:t>
            </a:r>
          </a:p>
          <a:p>
            <a:pPr lvl="0">
              <a:spcBef>
                <a:spcPts val="1200"/>
              </a:spcBef>
            </a:pPr>
            <a:r>
              <a:rPr lang="pl-PL" sz="1700" b="1" dirty="0">
                <a:latin typeface="+mn-lt"/>
              </a:rPr>
              <a:t>Wzór stanowi załącznik nr 9 do Wytycznych do weryfikacji</a:t>
            </a:r>
            <a:br>
              <a:rPr lang="pl-PL" sz="1700" b="1" dirty="0">
                <a:latin typeface="+mn-lt"/>
              </a:rPr>
            </a:br>
            <a:r>
              <a:rPr lang="pl-PL" sz="1700" b="1" dirty="0">
                <a:latin typeface="+mn-lt"/>
              </a:rPr>
              <a:t> wydatków     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C147F8BB-4DEA-4381-AA14-5F04CF9BF95D}"/>
              </a:ext>
            </a:extLst>
          </p:cNvPr>
          <p:cNvSpPr txBox="1"/>
          <p:nvPr/>
        </p:nvSpPr>
        <p:spPr>
          <a:xfrm>
            <a:off x="1509204" y="4225771"/>
            <a:ext cx="61699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l-PL" sz="2000" b="1" dirty="0">
                <a:latin typeface="+mn-lt"/>
              </a:rPr>
              <a:t>Beneficjent zawiera umowę z audytorem</a:t>
            </a:r>
          </a:p>
          <a:p>
            <a:pPr lvl="0">
              <a:spcBef>
                <a:spcPts val="1200"/>
              </a:spcBef>
            </a:pPr>
            <a:r>
              <a:rPr lang="pl-PL" b="1" dirty="0">
                <a:latin typeface="+mj-lt"/>
              </a:rPr>
              <a:t>Sugerowany wzór umowy jest dostępny na stronie Programu </a:t>
            </a:r>
          </a:p>
        </p:txBody>
      </p:sp>
    </p:spTree>
    <p:extLst>
      <p:ext uri="{BB962C8B-B14F-4D97-AF65-F5344CB8AC3E}">
        <p14:creationId xmlns:p14="http://schemas.microsoft.com/office/powerpoint/2010/main" val="3353045240"/>
      </p:ext>
    </p:extLst>
  </p:cSld>
  <p:clrMapOvr>
    <a:masterClrMapping/>
  </p:clrMapOvr>
  <p:transition spd="med">
    <p:fad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396875" y="1052513"/>
            <a:ext cx="82089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dirty="0">
                <a:solidFill>
                  <a:srgbClr val="C00000"/>
                </a:solidFill>
                <a:latin typeface="+mj-lt"/>
              </a:rPr>
              <a:t>ROLA AUDYTORA</a:t>
            </a:r>
          </a:p>
        </p:txBody>
      </p:sp>
      <p:sp>
        <p:nvSpPr>
          <p:cNvPr id="4" name="Prostokąt 3"/>
          <p:cNvSpPr/>
          <p:nvPr/>
        </p:nvSpPr>
        <p:spPr>
          <a:xfrm>
            <a:off x="396875" y="1746359"/>
            <a:ext cx="82089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pl-PL" sz="2000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07778913"/>
              </p:ext>
            </p:extLst>
          </p:nvPr>
        </p:nvGraphicFramePr>
        <p:xfrm>
          <a:off x="538161" y="1677880"/>
          <a:ext cx="8067677" cy="4127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fade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505" y="-60385"/>
            <a:ext cx="9085993" cy="724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396875" y="1052513"/>
            <a:ext cx="82089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dirty="0">
                <a:latin typeface="+mj-lt"/>
              </a:rPr>
              <a:t>ZAKRES WERYFIKACJI</a:t>
            </a:r>
          </a:p>
        </p:txBody>
      </p:sp>
      <p:sp>
        <p:nvSpPr>
          <p:cNvPr id="4" name="Prostokąt 3"/>
          <p:cNvSpPr/>
          <p:nvPr/>
        </p:nvSpPr>
        <p:spPr>
          <a:xfrm>
            <a:off x="396875" y="1746359"/>
            <a:ext cx="82089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pl-PL" sz="2000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9" name="Diagram 8"/>
          <p:cNvGraphicFramePr/>
          <p:nvPr/>
        </p:nvGraphicFramePr>
        <p:xfrm>
          <a:off x="888521" y="1746359"/>
          <a:ext cx="7315200" cy="39508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14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rostokąt zaokrąglony 4"/>
          <p:cNvSpPr/>
          <p:nvPr/>
        </p:nvSpPr>
        <p:spPr>
          <a:xfrm>
            <a:off x="234461" y="2942489"/>
            <a:ext cx="1641231" cy="1465385"/>
          </a:xfrm>
          <a:prstGeom prst="round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/>
              <a:t>Instytucja</a:t>
            </a:r>
            <a:r>
              <a:rPr lang="pl-PL" dirty="0"/>
              <a:t> </a:t>
            </a:r>
            <a:r>
              <a:rPr lang="pl-PL" b="1" dirty="0"/>
              <a:t>Zarządzająca</a:t>
            </a:r>
          </a:p>
          <a:p>
            <a:pPr algn="ctr"/>
            <a:endParaRPr lang="pl-PL" sz="1200" b="1" dirty="0"/>
          </a:p>
        </p:txBody>
      </p:sp>
      <p:sp>
        <p:nvSpPr>
          <p:cNvPr id="10" name="Prostokąt zaokrąglony 9"/>
          <p:cNvSpPr/>
          <p:nvPr/>
        </p:nvSpPr>
        <p:spPr>
          <a:xfrm>
            <a:off x="3537438" y="2942489"/>
            <a:ext cx="1641231" cy="1465385"/>
          </a:xfrm>
          <a:prstGeom prst="round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/>
              <a:t>Beneficjent Wiodący</a:t>
            </a:r>
          </a:p>
        </p:txBody>
      </p:sp>
      <p:sp>
        <p:nvSpPr>
          <p:cNvPr id="12" name="Prostokąt zaokrąglony 11"/>
          <p:cNvSpPr/>
          <p:nvPr/>
        </p:nvSpPr>
        <p:spPr>
          <a:xfrm>
            <a:off x="6961311" y="2433262"/>
            <a:ext cx="1641231" cy="764931"/>
          </a:xfrm>
          <a:prstGeom prst="round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/>
              <a:t>Beneficjent</a:t>
            </a:r>
            <a:r>
              <a:rPr lang="pl-PL" dirty="0"/>
              <a:t> </a:t>
            </a:r>
            <a:r>
              <a:rPr lang="pl-PL" b="1" dirty="0"/>
              <a:t>1</a:t>
            </a:r>
          </a:p>
        </p:txBody>
      </p:sp>
      <p:sp>
        <p:nvSpPr>
          <p:cNvPr id="14" name="Prostokąt zaokrąglony 13"/>
          <p:cNvSpPr/>
          <p:nvPr/>
        </p:nvSpPr>
        <p:spPr>
          <a:xfrm>
            <a:off x="3751385" y="1990633"/>
            <a:ext cx="4882660" cy="4151293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Strzałka w lewo i prawo 14"/>
          <p:cNvSpPr/>
          <p:nvPr/>
        </p:nvSpPr>
        <p:spPr>
          <a:xfrm>
            <a:off x="1916725" y="3188190"/>
            <a:ext cx="1620713" cy="973982"/>
          </a:xfrm>
          <a:prstGeom prst="left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Strzałka w lewo i prawo 17"/>
          <p:cNvSpPr/>
          <p:nvPr/>
        </p:nvSpPr>
        <p:spPr>
          <a:xfrm>
            <a:off x="5199184" y="3188190"/>
            <a:ext cx="1786308" cy="973982"/>
          </a:xfrm>
          <a:prstGeom prst="leftRigh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Prostokąt zaokrąglony 20"/>
          <p:cNvSpPr/>
          <p:nvPr/>
        </p:nvSpPr>
        <p:spPr>
          <a:xfrm>
            <a:off x="6961312" y="3245556"/>
            <a:ext cx="1641231" cy="764931"/>
          </a:xfrm>
          <a:prstGeom prst="round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/>
              <a:t>Beneficjent 2</a:t>
            </a:r>
          </a:p>
        </p:txBody>
      </p:sp>
      <p:sp>
        <p:nvSpPr>
          <p:cNvPr id="22" name="Prostokąt zaokrąglony 21"/>
          <p:cNvSpPr/>
          <p:nvPr/>
        </p:nvSpPr>
        <p:spPr>
          <a:xfrm>
            <a:off x="6973402" y="4055105"/>
            <a:ext cx="1641231" cy="764931"/>
          </a:xfrm>
          <a:prstGeom prst="round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/>
              <a:t>Beneficjent 3</a:t>
            </a:r>
          </a:p>
        </p:txBody>
      </p:sp>
      <p:sp>
        <p:nvSpPr>
          <p:cNvPr id="27" name="Prostokąt 26"/>
          <p:cNvSpPr/>
          <p:nvPr/>
        </p:nvSpPr>
        <p:spPr>
          <a:xfrm>
            <a:off x="396875" y="1052513"/>
            <a:ext cx="82089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l-PL" sz="2800" b="1" dirty="0">
                <a:solidFill>
                  <a:srgbClr val="C00000"/>
                </a:solidFill>
                <a:latin typeface="+mj-lt"/>
              </a:rPr>
              <a:t>UMOWA GRANTOWA I UMOWA PARTNERSKA</a:t>
            </a:r>
          </a:p>
        </p:txBody>
      </p:sp>
      <p:sp>
        <p:nvSpPr>
          <p:cNvPr id="28" name="Prostokąt 27"/>
          <p:cNvSpPr/>
          <p:nvPr/>
        </p:nvSpPr>
        <p:spPr>
          <a:xfrm>
            <a:off x="1403898" y="4422742"/>
            <a:ext cx="25642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umowa</a:t>
            </a:r>
            <a:r>
              <a:rPr lang="pl-PL" sz="2400" b="1" dirty="0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 </a:t>
            </a:r>
            <a:r>
              <a:rPr lang="pl-PL" sz="24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grantowa</a:t>
            </a:r>
          </a:p>
        </p:txBody>
      </p:sp>
      <p:sp>
        <p:nvSpPr>
          <p:cNvPr id="29" name="Prostokąt 28"/>
          <p:cNvSpPr/>
          <p:nvPr/>
        </p:nvSpPr>
        <p:spPr>
          <a:xfrm>
            <a:off x="4367280" y="4449155"/>
            <a:ext cx="26182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2400" b="1" dirty="0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bg2">
                    <a:lumMod val="75000"/>
                  </a:schemeClr>
                </a:solidFill>
                <a:latin typeface="+mj-lt"/>
              </a:rPr>
              <a:t>umowa partnerska</a:t>
            </a:r>
            <a:endParaRPr lang="pl-PL" sz="2000" dirty="0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396875" y="1052513"/>
            <a:ext cx="82089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dirty="0">
                <a:latin typeface="+mj-lt"/>
              </a:rPr>
              <a:t>FORMA WERYFIKACJI ADMINISTRACYJNEJ</a:t>
            </a:r>
          </a:p>
        </p:txBody>
      </p:sp>
      <p:sp>
        <p:nvSpPr>
          <p:cNvPr id="4" name="Prostokąt 3"/>
          <p:cNvSpPr/>
          <p:nvPr/>
        </p:nvSpPr>
        <p:spPr>
          <a:xfrm>
            <a:off x="396875" y="1746359"/>
            <a:ext cx="82089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pl-PL" sz="2000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533980645"/>
              </p:ext>
            </p:extLst>
          </p:nvPr>
        </p:nvGraphicFramePr>
        <p:xfrm>
          <a:off x="923026" y="1759789"/>
          <a:ext cx="7435970" cy="27259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Wybuch 1 5"/>
          <p:cNvSpPr/>
          <p:nvPr/>
        </p:nvSpPr>
        <p:spPr>
          <a:xfrm>
            <a:off x="4968813" y="4485735"/>
            <a:ext cx="4175187" cy="2372265"/>
          </a:xfrm>
          <a:prstGeom prst="irregularSeal1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Audytor weryfikuje 100% raportowanych wydatków (real </a:t>
            </a:r>
            <a:r>
              <a:rPr lang="pl-PL" b="1" dirty="0" err="1">
                <a:solidFill>
                  <a:schemeClr val="tx1"/>
                </a:solidFill>
              </a:rPr>
              <a:t>costs</a:t>
            </a:r>
            <a:r>
              <a:rPr lang="pl-PL" b="1" dirty="0">
                <a:solidFill>
                  <a:schemeClr val="tx1"/>
                </a:solidFill>
              </a:rPr>
              <a:t>)!</a:t>
            </a:r>
          </a:p>
        </p:txBody>
      </p:sp>
    </p:spTree>
  </p:cSld>
  <p:clrMapOvr>
    <a:masterClrMapping/>
  </p:clrMapOvr>
  <p:transition spd="med">
    <p:fad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404967" y="1052513"/>
            <a:ext cx="8208963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dirty="0">
                <a:solidFill>
                  <a:srgbClr val="C00000"/>
                </a:solidFill>
                <a:latin typeface="+mn-lt"/>
              </a:rPr>
              <a:t>OBOWIĄZKI</a:t>
            </a:r>
            <a:r>
              <a:rPr lang="pl-PL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l-PL" sz="2800" b="1" dirty="0">
                <a:latin typeface="+mn-lt"/>
              </a:rPr>
              <a:t>AUDYTORA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EF1ADD4-9A9A-46DF-B9A8-2730C66F2A9E}"/>
              </a:ext>
            </a:extLst>
          </p:cNvPr>
          <p:cNvSpPr/>
          <p:nvPr/>
        </p:nvSpPr>
        <p:spPr>
          <a:xfrm>
            <a:off x="404967" y="1945655"/>
            <a:ext cx="7851266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sz="2200" dirty="0">
                <a:latin typeface="+mn-lt"/>
              </a:rPr>
              <a:t>  zapoznać się z Umową o dofinansowanie wraz z załącznikami,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pl-PL" sz="2200" dirty="0">
                <a:latin typeface="+mn-lt"/>
              </a:rPr>
              <a:t>    Podręcznikiem Programu oraz Wytycznymi do weryfikacji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pl-PL" sz="2200" dirty="0">
                <a:latin typeface="+mn-lt"/>
              </a:rPr>
              <a:t>    wydatków i innymi istotnymi informacjami;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sz="2200" dirty="0">
                <a:latin typeface="+mn-lt"/>
              </a:rPr>
              <a:t>  wykonać procedury audytu z należytą starannością i pełnym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pl-PL" sz="2200" dirty="0">
                <a:latin typeface="+mn-lt"/>
              </a:rPr>
              <a:t>    poszanowaniem zawartych w nich standardów i zasad etyki;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sz="2200" dirty="0">
                <a:latin typeface="+mn-lt"/>
              </a:rPr>
              <a:t>  przekazać beneficjentowi dokumenty pokontrolne;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sz="2200" dirty="0">
                <a:latin typeface="+mn-lt"/>
              </a:rPr>
              <a:t>  brać udział w szkoleniach i spotkaniach dla audytorów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pl-PL" sz="2200" dirty="0">
                <a:latin typeface="+mn-lt"/>
              </a:rPr>
              <a:t>    organizowanych przez właściwe organy Programu;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l-PL" sz="2200" dirty="0">
                <a:latin typeface="+mn-lt"/>
              </a:rPr>
              <a:t>  współpracować z WST, KPK i innymi podmiotami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pl-PL" sz="2200" dirty="0">
                <a:latin typeface="+mn-lt"/>
              </a:rPr>
              <a:t>    upoważnionymi do kontroli projektu.</a:t>
            </a:r>
          </a:p>
          <a:p>
            <a:pPr>
              <a:buFont typeface="Arial" pitchFamily="34" charset="0"/>
              <a:buChar char="•"/>
              <a:defRPr/>
            </a:pPr>
            <a:endParaRPr lang="pl-PL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428536"/>
      </p:ext>
    </p:extLst>
  </p:cSld>
  <p:clrMapOvr>
    <a:masterClrMapping/>
  </p:clrMapOvr>
  <p:transition spd="med">
    <p:fad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404967" y="1052513"/>
            <a:ext cx="8208963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dirty="0">
                <a:solidFill>
                  <a:srgbClr val="C00000"/>
                </a:solidFill>
                <a:latin typeface="+mn-lt"/>
              </a:rPr>
              <a:t>OBOWIĄZKI</a:t>
            </a:r>
            <a:r>
              <a:rPr lang="pl-PL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pl-PL" sz="2800" b="1" dirty="0">
                <a:latin typeface="+mn-lt"/>
              </a:rPr>
              <a:t>BENEFICJENTA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EF1ADD4-9A9A-46DF-B9A8-2730C66F2A9E}"/>
              </a:ext>
            </a:extLst>
          </p:cNvPr>
          <p:cNvSpPr/>
          <p:nvPr/>
        </p:nvSpPr>
        <p:spPr>
          <a:xfrm>
            <a:off x="404967" y="1945655"/>
            <a:ext cx="785126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pl-PL" sz="2200" dirty="0">
                <a:latin typeface="+mn-lt"/>
              </a:rPr>
              <a:t>dostarczyć audytorowi raport z realizacji projektu finansowanego w ramach Umowy o dofinansowanie;</a:t>
            </a:r>
          </a:p>
          <a:p>
            <a:pPr marL="342900" lvl="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2200" dirty="0">
                <a:latin typeface="+mn-lt"/>
              </a:rPr>
              <a:t>zapewnić audytorowi swobodny dostęp do dokumentów, personelu, systemu księgowego i rachunkowego, odnośnych kont i rejestrów oraz realizowanych inwestycji;</a:t>
            </a:r>
          </a:p>
          <a:p>
            <a:pPr marL="342900" lvl="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l-PL" sz="2200" dirty="0">
                <a:latin typeface="+mn-lt"/>
              </a:rPr>
              <a:t>dostarczyć audytorowi wyczerpujących i stosownych informacji, zarówno finansowych, jak i niefinansowych, na potwierdzenie raportu z realizacji projektu.</a:t>
            </a:r>
          </a:p>
          <a:p>
            <a:pPr>
              <a:buFont typeface="Arial" pitchFamily="34" charset="0"/>
              <a:buChar char="•"/>
              <a:defRPr/>
            </a:pPr>
            <a:endParaRPr lang="pl-PL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904243"/>
      </p:ext>
    </p:extLst>
  </p:cSld>
  <p:clrMapOvr>
    <a:masterClrMapping/>
  </p:clrMapOvr>
  <p:transition spd="med">
    <p:fade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505" y="-60385"/>
            <a:ext cx="9085993" cy="724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396875" y="1052513"/>
            <a:ext cx="82089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dirty="0">
                <a:solidFill>
                  <a:srgbClr val="C00000"/>
                </a:solidFill>
                <a:latin typeface="+mj-lt"/>
              </a:rPr>
              <a:t>DOKUMENTY POKONTROLNE</a:t>
            </a:r>
          </a:p>
        </p:txBody>
      </p:sp>
      <p:sp>
        <p:nvSpPr>
          <p:cNvPr id="4" name="Prostokąt 3"/>
          <p:cNvSpPr/>
          <p:nvPr/>
        </p:nvSpPr>
        <p:spPr>
          <a:xfrm>
            <a:off x="396875" y="1746359"/>
            <a:ext cx="82089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pl-PL" sz="2000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036886564"/>
              </p:ext>
            </p:extLst>
          </p:nvPr>
        </p:nvGraphicFramePr>
        <p:xfrm>
          <a:off x="750498" y="1746360"/>
          <a:ext cx="7453223" cy="32397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Wybuch 1 6"/>
          <p:cNvSpPr/>
          <p:nvPr/>
        </p:nvSpPr>
        <p:spPr>
          <a:xfrm>
            <a:off x="5011947" y="4666891"/>
            <a:ext cx="4132053" cy="2191109"/>
          </a:xfrm>
          <a:prstGeom prst="irregularSeal1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Audytor może wykorzystać dodatkowe narzędzia</a:t>
            </a:r>
          </a:p>
        </p:txBody>
      </p:sp>
    </p:spTree>
  </p:cSld>
  <p:clrMapOvr>
    <a:masterClrMapping/>
  </p:clrMapOvr>
  <p:transition spd="med">
    <p:fade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404967" y="1052513"/>
            <a:ext cx="8208963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dirty="0">
                <a:solidFill>
                  <a:srgbClr val="C00000"/>
                </a:solidFill>
                <a:latin typeface="+mn-lt"/>
              </a:rPr>
              <a:t>DOKUMENTOWANIE WYDATKÓW </a:t>
            </a:r>
          </a:p>
        </p:txBody>
      </p:sp>
      <p:pic>
        <p:nvPicPr>
          <p:cNvPr id="2" name="Obraz 1">
            <a:extLst>
              <a:ext uri="{FF2B5EF4-FFF2-40B4-BE49-F238E27FC236}">
                <a16:creationId xmlns:a16="http://schemas.microsoft.com/office/drawing/2014/main" id="{DA5E23E2-B53B-4BD2-8D6E-F282C51B1B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3744" y="4912345"/>
            <a:ext cx="1780186" cy="1786283"/>
          </a:xfrm>
          <a:prstGeom prst="rect">
            <a:avLst/>
          </a:prstGeom>
        </p:spPr>
      </p:pic>
      <p:sp>
        <p:nvSpPr>
          <p:cNvPr id="3" name="Prostokąt 2">
            <a:extLst>
              <a:ext uri="{FF2B5EF4-FFF2-40B4-BE49-F238E27FC236}">
                <a16:creationId xmlns:a16="http://schemas.microsoft.com/office/drawing/2014/main" id="{7EF1ADD4-9A9A-46DF-B9A8-2730C66F2A9E}"/>
              </a:ext>
            </a:extLst>
          </p:cNvPr>
          <p:cNvSpPr/>
          <p:nvPr/>
        </p:nvSpPr>
        <p:spPr>
          <a:xfrm>
            <a:off x="722489" y="1945655"/>
            <a:ext cx="7055555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pl-PL" sz="2200" dirty="0">
                <a:latin typeface="+mj-lt"/>
              </a:rPr>
              <a:t>Identyfikacja poniesionych wydatków:</a:t>
            </a:r>
          </a:p>
          <a:p>
            <a:pPr>
              <a:defRPr/>
            </a:pPr>
            <a:r>
              <a:rPr lang="pl-PL" sz="2200" dirty="0">
                <a:latin typeface="+mj-lt"/>
              </a:rPr>
              <a:t>	- dokładne i regularne zapisy</a:t>
            </a:r>
            <a:r>
              <a:rPr lang="en-US" sz="2200" dirty="0">
                <a:latin typeface="+mj-lt"/>
              </a:rPr>
              <a:t>;</a:t>
            </a:r>
            <a:endParaRPr lang="pl-PL" sz="2200" dirty="0">
              <a:latin typeface="+mj-lt"/>
            </a:endParaRPr>
          </a:p>
          <a:p>
            <a:pPr>
              <a:defRPr/>
            </a:pPr>
            <a:r>
              <a:rPr lang="pl-PL" sz="2200" dirty="0">
                <a:latin typeface="+mj-lt"/>
              </a:rPr>
              <a:t>	- weryfikacja przez uprawnione organy</a:t>
            </a:r>
            <a:r>
              <a:rPr lang="en-US" sz="2200" dirty="0">
                <a:latin typeface="+mj-lt"/>
              </a:rPr>
              <a:t>;</a:t>
            </a:r>
            <a:endParaRPr lang="pl-PL" sz="2200" dirty="0">
              <a:latin typeface="+mj-lt"/>
            </a:endParaRPr>
          </a:p>
          <a:p>
            <a:pPr>
              <a:defRPr/>
            </a:pPr>
            <a:r>
              <a:rPr lang="pl-PL" sz="2200" dirty="0">
                <a:latin typeface="+mj-lt"/>
              </a:rPr>
              <a:t>	- zgodność z raportami finansowymi</a:t>
            </a:r>
            <a:r>
              <a:rPr lang="en-US" sz="2200" dirty="0">
                <a:latin typeface="+mj-lt"/>
              </a:rPr>
              <a:t>.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pl-PL" sz="2200" dirty="0">
                <a:latin typeface="+mj-lt"/>
              </a:rPr>
              <a:t>Zasady i reguły księgowości kraju Beneficjenta</a:t>
            </a:r>
            <a:r>
              <a:rPr lang="en-US" sz="2200" dirty="0">
                <a:latin typeface="+mj-lt"/>
              </a:rPr>
              <a:t>.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pl-PL" sz="2200" dirty="0">
                <a:latin typeface="+mj-lt"/>
              </a:rPr>
              <a:t>Polityka rachunkowości – konta dla projektu</a:t>
            </a:r>
            <a:r>
              <a:rPr lang="en-US" sz="2200" dirty="0">
                <a:latin typeface="+mj-lt"/>
              </a:rPr>
              <a:t>.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pl-PL" sz="2200" dirty="0">
                <a:latin typeface="+mj-lt"/>
              </a:rPr>
              <a:t>Zasada podwójnego zapisu</a:t>
            </a:r>
            <a:r>
              <a:rPr lang="en-US" sz="2200" dirty="0">
                <a:latin typeface="+mj-lt"/>
              </a:rPr>
              <a:t>.</a:t>
            </a:r>
            <a:endParaRPr lang="pl-PL" sz="2200" dirty="0">
              <a:latin typeface="+mj-lt"/>
            </a:endParaRP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pl-PL" sz="2200" dirty="0">
                <a:latin typeface="+mj-lt"/>
              </a:rPr>
              <a:t>Szczegółowa informacja na temat odsetek narosłych od zaliczek wypłaconych przez IZ</a:t>
            </a:r>
            <a:r>
              <a:rPr lang="en-US" sz="2200" dirty="0">
                <a:latin typeface="+mj-lt"/>
              </a:rPr>
              <a:t>.</a:t>
            </a:r>
            <a:endParaRPr lang="pl-PL" sz="2200" dirty="0">
              <a:latin typeface="+mj-lt"/>
            </a:endParaRPr>
          </a:p>
          <a:p>
            <a:pPr>
              <a:buFont typeface="Arial" pitchFamily="34" charset="0"/>
              <a:buChar char="•"/>
              <a:defRPr/>
            </a:pPr>
            <a:endParaRPr lang="pl-PL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729638"/>
      </p:ext>
    </p:extLst>
  </p:cSld>
  <p:clrMapOvr>
    <a:masterClrMapping/>
  </p:clrMapOvr>
  <p:transition spd="med">
    <p:fade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396875" y="1052513"/>
            <a:ext cx="8208963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dirty="0">
                <a:solidFill>
                  <a:srgbClr val="C00000"/>
                </a:solidFill>
                <a:latin typeface="+mj-lt"/>
              </a:rPr>
              <a:t>DOWODY PONIESIONYCH WYDATKÓW</a:t>
            </a:r>
          </a:p>
        </p:txBody>
      </p:sp>
      <p:sp>
        <p:nvSpPr>
          <p:cNvPr id="8" name="Prostokąt 7"/>
          <p:cNvSpPr/>
          <p:nvPr/>
        </p:nvSpPr>
        <p:spPr>
          <a:xfrm>
            <a:off x="683045" y="1757399"/>
            <a:ext cx="7922793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 Dokumentacja dotycząca przeprowadzonych przetargów</a:t>
            </a:r>
            <a:br>
              <a:rPr lang="pl-PL" sz="2400" dirty="0">
                <a:latin typeface="+mn-lt"/>
              </a:rPr>
            </a:br>
            <a:r>
              <a:rPr lang="pl-PL" sz="2400" dirty="0">
                <a:latin typeface="+mn-lt"/>
              </a:rPr>
              <a:t> i zamówień</a:t>
            </a:r>
            <a:r>
              <a:rPr lang="en-US" sz="2400" dirty="0">
                <a:latin typeface="+mn-lt"/>
              </a:rPr>
              <a:t>;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 Dokumenty dotyczące podróży, udziału w szkoleniach, </a:t>
            </a:r>
          </a:p>
          <a:p>
            <a:pPr>
              <a:spcBef>
                <a:spcPts val="600"/>
              </a:spcBef>
              <a:defRPr/>
            </a:pPr>
            <a:r>
              <a:rPr lang="pl-PL" sz="2400" dirty="0">
                <a:latin typeface="+mn-lt"/>
              </a:rPr>
              <a:t>	konferencjach i spotkaniach</a:t>
            </a:r>
            <a:r>
              <a:rPr lang="en-US" sz="2400" dirty="0">
                <a:latin typeface="+mn-lt"/>
              </a:rPr>
              <a:t>;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 Dowody otrzymania i zakupu towarów</a:t>
            </a:r>
            <a:r>
              <a:rPr lang="en-US" sz="2400" dirty="0">
                <a:latin typeface="+mn-lt"/>
              </a:rPr>
              <a:t>;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 Protokoły odbioru</a:t>
            </a:r>
            <a:r>
              <a:rPr lang="en-US" sz="2400" dirty="0">
                <a:latin typeface="+mn-lt"/>
              </a:rPr>
              <a:t>;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 Faktury i rachunki</a:t>
            </a:r>
            <a:r>
              <a:rPr lang="en-US" sz="2400" dirty="0">
                <a:latin typeface="+mn-lt"/>
              </a:rPr>
              <a:t>;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 Potwierdzenia zapłaty</a:t>
            </a:r>
            <a:r>
              <a:rPr lang="en-US" sz="2400" dirty="0">
                <a:latin typeface="+mn-lt"/>
              </a:rPr>
              <a:t>;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 Dokumenty kadrowe i płacowe</a:t>
            </a:r>
            <a:r>
              <a:rPr lang="en-US" sz="2400" dirty="0">
                <a:latin typeface="+mn-lt"/>
              </a:rPr>
              <a:t>.</a:t>
            </a:r>
            <a:endParaRPr lang="pl-PL" sz="2400" dirty="0"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sz="2400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sz="24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9434217"/>
      </p:ext>
    </p:extLst>
  </p:cSld>
  <p:clrMapOvr>
    <a:masterClrMapping/>
  </p:clrMapOvr>
  <p:transition spd="med">
    <p:fad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11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396875" y="1052513"/>
            <a:ext cx="8208963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dirty="0">
                <a:solidFill>
                  <a:srgbClr val="C00000"/>
                </a:solidFill>
                <a:latin typeface="+mj-lt"/>
              </a:rPr>
              <a:t>OPIS FAKTURY / RACHUNKU</a:t>
            </a:r>
          </a:p>
        </p:txBody>
      </p:sp>
      <p:sp>
        <p:nvSpPr>
          <p:cNvPr id="5" name="Prostokąt 4"/>
          <p:cNvSpPr/>
          <p:nvPr/>
        </p:nvSpPr>
        <p:spPr>
          <a:xfrm>
            <a:off x="969484" y="1859340"/>
            <a:ext cx="70618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 Opis w języku angielskim</a:t>
            </a:r>
            <a:r>
              <a:rPr lang="en-US" sz="2400" dirty="0">
                <a:latin typeface="+mn-lt"/>
              </a:rPr>
              <a:t>;</a:t>
            </a:r>
            <a:r>
              <a:rPr lang="pl-PL" sz="2400" dirty="0">
                <a:latin typeface="+mn-lt"/>
              </a:rPr>
              <a:t> 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latin typeface="+mn-lt"/>
              </a:rPr>
              <a:t> </a:t>
            </a:r>
            <a:r>
              <a:rPr lang="pl-PL" sz="2400" dirty="0">
                <a:latin typeface="+mn-lt"/>
              </a:rPr>
              <a:t>Tytuł projektu</a:t>
            </a:r>
            <a:r>
              <a:rPr lang="en-US" sz="2400" dirty="0">
                <a:latin typeface="+mn-lt"/>
              </a:rPr>
              <a:t>;</a:t>
            </a:r>
            <a:endParaRPr lang="pl-PL" sz="2400" dirty="0">
              <a:latin typeface="+mn-lt"/>
            </a:endParaRP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 Numer umowy o dofinansowanie</a:t>
            </a:r>
            <a:r>
              <a:rPr lang="en-US" sz="2400" dirty="0">
                <a:latin typeface="+mn-lt"/>
              </a:rPr>
              <a:t>;</a:t>
            </a:r>
            <a:endParaRPr lang="pl-PL" sz="2400" dirty="0">
              <a:latin typeface="+mn-lt"/>
            </a:endParaRP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 Numer faktury</a:t>
            </a:r>
            <a:r>
              <a:rPr lang="en-US" sz="2400" dirty="0">
                <a:latin typeface="+mn-lt"/>
              </a:rPr>
              <a:t>;</a:t>
            </a:r>
            <a:endParaRPr lang="pl-PL" sz="2400" dirty="0">
              <a:latin typeface="+mn-lt"/>
            </a:endParaRP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 Linia budżetowa</a:t>
            </a:r>
            <a:r>
              <a:rPr lang="en-US" sz="2400" dirty="0">
                <a:latin typeface="+mn-lt"/>
              </a:rPr>
              <a:t>;</a:t>
            </a:r>
            <a:r>
              <a:rPr lang="pl-PL" sz="2400" dirty="0">
                <a:latin typeface="+mn-lt"/>
              </a:rPr>
              <a:t> 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 Numer rejestracji faktury w systemie księgowym</a:t>
            </a:r>
            <a:r>
              <a:rPr lang="en-US" sz="2400" dirty="0">
                <a:latin typeface="+mn-lt"/>
              </a:rPr>
              <a:t>;</a:t>
            </a:r>
            <a:endParaRPr lang="pl-PL" sz="2400" dirty="0">
              <a:latin typeface="+mn-lt"/>
            </a:endParaRP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 Opis wydatków</a:t>
            </a:r>
            <a:r>
              <a:rPr lang="en-US" sz="2400" dirty="0">
                <a:latin typeface="+mn-lt"/>
              </a:rPr>
              <a:t>;</a:t>
            </a:r>
            <a:endParaRPr lang="pl-PL" sz="2400" dirty="0">
              <a:latin typeface="+mn-lt"/>
            </a:endParaRP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 Procedura przetargowa</a:t>
            </a:r>
            <a:r>
              <a:rPr lang="en-US" sz="2400" dirty="0">
                <a:latin typeface="+mn-lt"/>
              </a:rPr>
              <a:t>;</a:t>
            </a:r>
            <a:r>
              <a:rPr lang="pl-PL" sz="2400" dirty="0">
                <a:latin typeface="+mn-lt"/>
              </a:rPr>
              <a:t> 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 Wartość wydatków kwalifikowalnych</a:t>
            </a:r>
            <a:r>
              <a:rPr lang="en-US" sz="2400" dirty="0">
                <a:latin typeface="+mn-lt"/>
              </a:rPr>
              <a:t>;</a:t>
            </a:r>
            <a:r>
              <a:rPr lang="pl-PL" sz="2400" dirty="0">
                <a:latin typeface="+mn-lt"/>
              </a:rPr>
              <a:t> 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 Podpis i pieczęć upoważnionej osoby</a:t>
            </a:r>
            <a:r>
              <a:rPr lang="en-US" sz="2400" dirty="0">
                <a:latin typeface="+mn-lt"/>
              </a:rPr>
              <a:t>.</a:t>
            </a:r>
            <a:r>
              <a:rPr lang="pl-PL" sz="2400" dirty="0"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08171358"/>
      </p:ext>
    </p:extLst>
  </p:cSld>
  <p:clrMapOvr>
    <a:masterClrMapping/>
  </p:clrMapOvr>
  <p:transition spd="med">
    <p:fade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Obraz 1" descr="ppt-1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357188" y="659757"/>
            <a:ext cx="8501062" cy="501238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pl-PL" sz="2800" dirty="0">
                <a:solidFill>
                  <a:schemeClr val="bg1"/>
                </a:solidFill>
                <a:latin typeface="+mn-lt"/>
                <a:cs typeface="+mn-cs"/>
              </a:rPr>
              <a:t>ZMIANY W PROJEKCIE</a:t>
            </a: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med">
    <p:fad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az 3" descr="ppt-2str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Prostokąt 7"/>
          <p:cNvSpPr>
            <a:spLocks noChangeArrowheads="1"/>
          </p:cNvSpPr>
          <p:nvPr/>
        </p:nvSpPr>
        <p:spPr bwMode="auto">
          <a:xfrm>
            <a:off x="206375" y="1082675"/>
            <a:ext cx="82089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ZMIANY W PROJEKCIE</a:t>
            </a:r>
          </a:p>
        </p:txBody>
      </p:sp>
      <p:sp>
        <p:nvSpPr>
          <p:cNvPr id="14340" name="pole tekstowe 5"/>
          <p:cNvSpPr txBox="1">
            <a:spLocks noChangeArrowheads="1"/>
          </p:cNvSpPr>
          <p:nvPr/>
        </p:nvSpPr>
        <p:spPr bwMode="auto">
          <a:xfrm>
            <a:off x="495300" y="1752600"/>
            <a:ext cx="7920038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marR="0" lvl="0" indent="-177800" algn="l" defTabSz="4572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Dopuszczalne, ale:</a:t>
            </a:r>
          </a:p>
          <a:p>
            <a:pPr marL="266700" marR="0" lvl="0" indent="-177800" algn="l" defTabSz="4572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pl-PL" alt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nie mogą powodować istotnych zmian celów projektu</a:t>
            </a:r>
          </a:p>
          <a:p>
            <a:pPr marL="266700" marR="0" lvl="0" indent="-177800" algn="l" defTabSz="4572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pl-PL" alt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nie mogą zmieniać warunków przyznania dofinansowania </a:t>
            </a:r>
          </a:p>
          <a:p>
            <a:pPr marL="266700" marR="0" lvl="0" indent="-177800" algn="l" defTabSz="4572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	obwiązujących w momencie wydania decyzji o przyznaniu grantu</a:t>
            </a:r>
          </a:p>
          <a:p>
            <a:pPr marL="266700" marR="0" lvl="0" indent="-177800" algn="l" defTabSz="4572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pl-PL" alt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zmiana nie może naruszać zasad równego traktowania projektów</a:t>
            </a:r>
          </a:p>
          <a:p>
            <a:pPr marL="266700" marR="0" lvl="0" indent="-17780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2" charset="0"/>
              <a:ea typeface="+mn-ea"/>
              <a:cs typeface="Arial" charset="0"/>
            </a:endParaRPr>
          </a:p>
          <a:p>
            <a:pPr marL="266700" marR="0" lvl="0" indent="-17780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pl-PL" altLang="pl-P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2" charset="0"/>
              <a:ea typeface="+mn-ea"/>
              <a:cs typeface="Arial" charset="0"/>
            </a:endParaRPr>
          </a:p>
          <a:p>
            <a:pPr marL="266700" marR="0" lvl="0" indent="-17780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  <a:sym typeface="Wingdings" pitchFamily="2" charset="2"/>
              </a:rPr>
              <a:t> </a:t>
            </a:r>
            <a:r>
              <a:rPr kumimoji="0" lang="pl-PL" alt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IZ/</a:t>
            </a:r>
            <a:r>
              <a:rPr kumimoji="0" lang="pl-PL" altLang="pl-PL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WST-IP</a:t>
            </a:r>
            <a:r>
              <a:rPr kumimoji="0" lang="pl-PL" altLang="pl-P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 mają prawo sprzeciwić się zmianie</a:t>
            </a:r>
          </a:p>
          <a:p>
            <a:pPr marL="266700" marR="0" lvl="0" indent="-17780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pl-PL" altLang="pl-PL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2" charset="0"/>
              <a:ea typeface="+mn-ea"/>
              <a:cs typeface="Arial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Obraz 3" descr="ppt-2str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5202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Prostokąt 7"/>
          <p:cNvSpPr>
            <a:spLocks noChangeArrowheads="1"/>
          </p:cNvSpPr>
          <p:nvPr/>
        </p:nvSpPr>
        <p:spPr bwMode="auto">
          <a:xfrm>
            <a:off x="206375" y="1082675"/>
            <a:ext cx="8208963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1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ZMIANY W PROJEKCIE</a:t>
            </a:r>
          </a:p>
          <a:p>
            <a:pPr marL="0" marR="0" lvl="1" indent="0" algn="just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itchFamily="32" charset="0"/>
              <a:ea typeface="+mn-ea"/>
              <a:cs typeface="Arial" charset="0"/>
            </a:endParaRPr>
          </a:p>
          <a:p>
            <a:pPr marL="457200" marR="0" lvl="1" indent="-457200" algn="just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1) </a:t>
            </a:r>
            <a:r>
              <a:rPr kumimoji="0" lang="pl-PL" altLang="pl-PL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ZAWIADOMIENIA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Zmiana rachunku bankowego (formularz identyfikacji finansowej),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zmiana adresu, zmiana audytora</a:t>
            </a:r>
          </a:p>
          <a:p>
            <a:pPr marL="457200" marR="0" lvl="1" indent="-457200" algn="just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2" charset="0"/>
              <a:ea typeface="+mn-ea"/>
              <a:cs typeface="Arial" charset="0"/>
            </a:endParaRPr>
          </a:p>
          <a:p>
            <a:pPr marL="457200" marR="0" lvl="1" indent="-457200" algn="just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2) </a:t>
            </a:r>
            <a:r>
              <a:rPr kumimoji="0" lang="pl-PL" altLang="pl-PL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MAŁE ZMIANY </a:t>
            </a:r>
            <a:r>
              <a:rPr kumimoji="0" lang="pl-PL" altLang="pl-PL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(minor </a:t>
            </a:r>
            <a:r>
              <a:rPr kumimoji="0" lang="pl-PL" altLang="pl-PL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changes</a:t>
            </a:r>
            <a:r>
              <a:rPr kumimoji="0" lang="pl-PL" altLang="pl-PL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)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Finansowe (do 15% wartości głównych linii budżetowych) lub niefinansowe;  nie wpływające na cele projektu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2" charset="0"/>
              <a:ea typeface="+mn-ea"/>
              <a:cs typeface="Arial" charset="0"/>
            </a:endParaRPr>
          </a:p>
          <a:p>
            <a:pPr marL="457200" marR="0" lvl="1" indent="-457200" algn="just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3) </a:t>
            </a:r>
            <a:r>
              <a:rPr kumimoji="0" lang="pl-PL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ISTOTNE ZMIANY</a:t>
            </a:r>
            <a:r>
              <a:rPr kumimoji="0" lang="pl-PL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 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(</a:t>
            </a:r>
            <a:r>
              <a:rPr kumimoji="0" lang="pl-PL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substantial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 </a:t>
            </a:r>
            <a:r>
              <a:rPr kumimoji="0" lang="pl-PL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changes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)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2" charset="0"/>
                <a:ea typeface="+mn-ea"/>
                <a:cs typeface="Arial" charset="0"/>
              </a:rPr>
              <a:t>Finansowe (powyżej 15% wartości głównych linii budżetowych) lub niefinansowe; aneks do umowy grantowej (konieczna zgoda WKM) 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2" charset="0"/>
              <a:ea typeface="+mn-ea"/>
              <a:cs typeface="Arial" charset="0"/>
            </a:endParaRPr>
          </a:p>
          <a:p>
            <a:pPr marL="457200" marR="0" lvl="1" indent="-457200" algn="just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2" charset="0"/>
              <a:ea typeface="+mn-ea"/>
              <a:cs typeface="Arial" charset="0"/>
            </a:endParaRPr>
          </a:p>
          <a:p>
            <a:pPr marL="457200" marR="0" lvl="1" indent="-457200" algn="just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altLang="pl-PL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itchFamily="32" charset="0"/>
              <a:ea typeface="+mn-ea"/>
              <a:cs typeface="Arial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2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404967" y="1052513"/>
            <a:ext cx="82089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>
              <a:defRPr/>
            </a:pPr>
            <a:r>
              <a:rPr lang="pl-PL" sz="2800" b="1" dirty="0">
                <a:solidFill>
                  <a:srgbClr val="C00000"/>
                </a:solidFill>
                <a:latin typeface="+mn-lt"/>
              </a:rPr>
              <a:t>BENEFICJENT</a:t>
            </a:r>
            <a:r>
              <a:rPr lang="pl-PL" sz="2800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pl-PL" sz="2800" b="1" dirty="0">
                <a:solidFill>
                  <a:srgbClr val="C00000"/>
                </a:solidFill>
                <a:latin typeface="+mn-lt"/>
              </a:rPr>
              <a:t>WIODĄCY</a:t>
            </a:r>
          </a:p>
        </p:txBody>
      </p:sp>
      <p:sp>
        <p:nvSpPr>
          <p:cNvPr id="9" name="Prostokąt 8"/>
          <p:cNvSpPr/>
          <p:nvPr/>
        </p:nvSpPr>
        <p:spPr>
          <a:xfrm>
            <a:off x="651328" y="1854679"/>
            <a:ext cx="8091670" cy="3990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defRPr/>
            </a:pPr>
            <a:r>
              <a:rPr lang="pl-PL" sz="2400" dirty="0">
                <a:latin typeface="+mn-lt"/>
              </a:rPr>
              <a:t>Jest jedynym odpowiedzialnym wobec IZ za prawidłową realizację projektu.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podpisuje umowę o dofinansowanie;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przekazuje część grantu do beneficjentów;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koordynuje i zarządza całym projektem</a:t>
            </a:r>
            <a:r>
              <a:rPr lang="en-US" sz="2400" dirty="0">
                <a:latin typeface="+mn-lt"/>
              </a:rPr>
              <a:t>;</a:t>
            </a:r>
            <a:r>
              <a:rPr lang="pl-PL" sz="2400" dirty="0">
                <a:latin typeface="+mn-lt"/>
              </a:rPr>
              <a:t> składa raporty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dba o obieg informacji pomiędzy partnerami</a:t>
            </a:r>
            <a:r>
              <a:rPr lang="en-US" sz="2400" dirty="0">
                <a:latin typeface="+mn-lt"/>
              </a:rPr>
              <a:t>;</a:t>
            </a:r>
            <a:endParaRPr lang="pl-PL" sz="2400" dirty="0">
              <a:latin typeface="+mn-lt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dba o komunikację</a:t>
            </a:r>
            <a:r>
              <a:rPr lang="en-US" sz="2400" dirty="0">
                <a:latin typeface="+mn-lt"/>
              </a:rPr>
              <a:t>.</a:t>
            </a:r>
            <a:endParaRPr lang="pl-PL" sz="2400" dirty="0">
              <a:latin typeface="+mn-lt"/>
            </a:endParaRPr>
          </a:p>
        </p:txBody>
      </p:sp>
      <p:pic>
        <p:nvPicPr>
          <p:cNvPr id="1027" name="Picture 3" descr="C:\Program Files (x86)\Microsoft Office\MEDIA\CAGCAT10\j0299125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13907" y="4831580"/>
            <a:ext cx="1100023" cy="180502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396875" y="575459"/>
            <a:ext cx="8208963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dirty="0">
                <a:solidFill>
                  <a:srgbClr val="C00000"/>
                </a:solidFill>
                <a:latin typeface="Calibri" pitchFamily="32" charset="0"/>
              </a:rPr>
              <a:t>DOKUMENTY NIEZBĘDNE </a:t>
            </a:r>
          </a:p>
          <a:p>
            <a:pPr marL="0" lvl="1" algn="ctr">
              <a:defRPr/>
            </a:pPr>
            <a:r>
              <a:rPr lang="pl-PL" sz="2800" b="1" dirty="0">
                <a:solidFill>
                  <a:srgbClr val="C00000"/>
                </a:solidFill>
                <a:latin typeface="Calibri" pitchFamily="32" charset="0"/>
              </a:rPr>
              <a:t>DO WPROWADZENIA ZMIAN</a:t>
            </a:r>
          </a:p>
        </p:txBody>
      </p:sp>
      <p:graphicFrame>
        <p:nvGraphicFramePr>
          <p:cNvPr id="7" name="Diagram 6"/>
          <p:cNvGraphicFramePr/>
          <p:nvPr/>
        </p:nvGraphicFramePr>
        <p:xfrm>
          <a:off x="932156" y="1529566"/>
          <a:ext cx="7386221" cy="3231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Prostokąt 1">
            <a:extLst>
              <a:ext uri="{FF2B5EF4-FFF2-40B4-BE49-F238E27FC236}">
                <a16:creationId xmlns:a16="http://schemas.microsoft.com/office/drawing/2014/main" id="{1D7A71D6-FA74-4566-B1C4-F073CA6E0EDB}"/>
              </a:ext>
            </a:extLst>
          </p:cNvPr>
          <p:cNvSpPr/>
          <p:nvPr/>
        </p:nvSpPr>
        <p:spPr>
          <a:xfrm>
            <a:off x="734008" y="4887264"/>
            <a:ext cx="7782515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pl-PL" sz="2200" dirty="0">
                <a:solidFill>
                  <a:prstClr val="black"/>
                </a:solidFill>
                <a:latin typeface="+mj-lt"/>
              </a:rPr>
              <a:t>Dokumenty należy dostarczyć w </a:t>
            </a:r>
            <a:r>
              <a:rPr lang="pl-PL" sz="2200" b="1" dirty="0">
                <a:solidFill>
                  <a:prstClr val="black"/>
                </a:solidFill>
                <a:latin typeface="+mj-lt"/>
              </a:rPr>
              <a:t>3 egzemplarzach</a:t>
            </a:r>
            <a:r>
              <a:rPr lang="pl-PL" sz="2200" dirty="0">
                <a:solidFill>
                  <a:prstClr val="black"/>
                </a:solidFill>
                <a:latin typeface="+mj-lt"/>
              </a:rPr>
              <a:t>. </a:t>
            </a:r>
          </a:p>
          <a:p>
            <a:pPr algn="ctr" eaLnBrk="1" hangingPunct="1">
              <a:defRPr/>
            </a:pPr>
            <a:r>
              <a:rPr lang="pl-PL" sz="2200" dirty="0">
                <a:solidFill>
                  <a:prstClr val="black"/>
                </a:solidFill>
                <a:latin typeface="+mj-lt"/>
              </a:rPr>
              <a:t>Wzory dokumentów są dostępne do pobrania na stronie:</a:t>
            </a:r>
            <a:endParaRPr lang="pl-PL" sz="2200" dirty="0">
              <a:latin typeface="+mj-lt"/>
              <a:hlinkClick r:id="rId8"/>
            </a:endParaRPr>
          </a:p>
          <a:p>
            <a:pPr algn="ctr" eaLnBrk="1" hangingPunct="1">
              <a:defRPr/>
            </a:pPr>
            <a:r>
              <a:rPr lang="pl-PL" dirty="0">
                <a:hlinkClick r:id="rId8"/>
              </a:rPr>
              <a:t>https://www.pbu2020.eu/en/pages/340</a:t>
            </a:r>
            <a:endParaRPr lang="pl-PL" dirty="0"/>
          </a:p>
        </p:txBody>
      </p:sp>
    </p:spTree>
  </p:cSld>
  <p:clrMapOvr>
    <a:masterClrMapping/>
  </p:clrMapOvr>
  <p:transition spd="med">
    <p:fade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Obraz 3" descr="ppt-2str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Prostokąt 7"/>
          <p:cNvSpPr>
            <a:spLocks noChangeArrowheads="1"/>
          </p:cNvSpPr>
          <p:nvPr/>
        </p:nvSpPr>
        <p:spPr bwMode="auto">
          <a:xfrm>
            <a:off x="206375" y="1082675"/>
            <a:ext cx="82089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algn="ctr" eaLnBrk="1" hangingPunct="1">
              <a:defRPr/>
            </a:pPr>
            <a:r>
              <a:rPr lang="pl-PL" altLang="pl-PL" sz="2800" b="1" dirty="0">
                <a:solidFill>
                  <a:srgbClr val="C00000"/>
                </a:solidFill>
                <a:latin typeface="Calibri" pitchFamily="32" charset="0"/>
              </a:rPr>
              <a:t>ZMIANY – EW. WYKORZYSTANIE OSZCZĘDNOŚCI</a:t>
            </a:r>
          </a:p>
        </p:txBody>
      </p:sp>
      <p:sp>
        <p:nvSpPr>
          <p:cNvPr id="11268" name="pole tekstowe 6"/>
          <p:cNvSpPr txBox="1">
            <a:spLocks noChangeArrowheads="1"/>
          </p:cNvSpPr>
          <p:nvPr/>
        </p:nvSpPr>
        <p:spPr bwMode="auto">
          <a:xfrm>
            <a:off x="368300" y="1544340"/>
            <a:ext cx="83693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endParaRPr lang="pl-PL" altLang="pl-PL" sz="2400" dirty="0">
              <a:latin typeface="+mn-lt"/>
            </a:endParaRPr>
          </a:p>
          <a:p>
            <a:pPr eaLnBrk="1" hangingPunct="1">
              <a:buFont typeface="Arial" pitchFamily="34" charset="0"/>
              <a:buChar char="•"/>
            </a:pPr>
            <a:endParaRPr lang="pl-PL" altLang="pl-PL" sz="2400" dirty="0">
              <a:latin typeface="+mn-lt"/>
            </a:endParaRP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0A33F962-6AB5-44DA-B589-93F5B96BBEB7}"/>
              </a:ext>
            </a:extLst>
          </p:cNvPr>
          <p:cNvSpPr/>
          <p:nvPr/>
        </p:nvSpPr>
        <p:spPr>
          <a:xfrm>
            <a:off x="801511" y="1840089"/>
            <a:ext cx="7823200" cy="478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pl-PL" sz="2200" dirty="0">
                <a:latin typeface="+mn-lt"/>
              </a:rPr>
              <a:t>Oszczędności projektu zidentyfikowane w budżecie projektu podczas jego realizacji mogą zostać wykorzystane do:</a:t>
            </a:r>
          </a:p>
          <a:p>
            <a:pPr>
              <a:spcBef>
                <a:spcPts val="0"/>
              </a:spcBef>
              <a:defRPr/>
            </a:pPr>
            <a:r>
              <a:rPr lang="pl-PL" sz="2200" dirty="0">
                <a:latin typeface="+mn-lt"/>
              </a:rPr>
              <a:t>     - rozszerzenia zakresu planowanych działań </a:t>
            </a:r>
          </a:p>
          <a:p>
            <a:pPr>
              <a:spcBef>
                <a:spcPts val="0"/>
              </a:spcBef>
              <a:defRPr/>
            </a:pPr>
            <a:r>
              <a:rPr lang="pl-PL" sz="2200" dirty="0">
                <a:latin typeface="+mn-lt"/>
              </a:rPr>
              <a:t>     - podjęcia dodatkowych działań uzupełniających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pl-PL" sz="2200" dirty="0">
                <a:latin typeface="+mn-lt"/>
              </a:rPr>
              <a:t> Wykorzystanie dodatkowych funduszy powinno powodować      </a:t>
            </a:r>
          </a:p>
          <a:p>
            <a:pPr>
              <a:spcBef>
                <a:spcPts val="0"/>
              </a:spcBef>
              <a:defRPr/>
            </a:pPr>
            <a:r>
              <a:rPr lang="pl-PL" sz="2200" dirty="0">
                <a:latin typeface="+mn-lt"/>
              </a:rPr>
              <a:t>	 zwiększenie wartości zaplanowanych wskaźników projektu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pl-PL" sz="2200" dirty="0">
                <a:latin typeface="+mn-lt"/>
              </a:rPr>
              <a:t>Zastosowanie procedury zmian w projekcie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pl-PL" sz="2200" dirty="0">
                <a:latin typeface="+mn-lt"/>
              </a:rPr>
              <a:t>Przygotowywanie zaktualizowanego Opisu projektu i Budżetu projektu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pl-PL" sz="2200" dirty="0">
                <a:latin typeface="+mn-lt"/>
              </a:rPr>
              <a:t>Aktualizacja Umowy Partnerskiej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pl-PL" sz="2200" dirty="0">
                <a:latin typeface="+mn-lt"/>
              </a:rPr>
              <a:t>Aktualizacja rejestracji projektu (UA / BY)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pl-PL" sz="2000" dirty="0">
              <a:latin typeface="+mn-lt"/>
            </a:endParaRPr>
          </a:p>
          <a:p>
            <a:pPr>
              <a:buFont typeface="Arial" pitchFamily="34" charset="0"/>
              <a:buChar char="•"/>
              <a:defRPr/>
            </a:pPr>
            <a:endParaRPr lang="pl-P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640236"/>
      </p:ext>
    </p:extLst>
  </p:cSld>
  <p:clrMapOvr>
    <a:masterClrMapping/>
  </p:clrMapOvr>
  <p:transition spd="med">
    <p:fade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Obraz 1" descr="ppt-1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357188" y="659757"/>
            <a:ext cx="8501062" cy="501238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pl-PL" sz="2800" dirty="0">
                <a:solidFill>
                  <a:schemeClr val="bg1"/>
                </a:solidFill>
                <a:latin typeface="+mn-lt"/>
                <a:cs typeface="+mn-cs"/>
              </a:rPr>
              <a:t>AUDYTY, KONTROLE NA MIEJSCU, </a:t>
            </a: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pl-PL" sz="2800" dirty="0">
                <a:solidFill>
                  <a:schemeClr val="bg1"/>
                </a:solidFill>
                <a:latin typeface="+mn-lt"/>
                <a:cs typeface="+mn-cs"/>
              </a:rPr>
              <a:t>WIZYTY MONITORINGOWE</a:t>
            </a: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0503452"/>
      </p:ext>
    </p:extLst>
  </p:cSld>
  <p:clrMapOvr>
    <a:masterClrMapping/>
  </p:clrMapOvr>
  <p:transition spd="med">
    <p:fade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396875" y="1052513"/>
            <a:ext cx="82089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dirty="0">
                <a:solidFill>
                  <a:srgbClr val="C00000"/>
                </a:solidFill>
                <a:latin typeface="+mj-lt"/>
              </a:rPr>
              <a:t>KONTROLA TERENOWA WST</a:t>
            </a:r>
          </a:p>
        </p:txBody>
      </p:sp>
      <p:sp>
        <p:nvSpPr>
          <p:cNvPr id="4" name="Prostokąt 3"/>
          <p:cNvSpPr/>
          <p:nvPr/>
        </p:nvSpPr>
        <p:spPr>
          <a:xfrm>
            <a:off x="396875" y="1746359"/>
            <a:ext cx="82089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pl-PL" sz="2000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067297064"/>
              </p:ext>
            </p:extLst>
          </p:nvPr>
        </p:nvGraphicFramePr>
        <p:xfrm>
          <a:off x="664234" y="1535503"/>
          <a:ext cx="7867291" cy="44771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fade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275208" y="1052513"/>
            <a:ext cx="872214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pl-PL" sz="2600" b="1" dirty="0">
                <a:latin typeface="+mj-lt"/>
              </a:rPr>
              <a:t>KONTROLA TERENOWA WST - POSTĘPOWANIE POKONTROLNE </a:t>
            </a:r>
          </a:p>
        </p:txBody>
      </p:sp>
      <p:sp>
        <p:nvSpPr>
          <p:cNvPr id="4" name="Prostokąt 3"/>
          <p:cNvSpPr/>
          <p:nvPr/>
        </p:nvSpPr>
        <p:spPr>
          <a:xfrm>
            <a:off x="396875" y="1746359"/>
            <a:ext cx="82089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pl-PL" sz="2000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333280636"/>
              </p:ext>
            </p:extLst>
          </p:nvPr>
        </p:nvGraphicFramePr>
        <p:xfrm>
          <a:off x="531653" y="1514178"/>
          <a:ext cx="8074185" cy="4886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fade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51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396875" y="1012283"/>
            <a:ext cx="82089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dirty="0">
                <a:solidFill>
                  <a:srgbClr val="C00000"/>
                </a:solidFill>
                <a:latin typeface="+mj-lt"/>
              </a:rPr>
              <a:t>WIZYTA MONITORUJĄCA </a:t>
            </a:r>
            <a:r>
              <a:rPr lang="pl-PL" sz="2800" b="1" dirty="0">
                <a:latin typeface="+mj-lt"/>
              </a:rPr>
              <a:t>WST</a:t>
            </a:r>
          </a:p>
        </p:txBody>
      </p:sp>
      <p:sp>
        <p:nvSpPr>
          <p:cNvPr id="4" name="Prostokąt 3"/>
          <p:cNvSpPr/>
          <p:nvPr/>
        </p:nvSpPr>
        <p:spPr>
          <a:xfrm>
            <a:off x="396875" y="1746359"/>
            <a:ext cx="82089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pl-PL" sz="2000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898381468"/>
              </p:ext>
            </p:extLst>
          </p:nvPr>
        </p:nvGraphicFramePr>
        <p:xfrm>
          <a:off x="673865" y="1719392"/>
          <a:ext cx="7867291" cy="44771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fade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396875" y="1052513"/>
            <a:ext cx="82089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dirty="0">
                <a:solidFill>
                  <a:srgbClr val="C00000"/>
                </a:solidFill>
                <a:latin typeface="+mj-lt"/>
              </a:rPr>
              <a:t>KONTROLE JAKOŚCI </a:t>
            </a:r>
            <a:r>
              <a:rPr lang="pl-PL" sz="2800" b="1" dirty="0">
                <a:latin typeface="+mj-lt"/>
              </a:rPr>
              <a:t>PROWADZONE PRZEZ </a:t>
            </a:r>
            <a:r>
              <a:rPr lang="pl-PL" sz="2800" b="1" dirty="0">
                <a:solidFill>
                  <a:srgbClr val="C00000"/>
                </a:solidFill>
                <a:latin typeface="+mj-lt"/>
              </a:rPr>
              <a:t>KPK </a:t>
            </a:r>
          </a:p>
        </p:txBody>
      </p:sp>
      <p:sp>
        <p:nvSpPr>
          <p:cNvPr id="4" name="Prostokąt 3"/>
          <p:cNvSpPr/>
          <p:nvPr/>
        </p:nvSpPr>
        <p:spPr>
          <a:xfrm>
            <a:off x="396875" y="1746359"/>
            <a:ext cx="82089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pl-PL" sz="2000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828796341"/>
              </p:ext>
            </p:extLst>
          </p:nvPr>
        </p:nvGraphicFramePr>
        <p:xfrm>
          <a:off x="664234" y="1668668"/>
          <a:ext cx="7867291" cy="4776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fade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396875" y="1052513"/>
            <a:ext cx="82089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dirty="0">
                <a:latin typeface="+mj-lt"/>
              </a:rPr>
              <a:t>INNE KONTROLE LUB AUDYTY</a:t>
            </a:r>
          </a:p>
        </p:txBody>
      </p:sp>
      <p:sp>
        <p:nvSpPr>
          <p:cNvPr id="4" name="Prostokąt 3"/>
          <p:cNvSpPr/>
          <p:nvPr/>
        </p:nvSpPr>
        <p:spPr>
          <a:xfrm>
            <a:off x="396875" y="1746359"/>
            <a:ext cx="82089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pl-PL" sz="2000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231373057"/>
              </p:ext>
            </p:extLst>
          </p:nvPr>
        </p:nvGraphicFramePr>
        <p:xfrm>
          <a:off x="664234" y="1535503"/>
          <a:ext cx="7867291" cy="44771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fade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rostokąt 9"/>
          <p:cNvSpPr/>
          <p:nvPr/>
        </p:nvSpPr>
        <p:spPr>
          <a:xfrm>
            <a:off x="396875" y="1409182"/>
            <a:ext cx="8208963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defRPr/>
            </a:pPr>
            <a:r>
              <a:rPr lang="pl-PL" sz="2800" b="1" dirty="0">
                <a:latin typeface="+mj-lt"/>
              </a:rPr>
              <a:t>CZYNNOŚCI KONTROLNE</a:t>
            </a:r>
          </a:p>
          <a:p>
            <a:pPr marL="0" lvl="1" algn="ctr">
              <a:defRPr/>
            </a:pPr>
            <a:endParaRPr lang="pl-PL" dirty="0"/>
          </a:p>
          <a:p>
            <a:pPr marL="0" lvl="1" algn="ctr">
              <a:defRPr/>
            </a:pP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396875" y="1746359"/>
            <a:ext cx="82089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pl-PL" sz="2000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pl-PL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9FB9CDED-DEAF-494C-997F-19F591C71275}"/>
              </a:ext>
            </a:extLst>
          </p:cNvPr>
          <p:cNvSpPr/>
          <p:nvPr/>
        </p:nvSpPr>
        <p:spPr>
          <a:xfrm>
            <a:off x="549275" y="3033713"/>
            <a:ext cx="8208963" cy="9387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1" indent="-285750">
              <a:buFont typeface="Wingdings" panose="05000000000000000000" pitchFamily="2" charset="2"/>
              <a:buChar char="§"/>
              <a:defRPr/>
            </a:pPr>
            <a:r>
              <a:rPr lang="en-GB" sz="2200" dirty="0">
                <a:latin typeface="+mn-lt"/>
              </a:rPr>
              <a:t>§ 8</a:t>
            </a:r>
            <a:r>
              <a:rPr lang="pl-PL" sz="2200" dirty="0">
                <a:latin typeface="+mn-lt"/>
              </a:rPr>
              <a:t> Umowy grantowej</a:t>
            </a:r>
          </a:p>
          <a:p>
            <a:pPr marL="285750" lvl="1" indent="-285750"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pl-PL" sz="2200" dirty="0">
                <a:latin typeface="+mn-lt"/>
              </a:rPr>
              <a:t>w okresie do 5 lat od daty końcowej płatności na rzecz Programu</a:t>
            </a:r>
            <a:r>
              <a:rPr lang="pl-PL" dirty="0"/>
              <a:t>.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73421344"/>
      </p:ext>
    </p:extLst>
  </p:cSld>
  <p:clrMapOvr>
    <a:masterClrMapping/>
  </p:clrMapOvr>
  <p:transition spd="med">
    <p:fade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Obraz 1" descr="ppt-1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zawartości 8"/>
          <p:cNvSpPr txBox="1">
            <a:spLocks/>
          </p:cNvSpPr>
          <p:nvPr/>
        </p:nvSpPr>
        <p:spPr>
          <a:xfrm>
            <a:off x="357188" y="659757"/>
            <a:ext cx="8501062" cy="501238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28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pl-PL" sz="2800" dirty="0">
                <a:solidFill>
                  <a:schemeClr val="bg1"/>
                </a:solidFill>
                <a:latin typeface="+mn-lt"/>
                <a:cs typeface="+mn-cs"/>
              </a:rPr>
              <a:t>ZAMYKANIE PROJEKTU I TRWAŁOŚĆ</a:t>
            </a: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pl-PL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2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404967" y="1052513"/>
            <a:ext cx="8208963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just">
              <a:defRPr/>
            </a:pPr>
            <a:r>
              <a:rPr lang="pl-PL" sz="2800" b="1" dirty="0">
                <a:solidFill>
                  <a:srgbClr val="C00000"/>
                </a:solidFill>
                <a:latin typeface="+mn-lt"/>
              </a:rPr>
              <a:t>BENEFICJENCI PROJEKTU </a:t>
            </a:r>
            <a:r>
              <a:rPr lang="pl-PL" sz="2800" b="1" dirty="0">
                <a:latin typeface="+mn-lt"/>
              </a:rPr>
              <a:t>SĄ ODPOWIEDZIALNI ZA</a:t>
            </a:r>
          </a:p>
        </p:txBody>
      </p:sp>
      <p:sp>
        <p:nvSpPr>
          <p:cNvPr id="9" name="Prostokąt 8"/>
          <p:cNvSpPr/>
          <p:nvPr/>
        </p:nvSpPr>
        <p:spPr>
          <a:xfrm>
            <a:off x="557428" y="1704178"/>
            <a:ext cx="827004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 osiągnięcie celów projektu</a:t>
            </a:r>
            <a:r>
              <a:rPr lang="en-US" sz="2400" dirty="0">
                <a:latin typeface="+mn-lt"/>
              </a:rPr>
              <a:t>;</a:t>
            </a:r>
            <a:endParaRPr lang="pl-PL" sz="2400" dirty="0">
              <a:latin typeface="+mn-lt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 spełnienie wymogów </a:t>
            </a:r>
            <a:r>
              <a:rPr lang="en-US" sz="2400" dirty="0">
                <a:latin typeface="+mn-lt"/>
              </a:rPr>
              <a:t>dot.</a:t>
            </a:r>
            <a:r>
              <a:rPr lang="pl-PL" sz="2400" dirty="0">
                <a:latin typeface="+mn-lt"/>
              </a:rPr>
              <a:t> monitorowania i raportowania</a:t>
            </a:r>
            <a:r>
              <a:rPr lang="en-US" sz="2400" dirty="0">
                <a:latin typeface="+mn-lt"/>
              </a:rPr>
              <a:t>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 prowadzenie działań informacyjnych i komunikacyjnych</a:t>
            </a:r>
            <a:r>
              <a:rPr lang="en-US" sz="2400" dirty="0">
                <a:latin typeface="+mn-lt"/>
              </a:rPr>
              <a:t>;</a:t>
            </a:r>
            <a:endParaRPr lang="pl-PL" sz="2400" dirty="0">
              <a:latin typeface="+mn-lt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 zapewnienie trwałości produktów projektu</a:t>
            </a:r>
            <a:r>
              <a:rPr lang="en-US" sz="2400" dirty="0">
                <a:latin typeface="+mn-lt"/>
              </a:rPr>
              <a:t>;</a:t>
            </a:r>
            <a:endParaRPr lang="pl-PL" sz="2400" dirty="0">
              <a:latin typeface="+mn-lt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 przechowanie dokumentów </a:t>
            </a:r>
          </a:p>
          <a:p>
            <a:pPr>
              <a:buFont typeface="Arial" pitchFamily="34" charset="0"/>
              <a:buChar char="•"/>
              <a:defRPr/>
            </a:pPr>
            <a:endParaRPr lang="pl-PL" sz="2800" dirty="0">
              <a:latin typeface="+mn-lt"/>
            </a:endParaRPr>
          </a:p>
          <a:p>
            <a:pPr>
              <a:defRPr/>
            </a:pPr>
            <a:r>
              <a:rPr lang="pl-PL" sz="2400" b="1" dirty="0">
                <a:latin typeface="+mn-lt"/>
              </a:rPr>
              <a:t>w odniesieniu do realizowanej części projektu</a:t>
            </a:r>
          </a:p>
        </p:txBody>
      </p:sp>
    </p:spTree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3" descr="ppt-2str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23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trzałka w lewo i prawo 4"/>
          <p:cNvSpPr/>
          <p:nvPr/>
        </p:nvSpPr>
        <p:spPr>
          <a:xfrm>
            <a:off x="708918" y="1773878"/>
            <a:ext cx="5979557" cy="39752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ole tekstowe 6"/>
          <p:cNvSpPr txBox="1"/>
          <p:nvPr/>
        </p:nvSpPr>
        <p:spPr>
          <a:xfrm>
            <a:off x="1839074" y="1404546"/>
            <a:ext cx="44487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200" b="1" dirty="0">
                <a:latin typeface="Calibri" pitchFamily="34" charset="0"/>
                <a:cs typeface="Calibri" pitchFamily="34" charset="0"/>
              </a:rPr>
              <a:t>OKRES REALIZACJI UMOWY</a:t>
            </a:r>
            <a:endParaRPr lang="pl-PL" sz="2200" b="1" dirty="0"/>
          </a:p>
        </p:txBody>
      </p:sp>
      <p:sp>
        <p:nvSpPr>
          <p:cNvPr id="10" name="Prostokąt 9"/>
          <p:cNvSpPr/>
          <p:nvPr/>
        </p:nvSpPr>
        <p:spPr>
          <a:xfrm>
            <a:off x="67230" y="3200669"/>
            <a:ext cx="1632698" cy="64673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</a:rPr>
              <a:t>Podpisanie umowy</a:t>
            </a:r>
          </a:p>
        </p:txBody>
      </p:sp>
      <p:sp>
        <p:nvSpPr>
          <p:cNvPr id="14" name="Prostokąt 13"/>
          <p:cNvSpPr/>
          <p:nvPr/>
        </p:nvSpPr>
        <p:spPr>
          <a:xfrm>
            <a:off x="5686745" y="3200669"/>
            <a:ext cx="1618169" cy="6167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900" b="1" dirty="0">
                <a:solidFill>
                  <a:schemeClr val="tx1"/>
                </a:solidFill>
              </a:rPr>
              <a:t>Wypłata salda końcowego</a:t>
            </a:r>
          </a:p>
        </p:txBody>
      </p:sp>
      <p:sp>
        <p:nvSpPr>
          <p:cNvPr id="16" name="Prostokąt 15"/>
          <p:cNvSpPr/>
          <p:nvPr/>
        </p:nvSpPr>
        <p:spPr>
          <a:xfrm>
            <a:off x="1699928" y="2281132"/>
            <a:ext cx="3256909" cy="57733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</a:rPr>
              <a:t>OKRES WDRAŻANIA PROJEKTU</a:t>
            </a:r>
          </a:p>
        </p:txBody>
      </p:sp>
      <p:cxnSp>
        <p:nvCxnSpPr>
          <p:cNvPr id="21" name="Łącznik prosty ze strzałką 20"/>
          <p:cNvCxnSpPr/>
          <p:nvPr/>
        </p:nvCxnSpPr>
        <p:spPr>
          <a:xfrm>
            <a:off x="4808306" y="2977524"/>
            <a:ext cx="0" cy="10612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Łącznik prosty ze strzałką 21"/>
          <p:cNvCxnSpPr/>
          <p:nvPr/>
        </p:nvCxnSpPr>
        <p:spPr>
          <a:xfrm>
            <a:off x="1839074" y="2977524"/>
            <a:ext cx="0" cy="10612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y ze strzałką 25"/>
          <p:cNvCxnSpPr/>
          <p:nvPr/>
        </p:nvCxnSpPr>
        <p:spPr>
          <a:xfrm>
            <a:off x="883579" y="2281132"/>
            <a:ext cx="0" cy="7394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Łącznik prosty ze strzałką 26"/>
          <p:cNvCxnSpPr/>
          <p:nvPr/>
        </p:nvCxnSpPr>
        <p:spPr>
          <a:xfrm>
            <a:off x="6462445" y="2281132"/>
            <a:ext cx="0" cy="7394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Prostokąt 27"/>
          <p:cNvSpPr/>
          <p:nvPr/>
        </p:nvSpPr>
        <p:spPr>
          <a:xfrm>
            <a:off x="6688475" y="1957742"/>
            <a:ext cx="2342508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9" name="pole tekstowe 28"/>
          <p:cNvSpPr txBox="1"/>
          <p:nvPr/>
        </p:nvSpPr>
        <p:spPr>
          <a:xfrm>
            <a:off x="6909369" y="1266695"/>
            <a:ext cx="19007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100" b="1" dirty="0">
                <a:latin typeface="+mn-lt"/>
              </a:rPr>
              <a:t>TRWAŁOŚĆ PROJEKTU</a:t>
            </a:r>
          </a:p>
        </p:txBody>
      </p:sp>
      <p:sp>
        <p:nvSpPr>
          <p:cNvPr id="30" name="Prostokąt 29"/>
          <p:cNvSpPr/>
          <p:nvPr/>
        </p:nvSpPr>
        <p:spPr>
          <a:xfrm>
            <a:off x="5034337" y="2281132"/>
            <a:ext cx="1253448" cy="5342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RAPORT KOŃCOWY</a:t>
            </a:r>
          </a:p>
        </p:txBody>
      </p:sp>
      <p:sp>
        <p:nvSpPr>
          <p:cNvPr id="32" name="Prostokąt 31"/>
          <p:cNvSpPr/>
          <p:nvPr/>
        </p:nvSpPr>
        <p:spPr>
          <a:xfrm>
            <a:off x="1654142" y="4074878"/>
            <a:ext cx="1337633" cy="57733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Data rozpoczęcia</a:t>
            </a:r>
          </a:p>
        </p:txBody>
      </p:sp>
      <p:sp>
        <p:nvSpPr>
          <p:cNvPr id="33" name="Prostokąt 32"/>
          <p:cNvSpPr/>
          <p:nvPr/>
        </p:nvSpPr>
        <p:spPr>
          <a:xfrm>
            <a:off x="3061700" y="4074878"/>
            <a:ext cx="1849348" cy="57733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X miesięcy realizacji</a:t>
            </a:r>
          </a:p>
        </p:txBody>
      </p:sp>
      <p:sp>
        <p:nvSpPr>
          <p:cNvPr id="38" name="Prostokąt 37"/>
          <p:cNvSpPr/>
          <p:nvPr/>
        </p:nvSpPr>
        <p:spPr>
          <a:xfrm>
            <a:off x="1654141" y="4798032"/>
            <a:ext cx="3256908" cy="11609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l-PL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pl-PL" dirty="0">
                <a:solidFill>
                  <a:schemeClr val="tx1"/>
                </a:solidFill>
              </a:rPr>
              <a:t>zakończenie działań projektowych, odbiór prac, produktów i usług, dokonanie płatności </a:t>
            </a:r>
          </a:p>
          <a:p>
            <a:pPr algn="ctr"/>
            <a:endParaRPr lang="pl-PL" b="1" dirty="0"/>
          </a:p>
        </p:txBody>
      </p:sp>
      <p:sp>
        <p:nvSpPr>
          <p:cNvPr id="39" name="Prostokąt 38"/>
          <p:cNvSpPr/>
          <p:nvPr/>
        </p:nvSpPr>
        <p:spPr>
          <a:xfrm>
            <a:off x="4978014" y="4916185"/>
            <a:ext cx="1505608" cy="92467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l-PL" sz="1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pl-PL" dirty="0">
                <a:solidFill>
                  <a:schemeClr val="tx1"/>
                </a:solidFill>
              </a:rPr>
              <a:t>weryfikacja wydatków, audyt</a:t>
            </a:r>
          </a:p>
          <a:p>
            <a:pPr algn="ctr"/>
            <a:endParaRPr lang="pl-PL" dirty="0"/>
          </a:p>
        </p:txBody>
      </p:sp>
    </p:spTree>
  </p:cSld>
  <p:clrMapOvr>
    <a:masterClrMapping/>
  </p:clrMapOvr>
  <p:transition spd="med">
    <p:fade/>
  </p:transition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651" y="-60679"/>
            <a:ext cx="89966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Prostokąt 26"/>
          <p:cNvSpPr/>
          <p:nvPr/>
        </p:nvSpPr>
        <p:spPr>
          <a:xfrm>
            <a:off x="396875" y="1052513"/>
            <a:ext cx="82089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l-PL" sz="2800" b="1" dirty="0">
                <a:solidFill>
                  <a:srgbClr val="C00000"/>
                </a:solidFill>
                <a:latin typeface="+mj-lt"/>
              </a:rPr>
              <a:t>ZAMYKANIE PROJEKTU</a:t>
            </a:r>
          </a:p>
        </p:txBody>
      </p:sp>
      <p:sp>
        <p:nvSpPr>
          <p:cNvPr id="41" name="Prostokąt 40"/>
          <p:cNvSpPr/>
          <p:nvPr/>
        </p:nvSpPr>
        <p:spPr>
          <a:xfrm>
            <a:off x="396874" y="1821228"/>
            <a:ext cx="8208963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2400" dirty="0">
                <a:latin typeface="+mj-lt"/>
              </a:rPr>
              <a:t>Po dacie końcowej realizacji projektu </a:t>
            </a:r>
            <a:r>
              <a:rPr lang="en-US" sz="2400" dirty="0" err="1">
                <a:latin typeface="+mj-lt"/>
              </a:rPr>
              <a:t>tylko</a:t>
            </a:r>
            <a:r>
              <a:rPr lang="en-US" sz="2400" dirty="0">
                <a:latin typeface="+mj-lt"/>
              </a:rPr>
              <a:t> </a:t>
            </a:r>
            <a:r>
              <a:rPr lang="pl-PL" sz="2400" dirty="0">
                <a:latin typeface="+mj-lt"/>
              </a:rPr>
              <a:t>koszty</a:t>
            </a:r>
            <a:r>
              <a:rPr lang="en-US" sz="2400" dirty="0">
                <a:latin typeface="+mj-lt"/>
              </a:rPr>
              <a:t> dot</a:t>
            </a:r>
            <a:r>
              <a:rPr lang="pl-PL" sz="2400" dirty="0" err="1">
                <a:latin typeface="+mj-lt"/>
              </a:rPr>
              <a:t>yczące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przygotowania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raportu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końcowego</a:t>
            </a:r>
            <a:r>
              <a:rPr lang="en-US" sz="2400" dirty="0">
                <a:latin typeface="+mj-lt"/>
              </a:rPr>
              <a:t>: </a:t>
            </a:r>
            <a:endParaRPr lang="pl-PL" sz="2400" dirty="0">
              <a:latin typeface="+mj-lt"/>
            </a:endParaRPr>
          </a:p>
          <a:p>
            <a:endParaRPr lang="en-US" sz="2400" dirty="0">
              <a:latin typeface="+mj-lt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>
                <a:latin typeface="+mj-lt"/>
              </a:rPr>
              <a:t>weryfikacja wydatków, </a:t>
            </a:r>
            <a:endParaRPr lang="en-US" sz="2400" dirty="0">
              <a:latin typeface="+mj-lt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>
                <a:latin typeface="+mj-lt"/>
              </a:rPr>
              <a:t>audyt,</a:t>
            </a:r>
            <a:endParaRPr lang="en-US" sz="2400" dirty="0">
              <a:latin typeface="+mj-lt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>
                <a:latin typeface="+mj-lt"/>
              </a:rPr>
              <a:t>końcowa ewaluacja projektu.</a:t>
            </a:r>
            <a:endParaRPr lang="en-US" sz="2400" dirty="0">
              <a:latin typeface="+mj-lt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pl-PL" sz="2400" dirty="0">
              <a:latin typeface="+mj-lt"/>
            </a:endParaRPr>
          </a:p>
          <a:p>
            <a:r>
              <a:rPr lang="pl-PL" sz="2400" i="1" dirty="0">
                <a:latin typeface="+mj-lt"/>
              </a:rPr>
              <a:t>Wydatki </a:t>
            </a:r>
            <a:r>
              <a:rPr lang="en-US" sz="2400" i="1" dirty="0" err="1">
                <a:latin typeface="+mj-lt"/>
              </a:rPr>
              <a:t>na</a:t>
            </a:r>
            <a:r>
              <a:rPr lang="en-US" sz="2400" i="1" dirty="0">
                <a:latin typeface="+mj-lt"/>
              </a:rPr>
              <a:t> </a:t>
            </a:r>
            <a:r>
              <a:rPr lang="pl-PL" sz="2400" i="1" dirty="0">
                <a:latin typeface="+mj-lt"/>
              </a:rPr>
              <a:t>audytora wykazywane są w raporcie inaczej</a:t>
            </a:r>
            <a:r>
              <a:rPr lang="en-US" sz="2400" i="1" dirty="0">
                <a:latin typeface="+mj-lt"/>
              </a:rPr>
              <a:t>.</a:t>
            </a:r>
            <a:endParaRPr lang="pl-PL" sz="2400" i="1" dirty="0">
              <a:latin typeface="+mj-lt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pl-PL" sz="2400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01859983"/>
      </p:ext>
    </p:extLst>
  </p:cSld>
  <p:clrMapOvr>
    <a:masterClrMapping/>
  </p:clrMapOvr>
  <p:transition spd="med">
    <p:fade/>
  </p:transition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Obraz 3" descr="ppt-2str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Prostokąt 7"/>
          <p:cNvSpPr>
            <a:spLocks noChangeArrowheads="1"/>
          </p:cNvSpPr>
          <p:nvPr/>
        </p:nvSpPr>
        <p:spPr bwMode="auto">
          <a:xfrm>
            <a:off x="206375" y="1082675"/>
            <a:ext cx="82089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 eaLnBrk="1" hangingPunct="1"/>
            <a:r>
              <a:rPr lang="pl-PL" altLang="pl-PL" sz="2800" b="1" dirty="0">
                <a:solidFill>
                  <a:srgbClr val="C00000"/>
                </a:solidFill>
                <a:latin typeface="+mn-lt"/>
              </a:rPr>
              <a:t>ODZYSKIWANIE ŚRODKÓW</a:t>
            </a:r>
          </a:p>
        </p:txBody>
      </p:sp>
      <p:sp>
        <p:nvSpPr>
          <p:cNvPr id="19460" name="pole tekstowe 5"/>
          <p:cNvSpPr txBox="1">
            <a:spLocks noChangeArrowheads="1"/>
          </p:cNvSpPr>
          <p:nvPr/>
        </p:nvSpPr>
        <p:spPr bwMode="auto">
          <a:xfrm>
            <a:off x="495300" y="1876887"/>
            <a:ext cx="7920038" cy="429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 eaLnBrk="1" hangingPunct="1"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pl-PL" altLang="pl-PL" sz="2200" dirty="0">
                <a:latin typeface="+mj-lt"/>
              </a:rPr>
              <a:t>W przypadku </a:t>
            </a:r>
            <a:r>
              <a:rPr lang="pl-PL" altLang="pl-PL" sz="2200" b="1" dirty="0">
                <a:latin typeface="+mj-lt"/>
              </a:rPr>
              <a:t>poważnych </a:t>
            </a:r>
            <a:r>
              <a:rPr lang="pl-PL" altLang="pl-PL" sz="2200" b="1" dirty="0">
                <a:solidFill>
                  <a:srgbClr val="C00000"/>
                </a:solidFill>
                <a:latin typeface="+mj-lt"/>
              </a:rPr>
              <a:t>błędów, naruszeń bądź oszustw </a:t>
            </a:r>
            <a:r>
              <a:rPr lang="pl-PL" altLang="pl-PL" sz="2200" dirty="0">
                <a:latin typeface="+mj-lt"/>
              </a:rPr>
              <a:t>związanych z naruszeniem prawa krajowego lub wspólnotowego</a:t>
            </a:r>
          </a:p>
          <a:p>
            <a:pPr marL="355600" indent="-355600" algn="just" eaLnBrk="1" hangingPunct="1"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pl-PL" altLang="pl-PL" sz="2200" dirty="0">
                <a:latin typeface="+mj-lt"/>
              </a:rPr>
              <a:t>Kwota odzyskiwana </a:t>
            </a:r>
            <a:r>
              <a:rPr lang="pl-PL" altLang="pl-PL" sz="2200" b="1" dirty="0">
                <a:latin typeface="+mj-lt"/>
              </a:rPr>
              <a:t>proporcjonalnie do wagi naruszeń</a:t>
            </a:r>
          </a:p>
          <a:p>
            <a:pPr marL="355600" indent="-355600" algn="just" eaLnBrk="1" hangingPunct="1"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pl-PL" altLang="pl-PL" sz="2200" dirty="0">
                <a:latin typeface="+mj-lt"/>
              </a:rPr>
              <a:t>Środki mogą być </a:t>
            </a:r>
            <a:r>
              <a:rPr lang="pl-PL" altLang="pl-PL" sz="2200" b="1" dirty="0">
                <a:latin typeface="+mj-lt"/>
              </a:rPr>
              <a:t>odjęte od płatności końcowej</a:t>
            </a:r>
          </a:p>
          <a:p>
            <a:pPr marL="355600" indent="-355600" eaLnBrk="1" hangingPunct="1"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pl-PL" altLang="pl-PL" sz="2200" dirty="0">
                <a:latin typeface="+mj-lt"/>
              </a:rPr>
              <a:t>Jeśli potrącenie z końcowej płatności jest niemożliwe, </a:t>
            </a:r>
            <a:br>
              <a:rPr lang="pl-PL" altLang="pl-PL" sz="2200" dirty="0">
                <a:latin typeface="+mj-lt"/>
              </a:rPr>
            </a:br>
            <a:r>
              <a:rPr lang="pl-PL" altLang="pl-PL" sz="2200" dirty="0">
                <a:latin typeface="+mj-lt"/>
              </a:rPr>
              <a:t>MA wystawia </a:t>
            </a:r>
            <a:r>
              <a:rPr lang="pl-PL" altLang="pl-PL" sz="2200" b="1" dirty="0">
                <a:latin typeface="+mj-lt"/>
              </a:rPr>
              <a:t>wezwanie do zapłaty </a:t>
            </a:r>
          </a:p>
          <a:p>
            <a:pPr marL="355600" indent="-355600" eaLnBrk="1" hangingPunct="1">
              <a:spcAft>
                <a:spcPts val="600"/>
              </a:spcAft>
              <a:defRPr/>
            </a:pPr>
            <a:endParaRPr lang="pl-PL" altLang="pl-PL" sz="2200" dirty="0"/>
          </a:p>
          <a:p>
            <a:pPr algn="just" eaLnBrk="1" hangingPunct="1">
              <a:spcAft>
                <a:spcPts val="600"/>
              </a:spcAft>
              <a:buFont typeface="Arial" charset="0"/>
              <a:buChar char="•"/>
              <a:defRPr/>
            </a:pPr>
            <a:endParaRPr lang="pl-PL" altLang="pl-PL" sz="2200" b="1" dirty="0"/>
          </a:p>
          <a:p>
            <a:pPr algn="just" eaLnBrk="1" hangingPunct="1">
              <a:spcAft>
                <a:spcPts val="600"/>
              </a:spcAft>
              <a:defRPr/>
            </a:pPr>
            <a:r>
              <a:rPr lang="pl-PL" altLang="pl-PL" sz="2200" dirty="0">
                <a:latin typeface="+mn-lt"/>
                <a:sym typeface="Wingdings" pitchFamily="2" charset="2"/>
              </a:rPr>
              <a:t></a:t>
            </a:r>
            <a:r>
              <a:rPr lang="pl-PL" altLang="pl-PL" sz="2200" dirty="0">
                <a:latin typeface="+mn-lt"/>
              </a:rPr>
              <a:t> ważne, żeby w Umowie Partnerskiej były procedury odzyskiwania środków między Beneficjentami</a:t>
            </a:r>
          </a:p>
          <a:p>
            <a:pPr eaLnBrk="1" hangingPunct="1">
              <a:defRPr/>
            </a:pPr>
            <a:r>
              <a:rPr lang="pl-PL" altLang="pl-PL" dirty="0"/>
              <a:t> </a:t>
            </a:r>
          </a:p>
        </p:txBody>
      </p:sp>
    </p:spTree>
  </p:cSld>
  <p:clrMapOvr>
    <a:masterClrMapping/>
  </p:clrMapOvr>
  <p:transition spd="med">
    <p:fade/>
  </p:transition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Obraz 3" descr="ppt-2str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Prostokąt 7"/>
          <p:cNvSpPr>
            <a:spLocks noChangeArrowheads="1"/>
          </p:cNvSpPr>
          <p:nvPr/>
        </p:nvSpPr>
        <p:spPr bwMode="auto">
          <a:xfrm>
            <a:off x="206375" y="1082675"/>
            <a:ext cx="82089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 eaLnBrk="1" hangingPunct="1"/>
            <a:r>
              <a:rPr lang="pl-PL" altLang="pl-PL" sz="2800" b="1" dirty="0">
                <a:solidFill>
                  <a:srgbClr val="C00000"/>
                </a:solidFill>
                <a:latin typeface="+mn-lt"/>
              </a:rPr>
              <a:t>WYPOWIEDZENIE UMOWY</a:t>
            </a:r>
          </a:p>
        </p:txBody>
      </p:sp>
      <p:sp>
        <p:nvSpPr>
          <p:cNvPr id="21508" name="pole tekstowe 5"/>
          <p:cNvSpPr txBox="1">
            <a:spLocks noChangeArrowheads="1"/>
          </p:cNvSpPr>
          <p:nvPr/>
        </p:nvSpPr>
        <p:spPr bwMode="auto">
          <a:xfrm>
            <a:off x="206375" y="1752600"/>
            <a:ext cx="8367713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l-PL" sz="2200" dirty="0">
                <a:latin typeface="+mn-lt"/>
              </a:rPr>
              <a:t>Jeżeli IZ/BW uważa, że umowy nie da się dłużej wykonywać w sposób efektywny lub właściwy, </a:t>
            </a:r>
            <a:r>
              <a:rPr lang="pl-PL" sz="2200" b="1" dirty="0">
                <a:solidFill>
                  <a:srgbClr val="C00000"/>
                </a:solidFill>
                <a:latin typeface="+mn-lt"/>
              </a:rPr>
              <a:t>konsultuje</a:t>
            </a:r>
            <a:r>
              <a:rPr lang="pl-PL" sz="2200" dirty="0">
                <a:latin typeface="+mn-lt"/>
              </a:rPr>
              <a:t> się z drugą stroną.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l-PL" sz="2200" dirty="0">
                <a:latin typeface="+mn-lt"/>
              </a:rPr>
              <a:t>Jeżeli nie uda się uzgodnić rozwiązania, każda ze stron może </a:t>
            </a:r>
            <a:r>
              <a:rPr lang="pl-PL" sz="2200" b="1" dirty="0">
                <a:solidFill>
                  <a:srgbClr val="C00000"/>
                </a:solidFill>
                <a:latin typeface="+mn-lt"/>
              </a:rPr>
              <a:t>wypowiedzieć umowę </a:t>
            </a:r>
            <a:r>
              <a:rPr lang="pl-PL" sz="2200" dirty="0">
                <a:latin typeface="+mn-lt"/>
              </a:rPr>
              <a:t>za dwumiesięcznym pisemnym wypowiedzeniem</a:t>
            </a:r>
          </a:p>
          <a:p>
            <a:pPr algn="just" eaLnBrk="1" hangingPunct="1">
              <a:spcBef>
                <a:spcPts val="600"/>
              </a:spcBef>
              <a:spcAft>
                <a:spcPts val="600"/>
              </a:spcAft>
            </a:pPr>
            <a:r>
              <a:rPr lang="pl-PL" altLang="pl-PL" sz="2200" dirty="0">
                <a:latin typeface="+mn-lt"/>
              </a:rPr>
              <a:t>IZ może podjąć decyzję o wypowiedzeniu umowy bez wypowiedzenia </a:t>
            </a:r>
            <a:br>
              <a:rPr lang="pl-PL" altLang="pl-PL" sz="2200" dirty="0">
                <a:latin typeface="+mn-lt"/>
              </a:rPr>
            </a:br>
            <a:r>
              <a:rPr lang="pl-PL" altLang="pl-PL" sz="2200" dirty="0">
                <a:latin typeface="+mn-lt"/>
              </a:rPr>
              <a:t>i odszkodowania </a:t>
            </a:r>
            <a:r>
              <a:rPr lang="pl-PL" altLang="pl-PL" sz="2200" b="1" dirty="0">
                <a:solidFill>
                  <a:srgbClr val="C00000"/>
                </a:solidFill>
                <a:latin typeface="+mn-lt"/>
              </a:rPr>
              <a:t>w przypadku poważnych naruszeń</a:t>
            </a:r>
            <a:r>
              <a:rPr lang="pl-PL" altLang="pl-PL" sz="2200" dirty="0">
                <a:latin typeface="+mn-lt"/>
              </a:rPr>
              <a:t>, np. korupcja, udział w organizacji przestępczej lub innej niezgodnej z prawem działalności lub gdy Beneficjent stanie się niewypłacalny/ zostanie postawiony w stan upadłości, itp.</a:t>
            </a:r>
          </a:p>
          <a:p>
            <a:pPr algn="just" eaLnBrk="1" hangingPunct="1">
              <a:spcBef>
                <a:spcPts val="600"/>
              </a:spcBef>
              <a:spcAft>
                <a:spcPts val="600"/>
              </a:spcAft>
            </a:pPr>
            <a:r>
              <a:rPr lang="pl-PL" altLang="pl-PL" sz="2200" dirty="0">
                <a:latin typeface="+mn-lt"/>
              </a:rPr>
              <a:t>Wszystkie przypadki opisane są w umowie grantowej. </a:t>
            </a:r>
          </a:p>
          <a:p>
            <a:endParaRPr lang="pl-PL" sz="2400" b="1" dirty="0"/>
          </a:p>
          <a:p>
            <a:pPr eaLnBrk="1" hangingPunct="1"/>
            <a:endParaRPr lang="pl-PL" altLang="pl-PL" dirty="0"/>
          </a:p>
        </p:txBody>
      </p:sp>
    </p:spTree>
  </p:cSld>
  <p:clrMapOvr>
    <a:masterClrMapping/>
  </p:clrMapOvr>
  <p:transition spd="med">
    <p:fade/>
  </p:transition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302" y="-122823"/>
            <a:ext cx="89966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Prostokąt 26"/>
          <p:cNvSpPr/>
          <p:nvPr/>
        </p:nvSpPr>
        <p:spPr>
          <a:xfrm>
            <a:off x="396875" y="1052513"/>
            <a:ext cx="82089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l-PL" sz="2800" b="1" dirty="0">
                <a:solidFill>
                  <a:srgbClr val="C00000"/>
                </a:solidFill>
                <a:latin typeface="+mj-lt"/>
              </a:rPr>
              <a:t>TRWAŁOŚĆ</a:t>
            </a:r>
            <a:r>
              <a:rPr lang="pl-PL" sz="2800" b="1" dirty="0">
                <a:latin typeface="+mj-lt"/>
              </a:rPr>
              <a:t> </a:t>
            </a:r>
          </a:p>
        </p:txBody>
      </p:sp>
      <p:sp>
        <p:nvSpPr>
          <p:cNvPr id="41" name="Prostokąt 40"/>
          <p:cNvSpPr/>
          <p:nvPr/>
        </p:nvSpPr>
        <p:spPr>
          <a:xfrm>
            <a:off x="396874" y="1877908"/>
            <a:ext cx="8208963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2200" dirty="0">
                <a:latin typeface="+mn-lt"/>
              </a:rPr>
              <a:t>Naruszenie zasad dotyczących trwałości: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200" dirty="0">
                <a:latin typeface="+mn-lt"/>
              </a:rPr>
              <a:t>zmiana własności elementu infrastruktury;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200" dirty="0">
                <a:latin typeface="+mn-lt"/>
              </a:rPr>
              <a:t>istotna zmiana dotycząca charakteru, celów lub warunków realizacji inwestycji, które naruszają jej pierwotne cele;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200" dirty="0">
                <a:latin typeface="+mn-lt"/>
              </a:rPr>
              <a:t>niezgodność stanu faktycznego z zadeklarowanym w opisie projektu (elementy nie inwestycyjne).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pl-PL" sz="2200" dirty="0">
              <a:latin typeface="+mn-lt"/>
            </a:endParaRPr>
          </a:p>
          <a:p>
            <a:r>
              <a:rPr lang="pl-PL" sz="2200" dirty="0">
                <a:latin typeface="+mn-lt"/>
              </a:rPr>
              <a:t>Przy niespełnieniu jednego z warunków trwałości: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200" dirty="0">
                <a:latin typeface="+mn-lt"/>
              </a:rPr>
              <a:t>niezwłoczne zawiadomienie IZ/WST;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200" dirty="0">
                <a:latin typeface="+mn-lt"/>
              </a:rPr>
              <a:t>zwrot do IZ środków proporcjonalnie do okresu, w którym wymogi nie były spełnione. </a:t>
            </a:r>
          </a:p>
          <a:p>
            <a:endParaRPr lang="pl-PL" sz="2200" dirty="0">
              <a:latin typeface="+mn-lt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pl-PL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66313028"/>
      </p:ext>
    </p:extLst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651" y="114168"/>
            <a:ext cx="89966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Prostokąt 26"/>
          <p:cNvSpPr/>
          <p:nvPr/>
        </p:nvSpPr>
        <p:spPr>
          <a:xfrm>
            <a:off x="396875" y="1052513"/>
            <a:ext cx="82089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l-PL" sz="2800" b="1" dirty="0">
                <a:solidFill>
                  <a:srgbClr val="C00000"/>
                </a:solidFill>
                <a:latin typeface="+mj-lt"/>
              </a:rPr>
              <a:t>TRWAŁOŚĆ</a:t>
            </a:r>
          </a:p>
        </p:txBody>
      </p:sp>
      <p:sp>
        <p:nvSpPr>
          <p:cNvPr id="41" name="Prostokąt 40"/>
          <p:cNvSpPr/>
          <p:nvPr/>
        </p:nvSpPr>
        <p:spPr>
          <a:xfrm>
            <a:off x="396874" y="1732452"/>
            <a:ext cx="8208963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2400" dirty="0">
                <a:latin typeface="+mn-lt"/>
              </a:rPr>
              <a:t>W okresie przynajmniej </a:t>
            </a:r>
            <a:r>
              <a:rPr lang="pl-PL" sz="2400" b="1" u="sng" dirty="0">
                <a:latin typeface="+mn-lt"/>
              </a:rPr>
              <a:t>5 lat</a:t>
            </a:r>
            <a:r>
              <a:rPr lang="pl-PL" sz="2400" dirty="0">
                <a:latin typeface="+mn-lt"/>
              </a:rPr>
              <a:t> od </a:t>
            </a:r>
            <a:r>
              <a:rPr lang="pl-PL" sz="2400" b="1" u="sng" dirty="0">
                <a:latin typeface="+mn-lt"/>
              </a:rPr>
              <a:t>płatności końcowej </a:t>
            </a:r>
            <a:r>
              <a:rPr lang="pl-PL" sz="2400" dirty="0">
                <a:latin typeface="+mn-lt"/>
              </a:rPr>
              <a:t>na rzecz Beneficjenta Wiodącego: </a:t>
            </a:r>
          </a:p>
        </p:txBody>
      </p:sp>
      <p:sp>
        <p:nvSpPr>
          <p:cNvPr id="2" name="Strzałka w prawo 1"/>
          <p:cNvSpPr/>
          <p:nvPr/>
        </p:nvSpPr>
        <p:spPr>
          <a:xfrm>
            <a:off x="949569" y="2731477"/>
            <a:ext cx="6307016" cy="539261"/>
          </a:xfrm>
          <a:prstGeom prst="rightArrow">
            <a:avLst/>
          </a:prstGeom>
          <a:gradFill>
            <a:gsLst>
              <a:gs pos="100000">
                <a:schemeClr val="tx2">
                  <a:lumMod val="7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/>
              <a:t>CELE WYKORZYSTANIA</a:t>
            </a:r>
          </a:p>
        </p:txBody>
      </p:sp>
      <p:sp>
        <p:nvSpPr>
          <p:cNvPr id="6" name="Strzałka w prawo 5"/>
          <p:cNvSpPr/>
          <p:nvPr/>
        </p:nvSpPr>
        <p:spPr>
          <a:xfrm>
            <a:off x="949569" y="3434023"/>
            <a:ext cx="6307016" cy="539261"/>
          </a:xfrm>
          <a:prstGeom prst="rightArrow">
            <a:avLst/>
          </a:prstGeom>
          <a:gradFill>
            <a:gsLst>
              <a:gs pos="100000">
                <a:schemeClr val="tx2">
                  <a:lumMod val="7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/>
              <a:t>WŁASNOŚĆ </a:t>
            </a:r>
          </a:p>
        </p:txBody>
      </p:sp>
      <p:sp>
        <p:nvSpPr>
          <p:cNvPr id="7" name="Strzałka w prawo 6"/>
          <p:cNvSpPr/>
          <p:nvPr/>
        </p:nvSpPr>
        <p:spPr>
          <a:xfrm>
            <a:off x="949569" y="4042673"/>
            <a:ext cx="6307016" cy="539261"/>
          </a:xfrm>
          <a:prstGeom prst="rightArrow">
            <a:avLst/>
          </a:prstGeom>
          <a:gradFill>
            <a:gsLst>
              <a:gs pos="100000">
                <a:schemeClr val="tx2">
                  <a:lumMod val="7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/>
              <a:t>ZGODNOŚĆ ZE STANEM ZADEKLAROWANYM </a:t>
            </a:r>
          </a:p>
        </p:txBody>
      </p:sp>
      <p:cxnSp>
        <p:nvCxnSpPr>
          <p:cNvPr id="4" name="Łącznik prosty 3"/>
          <p:cNvCxnSpPr/>
          <p:nvPr/>
        </p:nvCxnSpPr>
        <p:spPr>
          <a:xfrm>
            <a:off x="949569" y="2731477"/>
            <a:ext cx="0" cy="2954215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Prostokąt 9"/>
          <p:cNvSpPr/>
          <p:nvPr/>
        </p:nvSpPr>
        <p:spPr>
          <a:xfrm>
            <a:off x="154047" y="5729740"/>
            <a:ext cx="254226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C00000"/>
                </a:solidFill>
                <a:latin typeface="+mn-lt"/>
              </a:rPr>
              <a:t>płatność końcowa</a:t>
            </a:r>
            <a:endParaRPr lang="pl-PL" sz="2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3364216" y="4810647"/>
            <a:ext cx="11371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600" b="1" dirty="0">
                <a:solidFill>
                  <a:schemeClr val="tx2"/>
                </a:solidFill>
                <a:latin typeface="+mn-lt"/>
              </a:rPr>
              <a:t>5 lat</a:t>
            </a:r>
            <a:endParaRPr lang="pl-PL" sz="24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06341808"/>
      </p:ext>
    </p:extLst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947" y="6130"/>
            <a:ext cx="89966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Prostokąt 26"/>
          <p:cNvSpPr/>
          <p:nvPr/>
        </p:nvSpPr>
        <p:spPr>
          <a:xfrm>
            <a:off x="396875" y="1052513"/>
            <a:ext cx="82089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l-PL" sz="2800" b="1" dirty="0">
                <a:solidFill>
                  <a:srgbClr val="C00000"/>
                </a:solidFill>
                <a:latin typeface="+mj-lt"/>
              </a:rPr>
              <a:t>PRZECHOWYWANIE DOKUMENTÓW</a:t>
            </a:r>
          </a:p>
        </p:txBody>
      </p:sp>
      <p:sp>
        <p:nvSpPr>
          <p:cNvPr id="41" name="Prostokąt 40"/>
          <p:cNvSpPr/>
          <p:nvPr/>
        </p:nvSpPr>
        <p:spPr>
          <a:xfrm>
            <a:off x="631336" y="1896575"/>
            <a:ext cx="8208963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>
                <a:latin typeface="+mj-lt"/>
              </a:rPr>
              <a:t>raporty,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>
                <a:latin typeface="+mj-lt"/>
              </a:rPr>
              <a:t>dokumenty potwierdzające,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>
                <a:latin typeface="+mj-lt"/>
              </a:rPr>
              <a:t>rachunki,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>
                <a:latin typeface="+mj-lt"/>
              </a:rPr>
              <a:t>dokumenty księgowe;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pl-PL" sz="2400" dirty="0">
                <a:latin typeface="+mj-lt"/>
              </a:rPr>
              <a:t>inne dokumenty związane z finansowaniem projektu.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pl-PL" sz="2400" dirty="0">
              <a:latin typeface="+mj-lt"/>
            </a:endParaRPr>
          </a:p>
          <a:p>
            <a:endParaRPr lang="pl-PL" sz="2400" dirty="0">
              <a:latin typeface="+mj-lt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pl-PL" sz="2400" dirty="0">
              <a:latin typeface="+mj-lt"/>
            </a:endParaRPr>
          </a:p>
        </p:txBody>
      </p:sp>
      <p:sp>
        <p:nvSpPr>
          <p:cNvPr id="2" name="Prostokąt zaokrąglony 1"/>
          <p:cNvSpPr/>
          <p:nvPr/>
        </p:nvSpPr>
        <p:spPr>
          <a:xfrm>
            <a:off x="631336" y="3927231"/>
            <a:ext cx="7856172" cy="1992923"/>
          </a:xfrm>
          <a:prstGeom prst="roundRect">
            <a:avLst/>
          </a:prstGeom>
          <a:gradFill>
            <a:gsLst>
              <a:gs pos="100000">
                <a:schemeClr val="tx2">
                  <a:lumMod val="7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000" b="1" dirty="0"/>
              <a:t>Przechowywane jako oryginały lub poświadczone kopie oryginałów lub na powszechnie stosowanych nośnikach danych (wersje elektroniczne oryginałów lub dokumenty istniejące tylko w wersji elektronicznej). </a:t>
            </a:r>
          </a:p>
          <a:p>
            <a:endParaRPr lang="pl-PL" sz="2000" b="1" dirty="0"/>
          </a:p>
          <a:p>
            <a:r>
              <a:rPr lang="pl-PL" sz="2000" b="1" dirty="0"/>
              <a:t>Certyfikacja zgodności – zgodnie z przepisami krajowymi.</a:t>
            </a:r>
          </a:p>
        </p:txBody>
      </p:sp>
    </p:spTree>
    <p:extLst>
      <p:ext uri="{BB962C8B-B14F-4D97-AF65-F5344CB8AC3E}">
        <p14:creationId xmlns:p14="http://schemas.microsoft.com/office/powerpoint/2010/main" val="2473154347"/>
      </p:ext>
    </p:extLst>
  </p:cSld>
  <p:clrMapOvr>
    <a:masterClrMapping/>
  </p:clrMapOvr>
  <p:transition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302" y="92051"/>
            <a:ext cx="89966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Prostokąt 26"/>
          <p:cNvSpPr/>
          <p:nvPr/>
        </p:nvSpPr>
        <p:spPr>
          <a:xfrm>
            <a:off x="396875" y="1052513"/>
            <a:ext cx="8208963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l-PL" sz="2800" b="1" dirty="0">
                <a:solidFill>
                  <a:srgbClr val="C00000"/>
                </a:solidFill>
                <a:latin typeface="+mj-lt"/>
              </a:rPr>
              <a:t>PRZECHOWYWANIE DOKUMENTÓW</a:t>
            </a:r>
          </a:p>
        </p:txBody>
      </p:sp>
      <p:sp>
        <p:nvSpPr>
          <p:cNvPr id="41" name="Prostokąt 40"/>
          <p:cNvSpPr/>
          <p:nvPr/>
        </p:nvSpPr>
        <p:spPr>
          <a:xfrm>
            <a:off x="408597" y="1732452"/>
            <a:ext cx="8208963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2400" dirty="0">
                <a:latin typeface="+mn-lt"/>
              </a:rPr>
              <a:t>W okresie przynajmniej </a:t>
            </a:r>
            <a:r>
              <a:rPr lang="pl-PL" sz="2400" b="1" u="sng" dirty="0">
                <a:latin typeface="+mn-lt"/>
              </a:rPr>
              <a:t>5 lat</a:t>
            </a:r>
            <a:r>
              <a:rPr lang="pl-PL" sz="2400" dirty="0">
                <a:latin typeface="+mn-lt"/>
              </a:rPr>
              <a:t> od płatności końcowej na rzecz </a:t>
            </a:r>
            <a:r>
              <a:rPr lang="pl-PL" sz="2400" b="1" u="sng" dirty="0">
                <a:latin typeface="+mn-lt"/>
              </a:rPr>
              <a:t>Programu</a:t>
            </a:r>
            <a:r>
              <a:rPr lang="pl-PL" sz="2400" dirty="0">
                <a:latin typeface="+mn-lt"/>
              </a:rPr>
              <a:t>: </a:t>
            </a:r>
          </a:p>
        </p:txBody>
      </p:sp>
      <p:sp>
        <p:nvSpPr>
          <p:cNvPr id="2" name="Strzałka w prawo 1"/>
          <p:cNvSpPr/>
          <p:nvPr/>
        </p:nvSpPr>
        <p:spPr>
          <a:xfrm>
            <a:off x="1196288" y="3226618"/>
            <a:ext cx="3551786" cy="588867"/>
          </a:xfrm>
          <a:prstGeom prst="rightArrow">
            <a:avLst/>
          </a:prstGeom>
          <a:gradFill>
            <a:gsLst>
              <a:gs pos="100000">
                <a:schemeClr val="tx2">
                  <a:lumMod val="7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/>
              <a:t>WYMOGI TRWAŁOŚCI </a:t>
            </a:r>
          </a:p>
        </p:txBody>
      </p:sp>
      <p:sp>
        <p:nvSpPr>
          <p:cNvPr id="7" name="Strzałka w prawo 6"/>
          <p:cNvSpPr/>
          <p:nvPr/>
        </p:nvSpPr>
        <p:spPr>
          <a:xfrm>
            <a:off x="1237550" y="4005983"/>
            <a:ext cx="6113275" cy="539261"/>
          </a:xfrm>
          <a:prstGeom prst="rightArrow">
            <a:avLst/>
          </a:prstGeom>
          <a:gradFill>
            <a:gsLst>
              <a:gs pos="100000">
                <a:schemeClr val="tx2">
                  <a:lumMod val="7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l-PL" b="1" dirty="0"/>
              <a:t>PRZECHOWYWANIE DOKUMENTÓW</a:t>
            </a:r>
          </a:p>
        </p:txBody>
      </p:sp>
      <p:cxnSp>
        <p:nvCxnSpPr>
          <p:cNvPr id="4" name="Łącznik prosty 3"/>
          <p:cNvCxnSpPr/>
          <p:nvPr/>
        </p:nvCxnSpPr>
        <p:spPr>
          <a:xfrm>
            <a:off x="1196288" y="2618147"/>
            <a:ext cx="0" cy="2567354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Prostokąt 9"/>
          <p:cNvSpPr/>
          <p:nvPr/>
        </p:nvSpPr>
        <p:spPr>
          <a:xfrm>
            <a:off x="245284" y="5280096"/>
            <a:ext cx="26946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C00000"/>
                </a:solidFill>
                <a:latin typeface="+mn-lt"/>
              </a:rPr>
              <a:t>płatność końcowa na rzecz </a:t>
            </a:r>
            <a:r>
              <a:rPr lang="pl-PL" sz="1600" b="1" dirty="0">
                <a:solidFill>
                  <a:srgbClr val="C00000"/>
                </a:solidFill>
                <a:latin typeface="+mn-lt"/>
              </a:rPr>
              <a:t>Beneficjenta Wiodącego</a:t>
            </a:r>
            <a:endParaRPr lang="pl-PL" sz="24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4932442" y="3535883"/>
            <a:ext cx="11371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600" b="1" dirty="0">
                <a:solidFill>
                  <a:srgbClr val="FFC000"/>
                </a:solidFill>
                <a:latin typeface="+mn-lt"/>
              </a:rPr>
              <a:t>5 lat</a:t>
            </a:r>
            <a:endParaRPr lang="pl-PL" sz="2400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1909339" y="2808858"/>
            <a:ext cx="11371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600" b="1" dirty="0">
                <a:solidFill>
                  <a:srgbClr val="C00000"/>
                </a:solidFill>
                <a:latin typeface="+mn-lt"/>
              </a:rPr>
              <a:t>5 lat</a:t>
            </a:r>
            <a:endParaRPr lang="pl-PL" sz="2400" dirty="0">
              <a:solidFill>
                <a:srgbClr val="C00000"/>
              </a:solidFill>
              <a:latin typeface="+mn-lt"/>
            </a:endParaRPr>
          </a:p>
        </p:txBody>
      </p:sp>
      <p:cxnSp>
        <p:nvCxnSpPr>
          <p:cNvPr id="14" name="Łącznik prosty 13"/>
          <p:cNvCxnSpPr/>
          <p:nvPr/>
        </p:nvCxnSpPr>
        <p:spPr>
          <a:xfrm>
            <a:off x="3465006" y="3695463"/>
            <a:ext cx="0" cy="2567354"/>
          </a:xfrm>
          <a:prstGeom prst="line">
            <a:avLst/>
          </a:prstGeom>
          <a:ln w="5080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Prostokąt 14"/>
          <p:cNvSpPr/>
          <p:nvPr/>
        </p:nvSpPr>
        <p:spPr>
          <a:xfrm>
            <a:off x="3534514" y="5332360"/>
            <a:ext cx="25422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FFC000"/>
                </a:solidFill>
                <a:latin typeface="+mn-lt"/>
              </a:rPr>
              <a:t>płatność końcowa na rzecz </a:t>
            </a:r>
            <a:r>
              <a:rPr lang="pl-PL" sz="1600" b="1" u="sng" dirty="0">
                <a:solidFill>
                  <a:srgbClr val="FFC000"/>
                </a:solidFill>
                <a:latin typeface="+mn-lt"/>
              </a:rPr>
              <a:t>Programu</a:t>
            </a:r>
            <a:endParaRPr lang="pl-PL" sz="2400" b="1" u="sng" dirty="0">
              <a:solidFill>
                <a:srgbClr val="FFC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22179908"/>
      </p:ext>
    </p:extLst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Obraz 1" descr="ppt-1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676275" y="1355725"/>
            <a:ext cx="5724525" cy="37240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pl-PL" sz="2400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pl-PL" sz="2400" dirty="0">
                <a:solidFill>
                  <a:schemeClr val="bg1"/>
                </a:solidFill>
              </a:rPr>
              <a:t>DZIĘKUJEMY ZA UWAGĘ</a:t>
            </a:r>
          </a:p>
          <a:p>
            <a:pPr>
              <a:defRPr/>
            </a:pPr>
            <a:endParaRPr lang="pl-PL" dirty="0">
              <a:solidFill>
                <a:schemeClr val="bg1"/>
              </a:solidFill>
            </a:endParaRPr>
          </a:p>
          <a:p>
            <a:pPr>
              <a:defRPr/>
            </a:pPr>
            <a:endParaRPr lang="pl-PL" sz="2000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pl-PL" sz="1600" dirty="0">
                <a:solidFill>
                  <a:schemeClr val="bg1"/>
                </a:solidFill>
              </a:rPr>
              <a:t>Wspólny Sekretariat Techniczny</a:t>
            </a:r>
          </a:p>
          <a:p>
            <a:pPr>
              <a:defRPr/>
            </a:pPr>
            <a:r>
              <a:rPr lang="pl-PL" sz="1600" dirty="0">
                <a:solidFill>
                  <a:schemeClr val="bg1"/>
                </a:solidFill>
              </a:rPr>
              <a:t>Programu Współpracy Transgranicznej</a:t>
            </a:r>
          </a:p>
          <a:p>
            <a:pPr>
              <a:defRPr/>
            </a:pPr>
            <a:r>
              <a:rPr lang="pl-PL" sz="1600" dirty="0">
                <a:solidFill>
                  <a:schemeClr val="bg1"/>
                </a:solidFill>
              </a:rPr>
              <a:t>Polska- Białoruś - Ukraina 2014-2020</a:t>
            </a:r>
          </a:p>
          <a:p>
            <a:pPr>
              <a:defRPr/>
            </a:pPr>
            <a:r>
              <a:rPr lang="pl-PL" sz="1600" dirty="0">
                <a:solidFill>
                  <a:schemeClr val="bg1"/>
                </a:solidFill>
              </a:rPr>
              <a:t> </a:t>
            </a:r>
          </a:p>
          <a:p>
            <a:pPr>
              <a:defRPr/>
            </a:pPr>
            <a:r>
              <a:rPr lang="pl-PL" sz="1600" dirty="0">
                <a:solidFill>
                  <a:schemeClr val="bg1"/>
                </a:solidFill>
              </a:rPr>
              <a:t>Centrum Projektów Europejskich</a:t>
            </a:r>
          </a:p>
          <a:p>
            <a:pPr>
              <a:defRPr/>
            </a:pPr>
            <a:r>
              <a:rPr lang="pl-PL" sz="1600" dirty="0">
                <a:solidFill>
                  <a:schemeClr val="bg1"/>
                </a:solidFill>
              </a:rPr>
              <a:t>ul. Domaniewska 39a</a:t>
            </a:r>
          </a:p>
          <a:p>
            <a:pPr>
              <a:defRPr/>
            </a:pPr>
            <a:r>
              <a:rPr lang="pl-PL" sz="1600" dirty="0">
                <a:solidFill>
                  <a:schemeClr val="bg1"/>
                </a:solidFill>
              </a:rPr>
              <a:t>02-672 Warszawa</a:t>
            </a:r>
          </a:p>
          <a:p>
            <a:pPr>
              <a:defRPr/>
            </a:pPr>
            <a:endParaRPr lang="pl-PL" sz="1400" dirty="0">
              <a:solidFill>
                <a:schemeClr val="bg1"/>
              </a:solidFill>
            </a:endParaRPr>
          </a:p>
          <a:p>
            <a:pPr marL="457200" indent="-457200" algn="just">
              <a:defRPr/>
            </a:pPr>
            <a:endParaRPr lang="pl-PL" sz="1000" dirty="0">
              <a:solidFill>
                <a:schemeClr val="bg1"/>
              </a:solidFill>
            </a:endParaRPr>
          </a:p>
          <a:p>
            <a:pPr marL="457200" indent="-457200" algn="just">
              <a:defRPr/>
            </a:pPr>
            <a:r>
              <a:rPr lang="pl-PL" sz="1400" b="1" dirty="0">
                <a:solidFill>
                  <a:schemeClr val="bg1"/>
                </a:solidFill>
              </a:rPr>
              <a:t>WWW.PBU2020.EU</a:t>
            </a: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az 3" descr="ppt-2st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2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404967" y="1052513"/>
            <a:ext cx="8208963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just">
              <a:defRPr/>
            </a:pPr>
            <a:r>
              <a:rPr lang="pl-PL" sz="2800" b="1" dirty="0">
                <a:solidFill>
                  <a:srgbClr val="C00000"/>
                </a:solidFill>
                <a:latin typeface="+mn-lt"/>
              </a:rPr>
              <a:t>BENEFICJENCI PROJEKTU </a:t>
            </a:r>
            <a:r>
              <a:rPr lang="pl-PL" sz="2800" b="1" dirty="0">
                <a:latin typeface="+mn-lt"/>
              </a:rPr>
              <a:t>SĄ ODPOWIEDZIALNI ZA</a:t>
            </a:r>
          </a:p>
        </p:txBody>
      </p:sp>
      <p:sp>
        <p:nvSpPr>
          <p:cNvPr id="9" name="Prostokąt 8"/>
          <p:cNvSpPr/>
          <p:nvPr/>
        </p:nvSpPr>
        <p:spPr>
          <a:xfrm>
            <a:off x="522260" y="2005070"/>
            <a:ext cx="809167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zapewnienie dobrej współpracy i komunikacji </a:t>
            </a:r>
            <a:br>
              <a:rPr lang="pl-PL" sz="2400" dirty="0">
                <a:latin typeface="+mn-lt"/>
              </a:rPr>
            </a:br>
            <a:r>
              <a:rPr lang="pl-PL" sz="2400" dirty="0">
                <a:latin typeface="+mn-lt"/>
              </a:rPr>
              <a:t>z Beneficjentem Wiodącym</a:t>
            </a:r>
            <a:r>
              <a:rPr lang="en-US" sz="2400" dirty="0">
                <a:latin typeface="+mn-lt"/>
              </a:rPr>
              <a:t>;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pl-PL" sz="2400" dirty="0"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przyjęcie odpowiedzialności za wszelkie nieprawidłowości </a:t>
            </a:r>
            <a:br>
              <a:rPr lang="pl-PL" sz="2400" dirty="0">
                <a:latin typeface="+mn-lt"/>
              </a:rPr>
            </a:br>
            <a:r>
              <a:rPr lang="pl-PL" sz="2400" dirty="0">
                <a:latin typeface="+mn-lt"/>
              </a:rPr>
              <a:t>w zakresie zadeklarowanych wydatków</a:t>
            </a:r>
            <a:r>
              <a:rPr lang="en-US" sz="2400" dirty="0">
                <a:latin typeface="+mn-lt"/>
              </a:rPr>
              <a:t>;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pl-PL" sz="2400" dirty="0"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pl-PL" sz="2400" dirty="0">
                <a:latin typeface="+mn-lt"/>
              </a:rPr>
              <a:t>spłatę na rzecz Beneficjenta Wiodącego wszelkich nienależnie wypłaconych kwot, zgodnie z Umową Partnerską</a:t>
            </a:r>
            <a:r>
              <a:rPr lang="en-US" sz="2400" dirty="0">
                <a:latin typeface="+mn-lt"/>
              </a:rPr>
              <a:t>.</a:t>
            </a:r>
            <a:endParaRPr lang="pl-PL" sz="2400" dirty="0">
              <a:latin typeface="+mn-lt"/>
            </a:endParaRPr>
          </a:p>
          <a:p>
            <a:pPr>
              <a:buFont typeface="Arial" pitchFamily="34" charset="0"/>
              <a:buChar char="•"/>
              <a:defRPr/>
            </a:pPr>
            <a:endParaRPr lang="pl-PL" sz="2800" dirty="0">
              <a:latin typeface="+mn-lt"/>
            </a:endParaRPr>
          </a:p>
          <a:p>
            <a:pPr>
              <a:defRPr/>
            </a:pPr>
            <a:r>
              <a:rPr lang="pl-PL" sz="2800" b="1" dirty="0">
                <a:latin typeface="+mn-lt"/>
              </a:rPr>
              <a:t>w odniesieniu do realizowanej części projektu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7093</TotalTime>
  <Words>3980</Words>
  <Application>Microsoft Office PowerPoint</Application>
  <PresentationFormat>Pokaz na ekranie (4:3)</PresentationFormat>
  <Paragraphs>990</Paragraphs>
  <Slides>88</Slides>
  <Notes>13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88</vt:i4>
      </vt:variant>
    </vt:vector>
  </HeadingPairs>
  <TitlesOfParts>
    <vt:vector size="94" baseType="lpstr">
      <vt:lpstr>Arial</vt:lpstr>
      <vt:lpstr>Arial Black</vt:lpstr>
      <vt:lpstr>Calibri</vt:lpstr>
      <vt:lpstr>Calibri (Tekst podstawowy)</vt:lpstr>
      <vt:lpstr>Wingdings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Maju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Majewska</dc:creator>
  <cp:lastModifiedBy>Ewa Adamczuk</cp:lastModifiedBy>
  <cp:revision>429</cp:revision>
  <cp:lastPrinted>2020-02-24T11:09:51Z</cp:lastPrinted>
  <dcterms:created xsi:type="dcterms:W3CDTF">2016-09-20T11:08:20Z</dcterms:created>
  <dcterms:modified xsi:type="dcterms:W3CDTF">2020-02-26T10:02:39Z</dcterms:modified>
</cp:coreProperties>
</file>