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314" r:id="rId3"/>
    <p:sldId id="308" r:id="rId4"/>
    <p:sldId id="317" r:id="rId5"/>
    <p:sldId id="331" r:id="rId6"/>
    <p:sldId id="357" r:id="rId7"/>
    <p:sldId id="358" r:id="rId8"/>
    <p:sldId id="359" r:id="rId9"/>
    <p:sldId id="360" r:id="rId10"/>
    <p:sldId id="330" r:id="rId11"/>
    <p:sldId id="344" r:id="rId12"/>
    <p:sldId id="345" r:id="rId13"/>
    <p:sldId id="346" r:id="rId14"/>
    <p:sldId id="347" r:id="rId15"/>
    <p:sldId id="348" r:id="rId16"/>
    <p:sldId id="349" r:id="rId17"/>
    <p:sldId id="350" r:id="rId18"/>
    <p:sldId id="321" r:id="rId19"/>
    <p:sldId id="353" r:id="rId20"/>
    <p:sldId id="322" r:id="rId21"/>
    <p:sldId id="356" r:id="rId22"/>
    <p:sldId id="361" r:id="rId23"/>
    <p:sldId id="355" r:id="rId24"/>
    <p:sldId id="362" r:id="rId25"/>
    <p:sldId id="363" r:id="rId26"/>
    <p:sldId id="365" r:id="rId27"/>
    <p:sldId id="364" r:id="rId28"/>
    <p:sldId id="352" r:id="rId29"/>
    <p:sldId id="343" r:id="rId30"/>
  </p:sldIdLst>
  <p:sldSz cx="9144000" cy="6858000" type="screen4x3"/>
  <p:notesSz cx="6797675" cy="9928225"/>
  <p:defaultTextStyle>
    <a:defPPr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Styl jasny 3 — Ak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07" autoAdjust="0"/>
    <p:restoredTop sz="95797" autoAdjust="0"/>
  </p:normalViewPr>
  <p:slideViewPr>
    <p:cSldViewPr snapToGrid="0" snapToObjects="1">
      <p:cViewPr varScale="1">
        <p:scale>
          <a:sx n="66" d="100"/>
          <a:sy n="66" d="100"/>
        </p:scale>
        <p:origin x="7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6FCFF3-1F0A-45AF-BB9C-6ABAB738DD9D}" type="datetimeFigureOut">
              <a:rPr lang="en-GB" smtClean="0"/>
              <a:pPr/>
              <a:t>04/09/2018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78E88-9338-44DF-B6C3-9FF3A0072C0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632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59B75-8DF9-024B-A700-46F6C72D26EF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7B813-A24F-BA4B-9821-07A85B5D0A55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5422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5694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0892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3238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884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5429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8998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9001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231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125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5107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676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E8B90-C99F-2241-AD40-2ABC0D5DF9E6}" type="datetimeFigureOut">
              <a:rPr lang="pl-PL" smtClean="0"/>
              <a:pPr/>
              <a:t>2018-09-04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4A3D5-7658-F84C-B292-A72F35FD38DF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979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pt-1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57188" y="582804"/>
            <a:ext cx="8501062" cy="508917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pl-PL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ПРОГРАММА ТРАНСГРАНИЧНОГО</a:t>
            </a:r>
            <a:r>
              <a:rPr kumimoji="0" lang="uk-UA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СОТРУДНИЧЕСТВА</a:t>
            </a:r>
            <a:r>
              <a:rPr kumimoji="0" lang="pl-P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pl-P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uk-UA" sz="2800" dirty="0" smtClean="0">
                <a:solidFill>
                  <a:schemeClr val="bg1"/>
                </a:solidFill>
              </a:rPr>
              <a:t>ПОЛЬША-БЕЛАРУСЬ-УКРАИНА</a:t>
            </a:r>
            <a:r>
              <a:rPr kumimoji="0" lang="pl-P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2014-2020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uk-UA" sz="2400" b="1" dirty="0" smtClean="0">
                <a:solidFill>
                  <a:schemeClr val="bg1"/>
                </a:solidFill>
              </a:rPr>
              <a:t>ИНФОРМАЦИЯ О </a:t>
            </a:r>
            <a: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2-</a:t>
            </a:r>
            <a:r>
              <a:rPr lang="ru-RU" sz="2400" b="1" noProof="0" dirty="0" smtClean="0">
                <a:solidFill>
                  <a:schemeClr val="bg1"/>
                </a:solidFill>
              </a:rPr>
              <a:t>м</a:t>
            </a:r>
            <a:r>
              <a:rPr kumimoji="0" lang="uk-UA" sz="2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КОНКУРСНОМ НАБОРЕ ПРОЕКТОВ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pl-PL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uk-UA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АВГУСТА </a:t>
            </a:r>
            <a:r>
              <a:rPr kumimoji="0" lang="uk-UA" sz="3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31 ОКТЯБРЯ </a:t>
            </a:r>
            <a:r>
              <a:rPr kumimoji="0" lang="uk-UA" sz="3000" b="0" i="0" u="none" strike="noStrike" kern="1200" cap="none" spc="0" normalizeH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 </a:t>
            </a:r>
            <a:r>
              <a:rPr kumimoji="0" lang="uk-UA" sz="3000" b="0" i="0" u="none" strike="noStrike" kern="1200" cap="none" spc="0" normalizeH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г.</a:t>
            </a: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pl-PL" sz="3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l-PL" sz="1600" dirty="0" smtClean="0">
                <a:solidFill>
                  <a:schemeClr val="bg1"/>
                </a:solidFill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uk-UA" sz="1600" dirty="0" smtClean="0">
                <a:solidFill>
                  <a:schemeClr val="bg1"/>
                </a:solidFill>
              </a:rPr>
              <a:t> сентябрь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874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ymbol zastępczy zawartości 8"/>
          <p:cNvSpPr txBox="1">
            <a:spLocks/>
          </p:cNvSpPr>
          <p:nvPr/>
        </p:nvSpPr>
        <p:spPr bwMode="auto">
          <a:xfrm>
            <a:off x="323850" y="1648758"/>
            <a:ext cx="8388350" cy="4615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endParaRPr lang="en-GB" sz="2400" dirty="0" smtClean="0"/>
          </a:p>
          <a:p>
            <a:pPr marL="361950" indent="-361950" algn="just" eaLnBrk="0" hangingPunct="0">
              <a:spcBef>
                <a:spcPts val="1200"/>
              </a:spcBef>
              <a:spcAft>
                <a:spcPts val="1200"/>
              </a:spcAft>
              <a:defRPr/>
            </a:pPr>
            <a:endParaRPr lang="pl-PL" dirty="0" smtClean="0"/>
          </a:p>
          <a:p>
            <a:pPr marL="539750" indent="-539750" algn="just" eaLnBrk="0" hangingPunct="0">
              <a:spcBef>
                <a:spcPts val="0"/>
              </a:spcBef>
              <a:defRPr/>
            </a:pPr>
            <a:r>
              <a:rPr lang="pl-PL" sz="1500" dirty="0" smtClean="0">
                <a:latin typeface="+mn-lt"/>
              </a:rPr>
              <a:t> </a:t>
            </a:r>
            <a:endParaRPr lang="en-AU" sz="1500" dirty="0" smtClean="0">
              <a:latin typeface="+mn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323850" y="1125538"/>
            <a:ext cx="83518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ПРИМЕРЫ ПРОЕКТОВ</a:t>
            </a:r>
            <a:r>
              <a:rPr lang="pl-PL" sz="2800" b="1" dirty="0" smtClean="0">
                <a:solidFill>
                  <a:srgbClr val="C00000"/>
                </a:solidFill>
              </a:rPr>
              <a:t> </a:t>
            </a:r>
            <a:endParaRPr lang="en-US" sz="2800" b="1" dirty="0">
              <a:solidFill>
                <a:srgbClr val="C00000"/>
              </a:solidFill>
            </a:endParaRPr>
          </a:p>
        </p:txBody>
      </p:sp>
      <p:pic>
        <p:nvPicPr>
          <p:cNvPr id="6" name="Picture 28" descr="Winning premium ic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738" y="1835061"/>
            <a:ext cx="801778" cy="801778"/>
          </a:xfrm>
          <a:prstGeom prst="rect">
            <a:avLst/>
          </a:prstGeom>
          <a:noFill/>
        </p:spPr>
      </p:pic>
      <p:pic>
        <p:nvPicPr>
          <p:cNvPr id="7" name="Picture 14" descr="sport, tennis ic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323" y="1978873"/>
            <a:ext cx="872971" cy="872972"/>
          </a:xfrm>
          <a:prstGeom prst="rect">
            <a:avLst/>
          </a:prstGeom>
          <a:noFill/>
        </p:spPr>
      </p:pic>
      <p:pic>
        <p:nvPicPr>
          <p:cNvPr id="18434" name="Picture 2" descr="running, sport ico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73462" y="2851845"/>
            <a:ext cx="856479" cy="856480"/>
          </a:xfrm>
          <a:prstGeom prst="rect">
            <a:avLst/>
          </a:prstGeom>
          <a:noFill/>
        </p:spPr>
      </p:pic>
      <p:pic>
        <p:nvPicPr>
          <p:cNvPr id="9" name="Picture 58" descr="theatre ico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59788" y="1929424"/>
            <a:ext cx="1030472" cy="1030473"/>
          </a:xfrm>
          <a:prstGeom prst="rect">
            <a:avLst/>
          </a:prstGeom>
          <a:noFill/>
        </p:spPr>
      </p:pic>
      <p:pic>
        <p:nvPicPr>
          <p:cNvPr id="10" name="Picture 50" descr="ink, pen, streamline ico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07463" y="2959897"/>
            <a:ext cx="980349" cy="980350"/>
          </a:xfrm>
          <a:prstGeom prst="rect">
            <a:avLst/>
          </a:prstGeom>
          <a:noFill/>
        </p:spPr>
      </p:pic>
      <p:pic>
        <p:nvPicPr>
          <p:cNvPr id="11" name="Picture 60" descr="swimming icon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851845"/>
            <a:ext cx="1038517" cy="1038518"/>
          </a:xfrm>
          <a:prstGeom prst="rect">
            <a:avLst/>
          </a:prstGeom>
          <a:noFill/>
        </p:spPr>
      </p:pic>
      <p:pic>
        <p:nvPicPr>
          <p:cNvPr id="12" name="Picture 56" descr="art, gallery icon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87812" y="2959897"/>
            <a:ext cx="923940" cy="923941"/>
          </a:xfrm>
          <a:prstGeom prst="rect">
            <a:avLst/>
          </a:prstGeom>
          <a:noFill/>
        </p:spPr>
      </p:pic>
      <p:pic>
        <p:nvPicPr>
          <p:cNvPr id="13" name="Picture 10" descr="choir, group, music, sing, song icon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62762" y="1648758"/>
            <a:ext cx="1096176" cy="1096177"/>
          </a:xfrm>
          <a:prstGeom prst="rect">
            <a:avLst/>
          </a:prstGeom>
          <a:noFill/>
        </p:spPr>
      </p:pic>
      <p:pic>
        <p:nvPicPr>
          <p:cNvPr id="14" name="Picture 48" descr="music, note, streamline icon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458938" y="1396464"/>
            <a:ext cx="735151" cy="735152"/>
          </a:xfrm>
          <a:prstGeom prst="rect">
            <a:avLst/>
          </a:prstGeom>
          <a:noFill/>
        </p:spPr>
      </p:pic>
      <p:pic>
        <p:nvPicPr>
          <p:cNvPr id="15" name="Picture 52" descr="ceramics, interior, pot, pottery icon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297638" y="1929424"/>
            <a:ext cx="872971" cy="872972"/>
          </a:xfrm>
          <a:prstGeom prst="rect">
            <a:avLst/>
          </a:prstGeom>
          <a:noFill/>
        </p:spPr>
      </p:pic>
      <p:pic>
        <p:nvPicPr>
          <p:cNvPr id="18436" name="Picture 4" descr="avatar, business, group, human, meeting, people, profile, team, user icon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3850" y="4603624"/>
            <a:ext cx="830349" cy="1660698"/>
          </a:xfrm>
          <a:prstGeom prst="rect">
            <a:avLst/>
          </a:prstGeom>
          <a:noFill/>
        </p:spPr>
      </p:pic>
      <p:pic>
        <p:nvPicPr>
          <p:cNvPr id="17" name="Picture 2" descr="business, businessman, conference, presentation icon icon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73462" y="4259843"/>
            <a:ext cx="951348" cy="951349"/>
          </a:xfrm>
          <a:prstGeom prst="rect">
            <a:avLst/>
          </a:prstGeom>
          <a:noFill/>
        </p:spPr>
      </p:pic>
      <p:pic>
        <p:nvPicPr>
          <p:cNvPr id="18" name="Picture 4" descr="map icon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458938" y="3206736"/>
            <a:ext cx="1003176" cy="1003177"/>
          </a:xfrm>
          <a:prstGeom prst="rect">
            <a:avLst/>
          </a:prstGeom>
          <a:noFill/>
        </p:spPr>
      </p:pic>
      <p:pic>
        <p:nvPicPr>
          <p:cNvPr id="19" name="Picture 12" descr="book icon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583008" y="3821877"/>
            <a:ext cx="875930" cy="875931"/>
          </a:xfrm>
          <a:prstGeom prst="rect">
            <a:avLst/>
          </a:prstGeom>
          <a:noFill/>
        </p:spPr>
      </p:pic>
      <p:pic>
        <p:nvPicPr>
          <p:cNvPr id="20" name="Picture 8" descr="manufacturing, presentation, strategy icon icon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531936" y="4797273"/>
            <a:ext cx="827837" cy="827838"/>
          </a:xfrm>
          <a:prstGeom prst="rect">
            <a:avLst/>
          </a:prstGeom>
          <a:noFill/>
        </p:spPr>
      </p:pic>
      <p:pic>
        <p:nvPicPr>
          <p:cNvPr id="21" name="Picture 44" descr="speech, streamline, talk, user icon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476738" y="5392237"/>
            <a:ext cx="845273" cy="845274"/>
          </a:xfrm>
          <a:prstGeom prst="rect">
            <a:avLst/>
          </a:prstGeom>
          <a:noFill/>
        </p:spPr>
      </p:pic>
      <p:pic>
        <p:nvPicPr>
          <p:cNvPr id="23" name="Picture 10" descr="microscope icon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3598800" y="4603624"/>
            <a:ext cx="591460" cy="788613"/>
          </a:xfrm>
          <a:prstGeom prst="rect">
            <a:avLst/>
          </a:prstGeom>
          <a:noFill/>
        </p:spPr>
      </p:pic>
      <p:pic>
        <p:nvPicPr>
          <p:cNvPr id="25" name="Picture 46" descr="design, pencil, rule, streamline icon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7633358" y="4445886"/>
            <a:ext cx="702773" cy="702774"/>
          </a:xfrm>
          <a:prstGeom prst="rect">
            <a:avLst/>
          </a:prstGeom>
          <a:noFill/>
        </p:spPr>
      </p:pic>
      <p:pic>
        <p:nvPicPr>
          <p:cNvPr id="26" name="Picture 12" descr="question icon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6239738" y="5211192"/>
            <a:ext cx="1219200" cy="1219201"/>
          </a:xfrm>
          <a:prstGeom prst="rect">
            <a:avLst/>
          </a:prstGeom>
          <a:noFill/>
        </p:spPr>
      </p:pic>
      <p:pic>
        <p:nvPicPr>
          <p:cNvPr id="18442" name="Picture 10" descr="cook, pan, pot, streamline icon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2902309" y="2959897"/>
            <a:ext cx="905154" cy="905155"/>
          </a:xfrm>
          <a:prstGeom prst="rect">
            <a:avLst/>
          </a:prstGeom>
          <a:noFill/>
        </p:spPr>
      </p:pic>
      <p:pic>
        <p:nvPicPr>
          <p:cNvPr id="18444" name="Picture 12" descr="battle, console, game, gaming, multimedia, play, sword icon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3963691" y="5413389"/>
            <a:ext cx="824121" cy="8241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323849" y="968080"/>
            <a:ext cx="86756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УПРОЩЕНИЯ</a:t>
            </a:r>
            <a:r>
              <a:rPr lang="pl-PL" sz="2400" b="1" dirty="0" smtClean="0">
                <a:solidFill>
                  <a:srgbClr val="C00000"/>
                </a:solidFill>
              </a:rPr>
              <a:t>: </a:t>
            </a:r>
            <a:endParaRPr lang="pl-PL" sz="2400" b="1" dirty="0">
              <a:solidFill>
                <a:srgbClr val="C00000"/>
              </a:solidFill>
            </a:endParaRPr>
          </a:p>
        </p:txBody>
      </p:sp>
      <p:sp>
        <p:nvSpPr>
          <p:cNvPr id="5" name="Symbol zastępczy zawartości 8"/>
          <p:cNvSpPr txBox="1">
            <a:spLocks/>
          </p:cNvSpPr>
          <p:nvPr/>
        </p:nvSpPr>
        <p:spPr bwMode="auto">
          <a:xfrm>
            <a:off x="170915" y="1695635"/>
            <a:ext cx="8828623" cy="599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>
              <a:spcBef>
                <a:spcPts val="1800"/>
              </a:spcBef>
              <a:buFont typeface="Wingdings" pitchFamily="2" charset="2"/>
              <a:buChar char="ü"/>
            </a:pPr>
            <a:r>
              <a:rPr lang="uk-UA" sz="2200" b="1" dirty="0" smtClean="0">
                <a:solidFill>
                  <a:schemeClr val="accent1">
                    <a:lumMod val="50000"/>
                  </a:schemeClr>
                </a:solidFill>
              </a:rPr>
              <a:t>Оценка </a:t>
            </a:r>
            <a:r>
              <a:rPr lang="pl-PL" sz="22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uk-UA" sz="2200" dirty="0" smtClean="0">
                <a:solidFill>
                  <a:schemeClr val="accent1">
                    <a:lumMod val="50000"/>
                  </a:schemeClr>
                </a:solidFill>
              </a:rPr>
              <a:t>административная проверка, оценка приемлемости, качества</a:t>
            </a:r>
            <a:r>
              <a:rPr lang="pl-PL" sz="2200" dirty="0" smtClean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uk-UA" sz="2200" dirty="0" smtClean="0">
                <a:solidFill>
                  <a:schemeClr val="accent1">
                    <a:lumMod val="50000"/>
                  </a:schemeClr>
                </a:solidFill>
              </a:rPr>
              <a:t>выполняется	</a:t>
            </a:r>
            <a:r>
              <a:rPr lang="uk-UA" sz="2200" b="1" dirty="0" smtClean="0">
                <a:solidFill>
                  <a:schemeClr val="accent1">
                    <a:lumMod val="50000"/>
                  </a:schemeClr>
                </a:solidFill>
              </a:rPr>
              <a:t>одновременно</a:t>
            </a:r>
            <a:r>
              <a:rPr lang="pl-PL" sz="2200" dirty="0" smtClean="0">
                <a:solidFill>
                  <a:schemeClr val="accent1">
                    <a:lumMod val="50000"/>
                  </a:schemeClr>
                </a:solidFill>
              </a:rPr>
              <a:t>				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uk-UA" sz="2200" b="1" dirty="0" smtClean="0">
                <a:solidFill>
                  <a:schemeClr val="accent1">
                    <a:lumMod val="50000"/>
                  </a:schemeClr>
                </a:solidFill>
              </a:rPr>
              <a:t>Краткая и упрощенная форма заявки</a:t>
            </a:r>
            <a:r>
              <a:rPr lang="pl-PL" sz="2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200" dirty="0" smtClean="0">
                <a:solidFill>
                  <a:schemeClr val="accent1">
                    <a:lumMod val="50000"/>
                  </a:schemeClr>
                </a:solidFill>
              </a:rPr>
              <a:t>– </a:t>
            </a:r>
            <a:r>
              <a:rPr lang="uk-UA" sz="2200" dirty="0" smtClean="0">
                <a:solidFill>
                  <a:schemeClr val="accent1">
                    <a:lumMod val="50000"/>
                  </a:schemeClr>
                </a:solidFill>
              </a:rPr>
              <a:t>без Концептуальной записки</a:t>
            </a:r>
            <a:r>
              <a:rPr lang="pl-PL" sz="2200" dirty="0" smtClean="0">
                <a:solidFill>
                  <a:schemeClr val="accent1">
                    <a:lumMod val="50000"/>
                  </a:schemeClr>
                </a:solidFill>
              </a:rPr>
              <a:t>!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uk-UA" sz="2200" b="1" dirty="0" smtClean="0">
                <a:solidFill>
                  <a:schemeClr val="accent1">
                    <a:lumMod val="50000"/>
                  </a:schemeClr>
                </a:solidFill>
              </a:rPr>
              <a:t>Нет приложений </a:t>
            </a:r>
            <a:r>
              <a:rPr lang="uk-UA" sz="2200" dirty="0" smtClean="0">
                <a:solidFill>
                  <a:schemeClr val="accent1">
                    <a:lumMod val="50000"/>
                  </a:schemeClr>
                </a:solidFill>
              </a:rPr>
              <a:t>к проектной заявке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uk-UA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uk-UA" sz="2200" b="1" dirty="0" smtClean="0">
                <a:solidFill>
                  <a:schemeClr val="accent1">
                    <a:lumMod val="50000"/>
                  </a:schemeClr>
                </a:solidFill>
              </a:rPr>
              <a:t>Логико-структурная матрица </a:t>
            </a:r>
            <a:r>
              <a:rPr lang="uk-UA" sz="2200" dirty="0" smtClean="0">
                <a:solidFill>
                  <a:schemeClr val="accent1">
                    <a:lumMod val="50000"/>
                  </a:schemeClr>
                </a:solidFill>
              </a:rPr>
              <a:t>– в описательной форме (главная цель,   показатель результата, непосредтвенные цели, индикаторы продукта)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uk-UA" sz="2200" dirty="0" smtClean="0">
                <a:solidFill>
                  <a:schemeClr val="accent1">
                    <a:lumMod val="50000"/>
                  </a:schemeClr>
                </a:solidFill>
              </a:rPr>
              <a:t> нет необходимости описания предыдущего </a:t>
            </a:r>
            <a:r>
              <a:rPr lang="uk-UA" sz="2200" b="1" dirty="0" smtClean="0">
                <a:solidFill>
                  <a:schemeClr val="accent1">
                    <a:lumMod val="50000"/>
                  </a:schemeClr>
                </a:solidFill>
              </a:rPr>
              <a:t>опыта</a:t>
            </a:r>
            <a:r>
              <a:rPr lang="uk-UA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uk-UA" sz="2200" b="1" dirty="0" smtClean="0">
                <a:solidFill>
                  <a:schemeClr val="accent1">
                    <a:lumMod val="50000"/>
                  </a:schemeClr>
                </a:solidFill>
              </a:rPr>
              <a:t>бенефициаров </a:t>
            </a:r>
            <a:br>
              <a:rPr lang="uk-UA" sz="2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uk-UA" sz="2200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r>
              <a:rPr lang="uk-UA" sz="2200" dirty="0" smtClean="0">
                <a:solidFill>
                  <a:schemeClr val="accent1">
                    <a:lumMod val="50000"/>
                  </a:schemeClr>
                </a:solidFill>
              </a:rPr>
              <a:t>в реализации проектов</a:t>
            </a:r>
            <a:endParaRPr lang="pl-PL" sz="1600" dirty="0" smtClean="0"/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323849" y="968080"/>
            <a:ext cx="86756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УПРОЩЕНИЯ</a:t>
            </a:r>
            <a:r>
              <a:rPr lang="pl-PL" sz="2400" b="1" dirty="0" smtClean="0">
                <a:solidFill>
                  <a:srgbClr val="C00000"/>
                </a:solidFill>
              </a:rPr>
              <a:t>: </a:t>
            </a:r>
            <a:endParaRPr lang="pl-PL" sz="2400" b="1" dirty="0">
              <a:solidFill>
                <a:srgbClr val="C00000"/>
              </a:solidFill>
            </a:endParaRPr>
          </a:p>
        </p:txBody>
      </p:sp>
      <p:sp>
        <p:nvSpPr>
          <p:cNvPr id="5" name="Symbol zastępczy zawartości 8"/>
          <p:cNvSpPr txBox="1">
            <a:spLocks/>
          </p:cNvSpPr>
          <p:nvPr/>
        </p:nvSpPr>
        <p:spPr bwMode="auto">
          <a:xfrm>
            <a:off x="435412" y="1685217"/>
            <a:ext cx="8066241" cy="2614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265113" indent="-265113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uk-UA" sz="2200" b="1" dirty="0" smtClean="0">
                <a:solidFill>
                  <a:schemeClr val="accent1">
                    <a:lumMod val="50000"/>
                  </a:schemeClr>
                </a:solidFill>
              </a:rPr>
              <a:t>Упрощенные методы финансирования</a:t>
            </a:r>
            <a:r>
              <a:rPr lang="pl-PL" sz="2200" b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uk-UA" sz="2200" dirty="0" smtClean="0">
                <a:solidFill>
                  <a:schemeClr val="accent1">
                    <a:lumMod val="50000"/>
                  </a:schemeClr>
                </a:solidFill>
              </a:rPr>
              <a:t>общие суммы (расходы на персонал и командировки) и ставки (административные расходы)</a:t>
            </a:r>
            <a:endParaRPr lang="pl-PL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65113" indent="-265113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uk-UA" sz="2200" dirty="0" smtClean="0">
                <a:solidFill>
                  <a:schemeClr val="accent1">
                    <a:lumMod val="50000"/>
                  </a:schemeClr>
                </a:solidFill>
              </a:rPr>
              <a:t>Аванс </a:t>
            </a:r>
            <a:r>
              <a:rPr lang="pl-PL" sz="22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pl-PL" sz="2200" b="1" dirty="0" smtClean="0">
                <a:solidFill>
                  <a:schemeClr val="accent1">
                    <a:lumMod val="50000"/>
                  </a:schemeClr>
                </a:solidFill>
              </a:rPr>
              <a:t>85%</a:t>
            </a:r>
            <a:r>
              <a:rPr lang="pl-PL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uk-UA" sz="2200" dirty="0" smtClean="0">
                <a:solidFill>
                  <a:schemeClr val="accent1">
                    <a:lumMod val="50000"/>
                  </a:schemeClr>
                </a:solidFill>
              </a:rPr>
              <a:t>суммы гранта</a:t>
            </a:r>
            <a:endParaRPr lang="pl-PL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65113" indent="-265113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uk-UA" sz="2200" b="1" dirty="0" smtClean="0">
                <a:solidFill>
                  <a:schemeClr val="accent1">
                    <a:lumMod val="50000"/>
                  </a:schemeClr>
                </a:solidFill>
              </a:rPr>
              <a:t>Тольки 1 финансовый отчет по реализации проекта  </a:t>
            </a:r>
            <a:r>
              <a:rPr lang="uk-UA" sz="2200" dirty="0" smtClean="0">
                <a:solidFill>
                  <a:schemeClr val="accent1">
                    <a:lumMod val="50000"/>
                  </a:schemeClr>
                </a:solidFill>
              </a:rPr>
              <a:t>(как часть финального отчета)</a:t>
            </a:r>
            <a:endParaRPr lang="pl-PL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65113" indent="-265113" algn="just">
              <a:spcBef>
                <a:spcPts val="1200"/>
              </a:spcBef>
              <a:buFont typeface="Wingdings" pitchFamily="2" charset="2"/>
              <a:buChar char="ü"/>
            </a:pPr>
            <a:endParaRPr lang="pl-PL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65113" indent="-265113" algn="just">
              <a:spcBef>
                <a:spcPts val="0"/>
              </a:spcBef>
            </a:pPr>
            <a:endParaRPr lang="pl-PL" sz="2200" b="1" dirty="0" smtClean="0">
              <a:solidFill>
                <a:srgbClr val="C00000"/>
              </a:solidFill>
            </a:endParaRPr>
          </a:p>
          <a:p>
            <a:pPr marL="265113" indent="-265113" algn="just">
              <a:spcBef>
                <a:spcPts val="0"/>
              </a:spcBef>
            </a:pPr>
            <a:endParaRPr lang="pl-PL" sz="1600" b="1" dirty="0" smtClean="0">
              <a:solidFill>
                <a:srgbClr val="C00000"/>
              </a:solidFill>
            </a:endParaRPr>
          </a:p>
          <a:p>
            <a:endParaRPr lang="pl-PL" sz="1600" dirty="0" smtClean="0"/>
          </a:p>
          <a:p>
            <a:endParaRPr lang="pl-PL" sz="1600" dirty="0" smtClean="0"/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Symbol zastępczy zawartości 8"/>
          <p:cNvSpPr txBox="1">
            <a:spLocks/>
          </p:cNvSpPr>
          <p:nvPr/>
        </p:nvSpPr>
        <p:spPr bwMode="auto">
          <a:xfrm>
            <a:off x="136732" y="1686757"/>
            <a:ext cx="8631487" cy="452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r>
              <a:rPr lang="ru-RU" sz="2000" dirty="0" smtClean="0">
                <a:solidFill>
                  <a:schemeClr val="tx2"/>
                </a:solidFill>
              </a:rPr>
              <a:t>Только следующие типы организаций могут получить грант: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2"/>
                </a:solidFill>
              </a:rPr>
              <a:t> учреждения национальных, региональных, местных органов власти или объединения таких учреждений;</a:t>
            </a:r>
            <a:endParaRPr lang="pl-PL" sz="20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2"/>
                </a:solidFill>
              </a:rPr>
              <a:t> организации, регулируемые публичным или частным правом, созданные для конкретной цели удовлетворения потребностей в общих интересах, не носящие промышленного или коммерческого характера, имеющие статус юридического лица и финансируемые по большей части государственными, региональными или местными органами или другими органами, регулируемыми публичным правом, находящиеся в ведении этих органов или имеющие административный, управленческий или наблюдательный совет, более половины членов которого назначаются государственными, региональными или местными органами или другими органами, регулируемыми публичным правом, или </a:t>
            </a:r>
            <a:endParaRPr lang="pl-PL" sz="20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2"/>
                </a:solidFill>
              </a:rPr>
              <a:t> неправительственная организация с правом юридического лица. </a:t>
            </a:r>
            <a:endParaRPr lang="pl-PL" sz="2000" dirty="0" smtClean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endParaRPr lang="ru-RU" sz="2000" dirty="0" smtClean="0">
              <a:solidFill>
                <a:schemeClr val="tx2"/>
              </a:solidFill>
            </a:endParaRPr>
          </a:p>
          <a:p>
            <a:pPr marL="177800" indent="-177800" algn="just">
              <a:spcAft>
                <a:spcPts val="600"/>
              </a:spcAft>
              <a:buFont typeface="Wingdings" pitchFamily="2" charset="2"/>
              <a:buChar char="ü"/>
            </a:pPr>
            <a:endParaRPr lang="en-GB" sz="2000" dirty="0" smtClean="0">
              <a:solidFill>
                <a:schemeClr val="tx2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36732" y="85177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ПРИЕМЛЕМОСТЬ ВЕДУЩИХ БЕНЕФИЦИАРОВ / БЕНЕФИЦИАРОВ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endParaRPr lang="pl-PL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Symbol zastępczy zawartości 8"/>
          <p:cNvSpPr txBox="1">
            <a:spLocks/>
          </p:cNvSpPr>
          <p:nvPr/>
        </p:nvSpPr>
        <p:spPr bwMode="auto">
          <a:xfrm>
            <a:off x="136733" y="1686757"/>
            <a:ext cx="8708009" cy="452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266700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uk-UA" sz="2000" dirty="0" smtClean="0">
                <a:solidFill>
                  <a:srgbClr val="002060"/>
                </a:solidFill>
              </a:rPr>
              <a:t>    В случае </a:t>
            </a:r>
            <a:r>
              <a:rPr lang="uk-UA" sz="2000" u="sng" dirty="0" smtClean="0">
                <a:solidFill>
                  <a:srgbClr val="002060"/>
                </a:solidFill>
              </a:rPr>
              <a:t>польских</a:t>
            </a:r>
            <a:r>
              <a:rPr lang="uk-UA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учреждений национальных, региональных, местных органов власти или объединения таких учреждений 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приемлемы</a:t>
            </a:r>
            <a:r>
              <a:rPr lang="uk-UA" sz="2000" dirty="0" smtClean="0">
                <a:solidFill>
                  <a:srgbClr val="002060"/>
                </a:solidFill>
              </a:rPr>
              <a:t>: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r>
              <a:rPr lang="uk-UA" sz="2000" dirty="0" smtClean="0">
                <a:solidFill>
                  <a:srgbClr val="002060"/>
                </a:solidFill>
              </a:rPr>
              <a:t>Юридические лица;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r>
              <a:rPr lang="uk-UA" sz="2000" dirty="0" smtClean="0">
                <a:solidFill>
                  <a:srgbClr val="002060"/>
                </a:solidFill>
              </a:rPr>
              <a:t>Учреждения без статуса юридического лица</a:t>
            </a:r>
            <a:r>
              <a:rPr lang="en-US" sz="2000" dirty="0" smtClean="0">
                <a:solidFill>
                  <a:srgbClr val="002060"/>
                </a:solidFill>
              </a:rPr>
              <a:t>:</a:t>
            </a:r>
            <a:endParaRPr lang="uk-UA" sz="2000" dirty="0" smtClean="0">
              <a:solidFill>
                <a:srgbClr val="002060"/>
              </a:solidFill>
            </a:endParaRPr>
          </a:p>
          <a:p>
            <a:pPr marL="538163" lvl="1" indent="-174625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2"/>
                </a:solidFill>
              </a:rPr>
              <a:t>если их вышестоящее объединение (имеющее статус юридического лица) предоставляет им доверенность, а также берет на себя финансовую ответственность за реализацию проекта; или </a:t>
            </a:r>
            <a:endParaRPr lang="pl-PL" sz="2000" dirty="0" smtClean="0">
              <a:solidFill>
                <a:schemeClr val="tx2"/>
              </a:solidFill>
            </a:endParaRPr>
          </a:p>
          <a:p>
            <a:pPr marL="538163" indent="-174625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2"/>
                </a:solidFill>
              </a:rPr>
              <a:t>от имени которого вышестоящее объединение будет подавать заявку на финансирование (с указанием, какая организация будет реализовывать проект).</a:t>
            </a:r>
            <a:endParaRPr lang="pl-PL" sz="2000" dirty="0" smtClean="0">
              <a:solidFill>
                <a:schemeClr val="tx2"/>
              </a:solidFill>
            </a:endParaRPr>
          </a:p>
          <a:p>
            <a:endParaRPr lang="en-GB" sz="2000" dirty="0" smtClean="0">
              <a:solidFill>
                <a:srgbClr val="00206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36732" y="85177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ПРИЕМЛЕМОСТЬ ВЕДУЩИХ БЕНЕФИЦИАРОВ / БЕНЕФИЦИАРОВ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endParaRPr lang="pl-PL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Symbol zastępczy zawartości 8"/>
          <p:cNvSpPr txBox="1">
            <a:spLocks/>
          </p:cNvSpPr>
          <p:nvPr/>
        </p:nvSpPr>
        <p:spPr bwMode="auto">
          <a:xfrm>
            <a:off x="136733" y="1686757"/>
            <a:ext cx="8708009" cy="452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tabLst>
                <a:tab pos="361950" algn="l"/>
              </a:tabLst>
              <a:defRPr/>
            </a:pPr>
            <a:r>
              <a:rPr lang="uk-UA" sz="2000" dirty="0" smtClean="0">
                <a:solidFill>
                  <a:srgbClr val="002060"/>
                </a:solidFill>
              </a:rPr>
              <a:t>Кроме того,  во </a:t>
            </a:r>
            <a:r>
              <a:rPr lang="uk-UA" sz="2000" u="sng" dirty="0" smtClean="0">
                <a:solidFill>
                  <a:srgbClr val="002060"/>
                </a:solidFill>
              </a:rPr>
              <a:t>всех </a:t>
            </a:r>
            <a:r>
              <a:rPr lang="uk-UA" sz="2000" dirty="0" smtClean="0">
                <a:solidFill>
                  <a:srgbClr val="002060"/>
                </a:solidFill>
              </a:rPr>
              <a:t>случаях, ведущий бенефициар/бенефициар должен</a:t>
            </a:r>
            <a:r>
              <a:rPr lang="pl-PL" sz="2000" dirty="0" smtClean="0">
                <a:solidFill>
                  <a:srgbClr val="002060"/>
                </a:solidFill>
              </a:rPr>
              <a:t>: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tabLst>
                <a:tab pos="361950" algn="l"/>
              </a:tabLst>
              <a:defRPr/>
            </a:pPr>
            <a:r>
              <a:rPr lang="uk-UA" sz="2000" dirty="0" smtClean="0">
                <a:solidFill>
                  <a:srgbClr val="002060"/>
                </a:solidFill>
              </a:rPr>
              <a:t>не подпадать ни под одну из ситуаций исключения, перечисленных в Статье </a:t>
            </a:r>
            <a:r>
              <a:rPr lang="en-US" sz="2000" dirty="0" smtClean="0">
                <a:solidFill>
                  <a:srgbClr val="002060"/>
                </a:solidFill>
              </a:rPr>
              <a:t>106(1) </a:t>
            </a:r>
            <a:r>
              <a:rPr lang="uk-UA" sz="2000" dirty="0" smtClean="0">
                <a:solidFill>
                  <a:srgbClr val="002060"/>
                </a:solidFill>
              </a:rPr>
              <a:t>и Статье</a:t>
            </a:r>
            <a:r>
              <a:rPr lang="en-US" sz="2000" dirty="0" smtClean="0">
                <a:solidFill>
                  <a:srgbClr val="002060"/>
                </a:solidFill>
              </a:rPr>
              <a:t> 107 </a:t>
            </a:r>
            <a:r>
              <a:rPr lang="uk-UA" sz="2000" dirty="0" smtClean="0">
                <a:solidFill>
                  <a:srgbClr val="002060"/>
                </a:solidFill>
              </a:rPr>
              <a:t>Регламента (ЄС,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</a:rPr>
              <a:t>Euratom</a:t>
            </a:r>
            <a:r>
              <a:rPr lang="en-US" sz="2000" dirty="0" smtClean="0">
                <a:solidFill>
                  <a:srgbClr val="002060"/>
                </a:solidFill>
              </a:rPr>
              <a:t>) No 966/2012</a:t>
            </a:r>
            <a:r>
              <a:rPr lang="uk-UA" sz="2000" dirty="0" smtClean="0">
                <a:solidFill>
                  <a:srgbClr val="002060"/>
                </a:solidFill>
              </a:rPr>
              <a:t>, 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tabLst>
                <a:tab pos="361950" algn="l"/>
              </a:tabLst>
              <a:defRPr/>
            </a:pPr>
            <a:r>
              <a:rPr lang="uk-UA" sz="2000" i="1" dirty="0" smtClean="0">
                <a:solidFill>
                  <a:srgbClr val="002060"/>
                </a:solidFill>
              </a:rPr>
              <a:t>а также</a:t>
            </a:r>
          </a:p>
          <a:p>
            <a:pPr marL="263525" indent="-263525">
              <a:buFont typeface="Wingdings" pitchFamily="2" charset="2"/>
              <a:buChar char="§"/>
            </a:pP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быть зарегистрированным в одной из стран-участниц или быть юридическим лицом, которое фактически создано на территории Программы, или международной организацией</a:t>
            </a:r>
            <a:endParaRPr lang="pl-PL" sz="20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GB" sz="2000" dirty="0" smtClean="0">
              <a:solidFill>
                <a:srgbClr val="00206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36732" y="85177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ПРИЕМЛЕМОСТЬ ВЕДУЩИХ БЕНЕФИЦИАРОВ / БЕНЕФИЦИАРОВ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endParaRPr lang="pl-PL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Symbol zastępczy zawartości 8"/>
          <p:cNvSpPr txBox="1">
            <a:spLocks/>
          </p:cNvSpPr>
          <p:nvPr/>
        </p:nvSpPr>
        <p:spPr bwMode="auto">
          <a:xfrm>
            <a:off x="300362" y="1497441"/>
            <a:ext cx="8526003" cy="452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266700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uk-UA" sz="2000" dirty="0" smtClean="0">
                <a:solidFill>
                  <a:srgbClr val="002060"/>
                </a:solidFill>
              </a:rPr>
              <a:t>  </a:t>
            </a:r>
            <a:r>
              <a:rPr lang="uk-UA" sz="2400" dirty="0" smtClean="0">
                <a:solidFill>
                  <a:srgbClr val="002060"/>
                </a:solidFill>
              </a:rPr>
              <a:t>Требования к организациям вне территории Программ</a:t>
            </a:r>
            <a:r>
              <a:rPr lang="ru-RU" sz="2400" dirty="0" smtClean="0">
                <a:solidFill>
                  <a:srgbClr val="002060"/>
                </a:solidFill>
              </a:rPr>
              <a:t>ы</a:t>
            </a:r>
            <a:r>
              <a:rPr lang="uk-UA" sz="2400" dirty="0" smtClean="0">
                <a:solidFill>
                  <a:srgbClr val="002060"/>
                </a:solidFill>
              </a:rPr>
              <a:t>: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Зарегистированы в Польше, Беларуси или Украине;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Их участие в проекте необходимо ввиду характера и целей проекта  и для его эффективной реализации;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Общая сумма расходов всех таких бенефициаров не превышает 20% бюджета проекта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endParaRPr lang="uk-UA" sz="1200" dirty="0" smtClean="0">
              <a:solidFill>
                <a:srgbClr val="002060"/>
              </a:solidFill>
            </a:endParaRPr>
          </a:p>
          <a:p>
            <a:pPr marL="627063" indent="-627063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uk-UA" sz="2400" i="1" dirty="0" smtClean="0">
                <a:solidFill>
                  <a:srgbClr val="002060"/>
                </a:solidFill>
              </a:rPr>
              <a:t>Внимание</a:t>
            </a:r>
            <a:r>
              <a:rPr lang="uk-UA" sz="2400" dirty="0" smtClean="0">
                <a:solidFill>
                  <a:srgbClr val="002060"/>
                </a:solidFill>
              </a:rPr>
              <a:t>:  Мероприятия вне территории Программы не могут быть инвестиционного или инфраструктурного характера</a:t>
            </a:r>
          </a:p>
          <a:p>
            <a:endParaRPr lang="en-GB" sz="2000" dirty="0" smtClean="0">
              <a:solidFill>
                <a:srgbClr val="00206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36732" y="85177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ПРИЕМЛЕМОСТЬ ВЕДУЩИХ БЕНЕФИЦИАРОВ / БЕНЕФИЦИАРОВ</a:t>
            </a:r>
            <a:r>
              <a:rPr lang="pl-PL" sz="2400" b="1" dirty="0" smtClean="0">
                <a:solidFill>
                  <a:srgbClr val="C00000"/>
                </a:solidFill>
              </a:rPr>
              <a:t> </a:t>
            </a:r>
            <a:endParaRPr lang="pl-PL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1088555" y="521804"/>
            <a:ext cx="7065889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ts val="600"/>
              </a:spcBef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ПРИМЕРЫ ПОТЕНЦИАЛЬНЫХ </a:t>
            </a:r>
          </a:p>
          <a:p>
            <a:pPr algn="ctr" eaLnBrk="0" hangingPunct="0">
              <a:spcBef>
                <a:spcPts val="600"/>
              </a:spcBef>
              <a:defRPr/>
            </a:pPr>
            <a:r>
              <a:rPr lang="uk-UA" sz="2400" b="1" dirty="0" smtClean="0">
                <a:solidFill>
                  <a:srgbClr val="C00000"/>
                </a:solidFill>
              </a:rPr>
              <a:t>ВЕДУЩИХ БЕНЕФИЦИАРОВ /БЕНЕФИЦИАРОВ</a:t>
            </a:r>
            <a:r>
              <a:rPr lang="pl-PL" sz="2400" b="1" dirty="0" smtClean="0">
                <a:solidFill>
                  <a:srgbClr val="C00000"/>
                </a:solidFill>
              </a:rPr>
              <a:t>: </a:t>
            </a:r>
            <a:endParaRPr lang="pl-PL" sz="2400" b="1" dirty="0">
              <a:solidFill>
                <a:srgbClr val="C00000"/>
              </a:solidFill>
            </a:endParaRPr>
          </a:p>
        </p:txBody>
      </p:sp>
      <p:sp>
        <p:nvSpPr>
          <p:cNvPr id="5" name="Symbol zastępczy zawartości 8"/>
          <p:cNvSpPr txBox="1">
            <a:spLocks/>
          </p:cNvSpPr>
          <p:nvPr/>
        </p:nvSpPr>
        <p:spPr bwMode="auto">
          <a:xfrm>
            <a:off x="323850" y="1429745"/>
            <a:ext cx="8675688" cy="5091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87313" lvl="2" indent="176213">
              <a:buFont typeface="Wingdings" pitchFamily="2" charset="2"/>
              <a:buChar char="§"/>
              <a:tabLst>
                <a:tab pos="363538" algn="l"/>
              </a:tabLst>
            </a:pPr>
            <a:r>
              <a:rPr lang="ru-RU" dirty="0" smtClean="0"/>
              <a:t>Региональные и местные органы власти, организации, предоставляющие коммунальные услуги, уполномоченные этими органами, другие юридические лица, с участием этих органов власти или действующие от их имени;</a:t>
            </a:r>
            <a:endParaRPr lang="pl-PL" dirty="0" smtClean="0"/>
          </a:p>
          <a:p>
            <a:pPr marL="87313" lvl="2" indent="176213">
              <a:buFont typeface="Wingdings" pitchFamily="2" charset="2"/>
              <a:buChar char="§"/>
              <a:tabLst>
                <a:tab pos="363538" algn="l"/>
              </a:tabLst>
            </a:pPr>
            <a:r>
              <a:rPr lang="ru-RU" dirty="0" smtClean="0"/>
              <a:t>центральные органы, действующие от имени региональных и местных представителей, </a:t>
            </a:r>
            <a:r>
              <a:rPr lang="ru-RU" dirty="0" smtClean="0"/>
              <a:t>ответственные </a:t>
            </a:r>
            <a:r>
              <a:rPr lang="ru-RU" dirty="0" smtClean="0"/>
              <a:t>за осуществление общественных задач на региональном/местном уровне;</a:t>
            </a:r>
            <a:endParaRPr lang="pl-PL" dirty="0" smtClean="0"/>
          </a:p>
          <a:p>
            <a:pPr marL="87313" lvl="2" indent="176213">
              <a:buFont typeface="Wingdings" pitchFamily="2" charset="2"/>
              <a:buChar char="§"/>
              <a:tabLst>
                <a:tab pos="363538" algn="l"/>
              </a:tabLst>
            </a:pPr>
            <a:r>
              <a:rPr lang="ru-RU" dirty="0" smtClean="0"/>
              <a:t>региональные и местные представительства центрального правительства, ответственные за осуществление общественных задач на региональном/местном уровне; </a:t>
            </a:r>
            <a:endParaRPr lang="pl-PL" dirty="0" smtClean="0"/>
          </a:p>
          <a:p>
            <a:pPr marL="87313" lvl="2" indent="176213">
              <a:buFont typeface="Wingdings" pitchFamily="2" charset="2"/>
              <a:buChar char="§"/>
              <a:tabLst>
                <a:tab pos="363538" algn="l"/>
              </a:tabLst>
            </a:pPr>
            <a:r>
              <a:rPr lang="en-US" dirty="0" err="1" smtClean="0"/>
              <a:t>государственные</a:t>
            </a:r>
            <a:r>
              <a:rPr lang="en-US" dirty="0" smtClean="0"/>
              <a:t> </a:t>
            </a:r>
            <a:r>
              <a:rPr lang="en-US" dirty="0" err="1" smtClean="0"/>
              <a:t>организации</a:t>
            </a:r>
            <a:r>
              <a:rPr lang="en-US" dirty="0" smtClean="0"/>
              <a:t>/</a:t>
            </a:r>
            <a:r>
              <a:rPr lang="en-US" dirty="0" err="1" smtClean="0"/>
              <a:t>учреждения</a:t>
            </a:r>
            <a:r>
              <a:rPr lang="en-US" dirty="0" smtClean="0"/>
              <a:t>;</a:t>
            </a:r>
            <a:endParaRPr lang="pl-PL" dirty="0" smtClean="0"/>
          </a:p>
          <a:p>
            <a:pPr marL="87313" lvl="2" indent="176213">
              <a:buFont typeface="Wingdings" pitchFamily="2" charset="2"/>
              <a:buChar char="§"/>
              <a:tabLst>
                <a:tab pos="363538" algn="l"/>
              </a:tabLst>
            </a:pPr>
            <a:r>
              <a:rPr lang="ru-RU" dirty="0" smtClean="0"/>
              <a:t>государственные учреждения, ответственные за защиту окружающей среды, охрану природы, природные парки и местные управления лесного хозяйства;</a:t>
            </a:r>
            <a:endParaRPr lang="pl-PL" dirty="0" smtClean="0"/>
          </a:p>
          <a:p>
            <a:pPr marL="87313" lvl="2" indent="176213">
              <a:buFont typeface="Wingdings" pitchFamily="2" charset="2"/>
              <a:buChar char="§"/>
              <a:tabLst>
                <a:tab pos="363538" algn="l"/>
              </a:tabLst>
            </a:pPr>
            <a:r>
              <a:rPr lang="ru-RU" dirty="0" smtClean="0"/>
              <a:t>государственные образовательные учреждения (государственные школы, государственные университеты и т.д.);</a:t>
            </a:r>
          </a:p>
          <a:p>
            <a:pPr marL="87313" lvl="2" indent="176213">
              <a:buFont typeface="Wingdings" pitchFamily="2" charset="2"/>
              <a:buChar char="§"/>
              <a:tabLst>
                <a:tab pos="363538" algn="l"/>
              </a:tabLst>
            </a:pPr>
            <a:r>
              <a:rPr lang="ru-RU" dirty="0" smtClean="0"/>
              <a:t>неправительственные организации и некоммерческие организации, такие как еврорегионы, организации поддержки бизнеса, торгово-промышленные палаты, организации содействия развитию туризма, образовательные/учебные и научно-исследовательские институты, ассоциации, фонды, церковные приходы и т.д</a:t>
            </a:r>
            <a:endParaRPr lang="pl-PL" dirty="0" smtClean="0"/>
          </a:p>
          <a:p>
            <a:pPr marL="87313" indent="176213">
              <a:buFont typeface="Wingdings" pitchFamily="2" charset="2"/>
              <a:buChar char="§"/>
              <a:tabLst>
                <a:tab pos="363538" algn="l"/>
              </a:tabLst>
            </a:pPr>
            <a:endParaRPr lang="ru-RU" dirty="0" smtClean="0">
              <a:solidFill>
                <a:srgbClr val="002060"/>
              </a:solidFill>
            </a:endParaRPr>
          </a:p>
          <a:p>
            <a:pPr marL="180975" indent="-180975">
              <a:spcAft>
                <a:spcPts val="600"/>
              </a:spcAft>
              <a:buFont typeface="Wingdings" pitchFamily="2" charset="2"/>
              <a:buChar char="ü"/>
            </a:pPr>
            <a:endParaRPr lang="uk-UA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323850" y="1125538"/>
            <a:ext cx="84966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ПРИЕМЛЕМЫЕ ПРОЕКТЫ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5" name="Symbol zastępczy zawartości 8"/>
          <p:cNvSpPr txBox="1">
            <a:spLocks/>
          </p:cNvSpPr>
          <p:nvPr/>
        </p:nvSpPr>
        <p:spPr bwMode="auto">
          <a:xfrm>
            <a:off x="185627" y="1648758"/>
            <a:ext cx="8496622" cy="44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180975" indent="-180975"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400" b="1" dirty="0" smtClean="0">
                <a:solidFill>
                  <a:srgbClr val="002060"/>
                </a:solidFill>
              </a:rPr>
              <a:t>Трансграничн</a:t>
            </a:r>
            <a:r>
              <a:rPr lang="ru-RU" sz="2400" b="1" dirty="0" smtClean="0">
                <a:solidFill>
                  <a:srgbClr val="002060"/>
                </a:solidFill>
              </a:rPr>
              <a:t>ое </a:t>
            </a:r>
            <a:r>
              <a:rPr lang="uk-UA" sz="2400" b="1" dirty="0" smtClean="0">
                <a:solidFill>
                  <a:srgbClr val="002060"/>
                </a:solidFill>
              </a:rPr>
              <a:t>влияние </a:t>
            </a:r>
          </a:p>
          <a:p>
            <a:pPr marL="180975" indent="-180975"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400" dirty="0" smtClean="0">
                <a:solidFill>
                  <a:srgbClr val="002060"/>
                </a:solidFill>
              </a:rPr>
              <a:t>Реализация на Программной </a:t>
            </a:r>
            <a:r>
              <a:rPr lang="uk-UA" sz="2400" b="1" dirty="0" smtClean="0">
                <a:solidFill>
                  <a:srgbClr val="002060"/>
                </a:solidFill>
              </a:rPr>
              <a:t>территории</a:t>
            </a:r>
            <a:r>
              <a:rPr lang="pl-PL" sz="2400" dirty="0" smtClean="0">
                <a:solidFill>
                  <a:srgbClr val="002060"/>
                </a:solidFill>
              </a:rPr>
              <a:t> (</a:t>
            </a:r>
            <a:r>
              <a:rPr lang="ru-RU" sz="2400" dirty="0" smtClean="0">
                <a:solidFill>
                  <a:srgbClr val="002060"/>
                </a:solidFill>
              </a:rPr>
              <a:t>с некоторыми исключениями</a:t>
            </a:r>
            <a:r>
              <a:rPr lang="pl-PL" sz="2400" dirty="0" smtClean="0">
                <a:solidFill>
                  <a:srgbClr val="002060"/>
                </a:solidFill>
              </a:rPr>
              <a:t>)</a:t>
            </a:r>
            <a:endParaRPr lang="uk-UA" sz="2400" dirty="0" smtClean="0">
              <a:solidFill>
                <a:srgbClr val="002060"/>
              </a:solidFill>
            </a:endParaRPr>
          </a:p>
          <a:p>
            <a:pPr marL="180975" indent="-180975"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uk-UA" sz="2400" dirty="0" smtClean="0">
                <a:solidFill>
                  <a:srgbClr val="002060"/>
                </a:solidFill>
              </a:rPr>
              <a:t>Реализация по </a:t>
            </a:r>
            <a:r>
              <a:rPr lang="uk-UA" sz="2400" b="1" dirty="0" smtClean="0">
                <a:solidFill>
                  <a:srgbClr val="002060"/>
                </a:solidFill>
              </a:rPr>
              <a:t>обе стороны границы </a:t>
            </a:r>
            <a:endParaRPr lang="pl-PL" sz="2400" b="1" dirty="0">
              <a:solidFill>
                <a:srgbClr val="002060"/>
              </a:solidFill>
            </a:endParaRPr>
          </a:p>
          <a:p>
            <a:pPr marL="180975" indent="-180975" algn="just">
              <a:buFont typeface="Wingdings" pitchFamily="2" charset="2"/>
              <a:buChar char="ü"/>
            </a:pPr>
            <a:r>
              <a:rPr lang="uk-UA" sz="2400" dirty="0" smtClean="0">
                <a:solidFill>
                  <a:srgbClr val="002060"/>
                </a:solidFill>
              </a:rPr>
              <a:t> Вклад в достижение мин. 1 </a:t>
            </a:r>
            <a:r>
              <a:rPr lang="uk-UA" sz="2400" b="1" dirty="0" smtClean="0">
                <a:solidFill>
                  <a:srgbClr val="002060"/>
                </a:solidFill>
              </a:rPr>
              <a:t>индикатора продукта и</a:t>
            </a:r>
            <a:r>
              <a:rPr lang="uk-UA" sz="2400" dirty="0" smtClean="0">
                <a:solidFill>
                  <a:srgbClr val="002060"/>
                </a:solidFill>
              </a:rPr>
              <a:t> </a:t>
            </a:r>
            <a:br>
              <a:rPr lang="uk-UA" sz="2400" dirty="0" smtClean="0">
                <a:solidFill>
                  <a:srgbClr val="002060"/>
                </a:solidFill>
              </a:rPr>
            </a:br>
            <a:r>
              <a:rPr lang="uk-UA" sz="2400" dirty="0" smtClean="0">
                <a:solidFill>
                  <a:srgbClr val="002060"/>
                </a:solidFill>
              </a:rPr>
              <a:t>1 </a:t>
            </a:r>
            <a:r>
              <a:rPr lang="uk-UA" sz="2400" b="1" dirty="0" smtClean="0">
                <a:solidFill>
                  <a:srgbClr val="002060"/>
                </a:solidFill>
              </a:rPr>
              <a:t>индикатора результата </a:t>
            </a:r>
            <a:r>
              <a:rPr lang="uk-UA" sz="2400" dirty="0" smtClean="0">
                <a:solidFill>
                  <a:srgbClr val="002060"/>
                </a:solidFill>
              </a:rPr>
              <a:t>Программы</a:t>
            </a:r>
          </a:p>
          <a:p>
            <a:pPr marL="180975" indent="-180975" algn="just">
              <a:buFont typeface="Wingdings" pitchFamily="2" charset="2"/>
              <a:buChar char="ü"/>
            </a:pPr>
            <a:r>
              <a:rPr lang="uk-UA" sz="2400" dirty="0" smtClean="0">
                <a:solidFill>
                  <a:srgbClr val="002060"/>
                </a:solidFill>
              </a:rPr>
              <a:t>Интегрированный проект   -  выполнение  3 из 4 условий: </a:t>
            </a:r>
          </a:p>
          <a:p>
            <a:pPr marL="265113" algn="just"/>
            <a:r>
              <a:rPr lang="uk-UA" sz="2400" dirty="0" smtClean="0">
                <a:solidFill>
                  <a:srgbClr val="002060"/>
                </a:solidFill>
              </a:rPr>
              <a:t>обязательно: </a:t>
            </a:r>
            <a:r>
              <a:rPr lang="uk-UA" sz="2400" b="1" dirty="0" smtClean="0">
                <a:solidFill>
                  <a:srgbClr val="002060"/>
                </a:solidFill>
              </a:rPr>
              <a:t>совместная подготовка </a:t>
            </a:r>
            <a:r>
              <a:rPr lang="uk-UA" sz="2400" dirty="0" smtClean="0">
                <a:solidFill>
                  <a:srgbClr val="002060"/>
                </a:solidFill>
              </a:rPr>
              <a:t>и </a:t>
            </a:r>
            <a:r>
              <a:rPr lang="uk-UA" sz="2400" b="1" dirty="0" smtClean="0">
                <a:solidFill>
                  <a:srgbClr val="002060"/>
                </a:solidFill>
              </a:rPr>
              <a:t>реализация проекта</a:t>
            </a:r>
            <a:r>
              <a:rPr lang="uk-UA" sz="2400" dirty="0" smtClean="0">
                <a:solidFill>
                  <a:srgbClr val="002060"/>
                </a:solidFill>
              </a:rPr>
              <a:t>, </a:t>
            </a:r>
          </a:p>
          <a:p>
            <a:pPr marL="265113" algn="just"/>
            <a:r>
              <a:rPr lang="uk-UA" sz="2400" dirty="0" smtClean="0">
                <a:solidFill>
                  <a:srgbClr val="002060"/>
                </a:solidFill>
              </a:rPr>
              <a:t>+ 1 на выбор – </a:t>
            </a:r>
            <a:r>
              <a:rPr lang="uk-UA" sz="2400" b="1" dirty="0" smtClean="0">
                <a:solidFill>
                  <a:srgbClr val="002060"/>
                </a:solidFill>
              </a:rPr>
              <a:t>совместный персонал </a:t>
            </a:r>
            <a:r>
              <a:rPr lang="uk-UA" sz="2400" dirty="0" smtClean="0">
                <a:solidFill>
                  <a:srgbClr val="002060"/>
                </a:solidFill>
              </a:rPr>
              <a:t>и/или </a:t>
            </a:r>
            <a:r>
              <a:rPr lang="uk-UA" sz="2400" b="1" dirty="0" smtClean="0">
                <a:solidFill>
                  <a:srgbClr val="002060"/>
                </a:solidFill>
              </a:rPr>
              <a:t>совместное финансирование</a:t>
            </a:r>
            <a:endParaRPr lang="pl-PL" sz="2400" b="1" dirty="0">
              <a:solidFill>
                <a:srgbClr val="002060"/>
              </a:solidFill>
            </a:endParaRPr>
          </a:p>
          <a:p>
            <a:pPr marL="180975" indent="-180975" algn="just">
              <a:buFont typeface="Wingdings" pitchFamily="2" charset="2"/>
              <a:buChar char="ü"/>
            </a:pPr>
            <a:r>
              <a:rPr lang="uk-UA" sz="2400" dirty="0" smtClean="0">
                <a:solidFill>
                  <a:srgbClr val="002060"/>
                </a:solidFill>
              </a:rPr>
              <a:t>Трансграничное партнерство: </a:t>
            </a:r>
            <a:r>
              <a:rPr lang="pl-PL" sz="2400" dirty="0" err="1" smtClean="0">
                <a:solidFill>
                  <a:srgbClr val="002060"/>
                </a:solidFill>
              </a:rPr>
              <a:t>PL-BY</a:t>
            </a:r>
            <a:r>
              <a:rPr lang="uk-UA" sz="2400" dirty="0" smtClean="0">
                <a:solidFill>
                  <a:srgbClr val="002060"/>
                </a:solidFill>
              </a:rPr>
              <a:t> </a:t>
            </a:r>
            <a:r>
              <a:rPr lang="uk-UA" sz="2400" i="1" dirty="0" smtClean="0">
                <a:solidFill>
                  <a:srgbClr val="002060"/>
                </a:solidFill>
              </a:rPr>
              <a:t>или</a:t>
            </a:r>
            <a:r>
              <a:rPr lang="pl-PL" sz="2400" dirty="0" smtClean="0">
                <a:solidFill>
                  <a:srgbClr val="002060"/>
                </a:solidFill>
              </a:rPr>
              <a:t> </a:t>
            </a:r>
            <a:r>
              <a:rPr lang="pl-PL" sz="2400" dirty="0" err="1" smtClean="0">
                <a:solidFill>
                  <a:srgbClr val="002060"/>
                </a:solidFill>
              </a:rPr>
              <a:t>PL-UA</a:t>
            </a:r>
            <a:r>
              <a:rPr lang="pl-PL" sz="2400" dirty="0" smtClean="0">
                <a:solidFill>
                  <a:srgbClr val="002060"/>
                </a:solidFill>
              </a:rPr>
              <a:t> </a:t>
            </a:r>
            <a:r>
              <a:rPr lang="uk-UA" sz="2400" i="1" dirty="0" smtClean="0">
                <a:solidFill>
                  <a:srgbClr val="002060"/>
                </a:solidFill>
              </a:rPr>
              <a:t>или </a:t>
            </a:r>
            <a:r>
              <a:rPr lang="pl-PL" sz="2400" dirty="0" err="1" smtClean="0">
                <a:solidFill>
                  <a:srgbClr val="002060"/>
                </a:solidFill>
              </a:rPr>
              <a:t>PL-BY-UA</a:t>
            </a:r>
            <a:r>
              <a:rPr lang="uk-UA" sz="2400" dirty="0" smtClean="0">
                <a:solidFill>
                  <a:srgbClr val="002060"/>
                </a:solidFill>
              </a:rPr>
              <a:t> </a:t>
            </a:r>
            <a:endParaRPr lang="en-US" sz="2400" dirty="0">
              <a:solidFill>
                <a:srgbClr val="002060"/>
              </a:solidFill>
            </a:endParaRPr>
          </a:p>
          <a:p>
            <a:pPr marL="361950" indent="-3619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endParaRPr lang="pl-PL" dirty="0" smtClean="0">
              <a:solidFill>
                <a:srgbClr val="FF0000"/>
              </a:solidFill>
            </a:endParaRPr>
          </a:p>
          <a:p>
            <a:pPr marL="361950" indent="-361950" algn="just" eaLnBrk="0" hangingPunct="0">
              <a:spcBef>
                <a:spcPts val="600"/>
              </a:spcBef>
              <a:buFont typeface="Wingdings" pitchFamily="2" charset="2"/>
              <a:buChar char="Ø"/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 marL="361950" indent="-361950" algn="just" eaLnBrk="0" hangingPunct="0">
              <a:spcBef>
                <a:spcPts val="600"/>
              </a:spcBef>
              <a:buFont typeface="Wingdings" pitchFamily="2" charset="2"/>
              <a:buChar char="Ø"/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 marL="623888" indent="-623888" algn="just" eaLnBrk="0" hangingPunct="0">
              <a:spcBef>
                <a:spcPts val="600"/>
              </a:spcBef>
              <a:defRPr/>
            </a:pPr>
            <a:endParaRPr lang="pl-PL" sz="15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99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11211" t="1350" r="3380"/>
          <a:stretch>
            <a:fillRect/>
          </a:stretch>
        </p:blipFill>
        <p:spPr bwMode="auto">
          <a:xfrm>
            <a:off x="4068763" y="903288"/>
            <a:ext cx="4537075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ymbol zastępczy zawartości 8"/>
          <p:cNvSpPr txBox="1">
            <a:spLocks/>
          </p:cNvSpPr>
          <p:nvPr/>
        </p:nvSpPr>
        <p:spPr bwMode="auto">
          <a:xfrm>
            <a:off x="323850" y="1989138"/>
            <a:ext cx="83883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361950" indent="-361950" algn="just" eaLnBrk="0" hangingPunct="0">
              <a:spcBef>
                <a:spcPts val="1200"/>
              </a:spcBef>
              <a:spcAft>
                <a:spcPts val="1200"/>
              </a:spcAft>
              <a:defRPr/>
            </a:pPr>
            <a:endParaRPr lang="pl-PL" sz="1500" dirty="0" smtClean="0"/>
          </a:p>
          <a:p>
            <a:pPr marL="539750" indent="-539750" algn="just" eaLnBrk="0" hangingPunct="0">
              <a:spcBef>
                <a:spcPts val="0"/>
              </a:spcBef>
              <a:defRPr/>
            </a:pPr>
            <a:r>
              <a:rPr lang="pl-PL" sz="1500" dirty="0" smtClean="0">
                <a:latin typeface="+mn-lt"/>
              </a:rPr>
              <a:t> </a:t>
            </a:r>
            <a:endParaRPr lang="en-AU" sz="1500" dirty="0" smtClean="0">
              <a:latin typeface="+mn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323850" y="1125538"/>
            <a:ext cx="83518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defRPr/>
            </a:pPr>
            <a:r>
              <a:rPr lang="uk-UA" sz="2800" b="1" dirty="0" smtClean="0">
                <a:solidFill>
                  <a:srgbClr val="C00000"/>
                </a:solidFill>
                <a:cs typeface="Tahoma" pitchFamily="34" charset="0"/>
              </a:rPr>
              <a:t>ТЕРРИТОРИЯ ПРОГРАММЫ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533353" y="2332844"/>
            <a:ext cx="4321175" cy="2862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41338" indent="-541338">
              <a:spcAft>
                <a:spcPts val="1800"/>
              </a:spcAft>
              <a:buFont typeface="Wingdings" pitchFamily="2" charset="2"/>
              <a:buChar char="q"/>
              <a:defRPr/>
            </a:pPr>
            <a:r>
              <a:rPr lang="pl-PL" sz="2400" dirty="0" smtClean="0">
                <a:solidFill>
                  <a:srgbClr val="002060"/>
                </a:solidFill>
              </a:rPr>
              <a:t>21 </a:t>
            </a:r>
            <a:r>
              <a:rPr lang="uk-UA" sz="2400" dirty="0" smtClean="0">
                <a:solidFill>
                  <a:srgbClr val="002060"/>
                </a:solidFill>
              </a:rPr>
              <a:t>млн.жителей</a:t>
            </a:r>
            <a:endParaRPr lang="pl-PL" sz="2400" dirty="0" smtClean="0">
              <a:solidFill>
                <a:srgbClr val="002060"/>
              </a:solidFill>
            </a:endParaRPr>
          </a:p>
          <a:p>
            <a:pPr marL="541338" indent="-541338">
              <a:spcAft>
                <a:spcPts val="1800"/>
              </a:spcAft>
              <a:buFont typeface="Wingdings" pitchFamily="2" charset="2"/>
              <a:buChar char="q"/>
              <a:defRPr/>
            </a:pPr>
            <a:r>
              <a:rPr lang="pl-PL" sz="2400" dirty="0" smtClean="0">
                <a:solidFill>
                  <a:srgbClr val="002060"/>
                </a:solidFill>
              </a:rPr>
              <a:t>320 000 </a:t>
            </a:r>
            <a:r>
              <a:rPr lang="uk-UA" sz="2400" dirty="0" smtClean="0">
                <a:solidFill>
                  <a:srgbClr val="002060"/>
                </a:solidFill>
              </a:rPr>
              <a:t>км</a:t>
            </a:r>
            <a:r>
              <a:rPr lang="pl-PL" sz="2400" baseline="30000" dirty="0" smtClean="0">
                <a:solidFill>
                  <a:srgbClr val="002060"/>
                </a:solidFill>
              </a:rPr>
              <a:t>2</a:t>
            </a:r>
          </a:p>
          <a:p>
            <a:pPr marL="541338" indent="-541338">
              <a:spcAft>
                <a:spcPts val="1800"/>
              </a:spcAft>
              <a:buFont typeface="Wingdings" pitchFamily="2" charset="2"/>
              <a:buChar char="q"/>
              <a:defRPr/>
            </a:pPr>
            <a:r>
              <a:rPr lang="pl-PL" sz="2400" dirty="0" smtClean="0">
                <a:solidFill>
                  <a:srgbClr val="002060"/>
                </a:solidFill>
              </a:rPr>
              <a:t>PL – 4 </a:t>
            </a:r>
            <a:r>
              <a:rPr lang="uk-UA" sz="2400" dirty="0" smtClean="0">
                <a:solidFill>
                  <a:srgbClr val="002060"/>
                </a:solidFill>
              </a:rPr>
              <a:t>воеводства</a:t>
            </a:r>
            <a:endParaRPr lang="pl-PL" sz="2400" dirty="0" smtClean="0">
              <a:solidFill>
                <a:srgbClr val="002060"/>
              </a:solidFill>
            </a:endParaRPr>
          </a:p>
          <a:p>
            <a:pPr marL="541338" indent="-541338">
              <a:spcAft>
                <a:spcPts val="1800"/>
              </a:spcAft>
              <a:buFont typeface="Wingdings" pitchFamily="2" charset="2"/>
              <a:buChar char="q"/>
              <a:defRPr/>
            </a:pPr>
            <a:r>
              <a:rPr lang="pl-PL" sz="2400" dirty="0" smtClean="0">
                <a:solidFill>
                  <a:srgbClr val="002060"/>
                </a:solidFill>
              </a:rPr>
              <a:t>BY – 4 </a:t>
            </a:r>
            <a:r>
              <a:rPr lang="uk-UA" sz="2400" dirty="0" smtClean="0">
                <a:solidFill>
                  <a:srgbClr val="002060"/>
                </a:solidFill>
              </a:rPr>
              <a:t>области</a:t>
            </a:r>
            <a:endParaRPr lang="pl-PL" sz="2400" dirty="0" smtClean="0">
              <a:solidFill>
                <a:srgbClr val="002060"/>
              </a:solidFill>
            </a:endParaRPr>
          </a:p>
          <a:p>
            <a:pPr marL="541338" indent="-541338">
              <a:spcAft>
                <a:spcPts val="1800"/>
              </a:spcAft>
              <a:buFont typeface="Wingdings" pitchFamily="2" charset="2"/>
              <a:buChar char="q"/>
              <a:defRPr/>
            </a:pPr>
            <a:r>
              <a:rPr lang="pl-PL" sz="2400" dirty="0" smtClean="0">
                <a:solidFill>
                  <a:srgbClr val="002060"/>
                </a:solidFill>
              </a:rPr>
              <a:t>UA – 6 </a:t>
            </a:r>
            <a:r>
              <a:rPr lang="uk-UA" sz="2400" dirty="0" smtClean="0">
                <a:solidFill>
                  <a:srgbClr val="002060"/>
                </a:solidFill>
              </a:rPr>
              <a:t>областей</a:t>
            </a:r>
            <a:endParaRPr lang="pl-PL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381001" y="1876425"/>
            <a:ext cx="76390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l-PL" sz="2400" dirty="0" smtClean="0">
              <a:solidFill>
                <a:srgbClr val="FF0000"/>
              </a:solidFill>
            </a:endParaRPr>
          </a:p>
          <a:p>
            <a:pPr algn="just"/>
            <a:endParaRPr lang="pl-PL" sz="2400" dirty="0" smtClean="0">
              <a:solidFill>
                <a:srgbClr val="FF000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704850" y="1876425"/>
            <a:ext cx="7315201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075" lvl="1" indent="-514350">
              <a:buAutoNum type="arabicPeriod"/>
              <a:defRPr/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Основные требования</a:t>
            </a:r>
            <a:endParaRPr lang="pl-PL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623888" lvl="1" indent="-538163">
              <a:buAutoNum type="arabicPeriod"/>
              <a:defRPr/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Определения и примеры</a:t>
            </a:r>
          </a:p>
          <a:p>
            <a:pPr marL="623888" lvl="1" indent="-538163">
              <a:buAutoNum type="arabicPeriod"/>
              <a:defRPr/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Упрощения</a:t>
            </a:r>
          </a:p>
          <a:p>
            <a:pPr marL="623888" lvl="1" indent="-538163">
              <a:buAutoNum type="arabicPeriod"/>
              <a:defRPr/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Приемлемость бенефициаров</a:t>
            </a:r>
          </a:p>
          <a:p>
            <a:pPr marL="623888" lvl="1" indent="-538163">
              <a:buAutoNum type="arabicPeriod"/>
              <a:defRPr/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Приемлемость проектов</a:t>
            </a:r>
          </a:p>
          <a:p>
            <a:pPr marL="623888" lvl="1" indent="-538163">
              <a:buAutoNum type="arabicPeriod"/>
              <a:defRPr/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Приемлемость расходов</a:t>
            </a:r>
          </a:p>
          <a:p>
            <a:pPr marL="623888" lvl="1" indent="-538163">
              <a:buAutoNum type="arabicPeriod"/>
              <a:defRPr/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Бюджет</a:t>
            </a:r>
          </a:p>
          <a:p>
            <a:pPr marL="623888" lvl="1" indent="-538163">
              <a:buAutoNum type="arabicPeriod"/>
              <a:defRPr/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Закупки</a:t>
            </a:r>
          </a:p>
          <a:p>
            <a:pPr marL="623888" lvl="1" indent="-538163">
              <a:buAutoNum type="arabicPeriod"/>
              <a:defRPr/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Устойчивость проекта</a:t>
            </a:r>
          </a:p>
          <a:p>
            <a:pPr marL="623888" lvl="1" indent="-538163">
              <a:buAutoNum type="arabicPeriod"/>
              <a:defRPr/>
            </a:pPr>
            <a:r>
              <a:rPr lang="uk-UA" sz="2800" smtClean="0">
                <a:solidFill>
                  <a:schemeClr val="tx2">
                    <a:lumMod val="75000"/>
                  </a:schemeClr>
                </a:solidFill>
              </a:rPr>
              <a:t>Пакет апликационных документов</a:t>
            </a:r>
            <a:endParaRPr lang="pl-PL" dirty="0" smtClean="0"/>
          </a:p>
          <a:p>
            <a:pPr algn="just"/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594330" y="1171852"/>
            <a:ext cx="3403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uk-UA" sz="2800" b="1" dirty="0" smtClean="0">
                <a:solidFill>
                  <a:schemeClr val="tx2">
                    <a:lumMod val="75000"/>
                  </a:schemeClr>
                </a:solidFill>
              </a:rPr>
              <a:t>ПЛАН ПРЕЗЕНТАЦИИ</a:t>
            </a:r>
            <a:endParaRPr lang="pl-PL" sz="28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323850" y="1125538"/>
            <a:ext cx="84966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НЕПРИЕМЛЕМЫЕ ПРОЕКТЫ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5" name="Symbol zastępczy zawartości 8"/>
          <p:cNvSpPr txBox="1">
            <a:spLocks/>
          </p:cNvSpPr>
          <p:nvPr/>
        </p:nvSpPr>
        <p:spPr bwMode="auto">
          <a:xfrm>
            <a:off x="323850" y="1787857"/>
            <a:ext cx="8496622" cy="419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Ранее утвержденные к финансированию из других источников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Имеющие целью (или результатом) получение прибыли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Благотворительные акции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Регулярные мероприятия</a:t>
            </a: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Проекты, в которых </a:t>
            </a:r>
            <a:r>
              <a:rPr lang="uk-UA" sz="2400" dirty="0" err="1" smtClean="0">
                <a:solidFill>
                  <a:srgbClr val="002060"/>
                </a:solidFill>
              </a:rPr>
              <a:t>бенефициары</a:t>
            </a:r>
            <a:r>
              <a:rPr lang="uk-UA" sz="2400" dirty="0" smtClean="0">
                <a:solidFill>
                  <a:srgbClr val="002060"/>
                </a:solidFill>
              </a:rPr>
              <a:t> </a:t>
            </a:r>
            <a:r>
              <a:rPr lang="uk-UA" sz="2400" dirty="0" err="1" smtClean="0">
                <a:solidFill>
                  <a:srgbClr val="002060"/>
                </a:solidFill>
              </a:rPr>
              <a:t>выступают</a:t>
            </a:r>
            <a:r>
              <a:rPr lang="uk-UA" sz="2400" dirty="0" smtClean="0">
                <a:solidFill>
                  <a:srgbClr val="002060"/>
                </a:solidFill>
              </a:rPr>
              <a:t> </a:t>
            </a:r>
            <a:r>
              <a:rPr lang="uk-UA" sz="2400" dirty="0" err="1" smtClean="0">
                <a:solidFill>
                  <a:srgbClr val="002060"/>
                </a:solidFill>
              </a:rPr>
              <a:t>как</a:t>
            </a:r>
            <a:r>
              <a:rPr lang="uk-UA" sz="2400" dirty="0" smtClean="0">
                <a:solidFill>
                  <a:srgbClr val="002060"/>
                </a:solidFill>
              </a:rPr>
              <a:t> </a:t>
            </a:r>
            <a:r>
              <a:rPr lang="uk-UA" sz="2400" dirty="0" smtClean="0">
                <a:solidFill>
                  <a:srgbClr val="002060"/>
                </a:solidFill>
              </a:rPr>
              <a:t>посредники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endParaRPr lang="uk-UA" sz="2400" dirty="0" smtClean="0">
              <a:solidFill>
                <a:srgbClr val="002060"/>
              </a:solidFill>
            </a:endParaRP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Проекты негативно влияющие на окружающую среду или противоречащие  “горизонтальной” политике ЕС</a:t>
            </a:r>
            <a:endParaRPr lang="en-US" sz="2400" dirty="0">
              <a:solidFill>
                <a:srgbClr val="002060"/>
              </a:solidFill>
            </a:endParaRP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Проекты, составляющие государственную помощь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endParaRPr lang="en-US" sz="2400" dirty="0">
              <a:solidFill>
                <a:srgbClr val="002060"/>
              </a:solidFill>
            </a:endParaRPr>
          </a:p>
          <a:p>
            <a:pPr marL="266700" indent="-266700" algn="just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/>
            </a:pPr>
            <a:endParaRPr lang="en-US" sz="2400" dirty="0">
              <a:solidFill>
                <a:srgbClr val="002060"/>
              </a:solidFill>
            </a:endParaRPr>
          </a:p>
          <a:p>
            <a:pPr marL="361950" indent="-3619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endParaRPr lang="pl-PL" dirty="0" smtClean="0">
              <a:solidFill>
                <a:srgbClr val="FF0000"/>
              </a:solidFill>
            </a:endParaRPr>
          </a:p>
          <a:p>
            <a:pPr marL="361950" indent="-361950" algn="just" eaLnBrk="0" hangingPunct="0">
              <a:spcBef>
                <a:spcPts val="600"/>
              </a:spcBef>
              <a:buFont typeface="Wingdings" pitchFamily="2" charset="2"/>
              <a:buChar char="Ø"/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 marL="361950" indent="-361950" algn="just" eaLnBrk="0" hangingPunct="0">
              <a:spcBef>
                <a:spcPts val="600"/>
              </a:spcBef>
              <a:buFont typeface="Wingdings" pitchFamily="2" charset="2"/>
              <a:buChar char="Ø"/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 marL="623888" indent="-623888" algn="just" eaLnBrk="0" hangingPunct="0">
              <a:spcBef>
                <a:spcPts val="600"/>
              </a:spcBef>
              <a:defRPr/>
            </a:pPr>
            <a:endParaRPr lang="pl-PL" sz="15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364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323850" y="1125538"/>
            <a:ext cx="84966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ПРИЕМЛЕМЫЕ РАСХОДЫ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5" name="Symbol zastępczy zawartości 8"/>
          <p:cNvSpPr txBox="1">
            <a:spLocks/>
          </p:cNvSpPr>
          <p:nvPr/>
        </p:nvSpPr>
        <p:spPr bwMode="auto">
          <a:xfrm>
            <a:off x="323850" y="1850065"/>
            <a:ext cx="8820150" cy="38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180975" indent="-180975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400" dirty="0" smtClean="0"/>
              <a:t>    были понесены в период реализации проекта </a:t>
            </a:r>
          </a:p>
          <a:p>
            <a:pPr marL="180975" indent="-180975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400" dirty="0" smtClean="0"/>
              <a:t>    были внесены в бюджет проекта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400" dirty="0" smtClean="0"/>
              <a:t> 	необходимы для реализации Проекта</a:t>
            </a:r>
            <a:endParaRPr lang="pl-PL" sz="24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400" dirty="0" smtClean="0"/>
              <a:t>	</a:t>
            </a:r>
            <a:r>
              <a:rPr lang="uk-UA" sz="2400" dirty="0" err="1" smtClean="0"/>
              <a:t>задокументированы</a:t>
            </a:r>
            <a:r>
              <a:rPr lang="uk-UA" sz="2400" dirty="0" smtClean="0"/>
              <a:t> </a:t>
            </a:r>
            <a:r>
              <a:rPr lang="uk-UA" sz="2400" dirty="0" smtClean="0"/>
              <a:t>и проверяемы </a:t>
            </a:r>
            <a:endParaRPr lang="pl-PL" sz="24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uk-UA" sz="2400" dirty="0" smtClean="0"/>
              <a:t>	соответствуют требованиям действующего законодательства</a:t>
            </a:r>
            <a:endParaRPr lang="pl-PL" sz="2400" dirty="0" smtClean="0"/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uk-UA" sz="2400" dirty="0" smtClean="0"/>
              <a:t>	рациональными, обоснованными и соответствующими</a:t>
            </a:r>
            <a:br>
              <a:rPr lang="uk-UA" sz="2400" dirty="0" smtClean="0"/>
            </a:br>
            <a:r>
              <a:rPr lang="uk-UA" sz="2400" dirty="0" smtClean="0"/>
              <a:t>       принципам эффективного финансового менеджмента</a:t>
            </a:r>
            <a:endParaRPr lang="pl-PL" sz="2400" dirty="0" smtClean="0"/>
          </a:p>
          <a:p>
            <a:endParaRPr lang="pl-PL" sz="2400" dirty="0" smtClean="0"/>
          </a:p>
          <a:p>
            <a:pPr marL="180975" indent="-180975" algn="just">
              <a:buFont typeface="Wingdings" pitchFamily="2" charset="2"/>
              <a:buChar char="ü"/>
            </a:pPr>
            <a:endParaRPr lang="en-US" sz="2400" dirty="0">
              <a:solidFill>
                <a:srgbClr val="002060"/>
              </a:solidFill>
            </a:endParaRPr>
          </a:p>
          <a:p>
            <a:pPr marL="361950" indent="-3619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endParaRPr lang="pl-PL" dirty="0" smtClean="0">
              <a:solidFill>
                <a:srgbClr val="FF0000"/>
              </a:solidFill>
            </a:endParaRPr>
          </a:p>
          <a:p>
            <a:pPr marL="361950" indent="-361950" algn="just" eaLnBrk="0" hangingPunct="0">
              <a:spcBef>
                <a:spcPts val="600"/>
              </a:spcBef>
              <a:buFont typeface="Wingdings" pitchFamily="2" charset="2"/>
              <a:buChar char="Ø"/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 marL="361950" indent="-361950" algn="just" eaLnBrk="0" hangingPunct="0">
              <a:spcBef>
                <a:spcPts val="600"/>
              </a:spcBef>
              <a:buFont typeface="Wingdings" pitchFamily="2" charset="2"/>
              <a:buChar char="Ø"/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 marL="623888" indent="-623888" algn="just" eaLnBrk="0" hangingPunct="0">
              <a:spcBef>
                <a:spcPts val="600"/>
              </a:spcBef>
              <a:defRPr/>
            </a:pPr>
            <a:endParaRPr lang="pl-PL" sz="15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99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323850" y="863928"/>
            <a:ext cx="84966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ПРИЕМЛЕМЫЕ РАСХОДЫ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5" name="Symbol zastępczy zawartości 8"/>
          <p:cNvSpPr txBox="1">
            <a:spLocks/>
          </p:cNvSpPr>
          <p:nvPr/>
        </p:nvSpPr>
        <p:spPr bwMode="auto">
          <a:xfrm>
            <a:off x="432122" y="1387148"/>
            <a:ext cx="8254678" cy="4800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lvl="0">
              <a:buFont typeface="Wingdings" pitchFamily="2" charset="2"/>
              <a:buChar char="§"/>
            </a:pPr>
            <a:r>
              <a:rPr lang="ru-RU" sz="2000" dirty="0" smtClean="0"/>
              <a:t>расходы на персонал проекта,</a:t>
            </a:r>
            <a:endParaRPr lang="pl-PL" sz="2000" dirty="0" smtClean="0"/>
          </a:p>
          <a:p>
            <a:pPr lvl="0">
              <a:buFont typeface="Wingdings" pitchFamily="2" charset="2"/>
              <a:buChar char="§"/>
            </a:pPr>
            <a:r>
              <a:rPr lang="ru-RU" sz="2000" dirty="0" smtClean="0"/>
              <a:t>транспортные расходы и суточные расходы персонала и других участвующих в проекте лиц, </a:t>
            </a:r>
            <a:endParaRPr lang="pl-PL" sz="2000" dirty="0" smtClean="0"/>
          </a:p>
          <a:p>
            <a:pPr lvl="0">
              <a:buFont typeface="Wingdings" pitchFamily="2" charset="2"/>
              <a:buChar char="§"/>
            </a:pPr>
            <a:r>
              <a:rPr lang="ru-RU" sz="2000" dirty="0" smtClean="0"/>
              <a:t>расходы на приобретение или аренду оборудования (нового или бывшего в употреблении) и расходных материалов специально для проекта, при условии, что они соответствуют рыночным ценам;</a:t>
            </a:r>
            <a:endParaRPr lang="pl-PL" sz="2000" dirty="0" smtClean="0"/>
          </a:p>
          <a:p>
            <a:pPr lvl="0">
              <a:buFont typeface="Wingdings" pitchFamily="2" charset="2"/>
              <a:buChar char="§"/>
            </a:pPr>
            <a:r>
              <a:rPr lang="ru-RU" sz="2000" dirty="0" smtClean="0"/>
              <a:t>стоимость расходных материалов, приобретенных специально для проекта;</a:t>
            </a:r>
            <a:endParaRPr lang="pl-PL" sz="2000" dirty="0" smtClean="0"/>
          </a:p>
          <a:p>
            <a:pPr lvl="0">
              <a:buFont typeface="Wingdings" pitchFamily="2" charset="2"/>
              <a:buChar char="§"/>
            </a:pPr>
            <a:r>
              <a:rPr lang="ru-RU" sz="2000" dirty="0" smtClean="0"/>
              <a:t>сопутствующие расходы, возникшие в результате контрактов, заключенных бенефициарами для целей проекта;</a:t>
            </a:r>
            <a:endParaRPr lang="pl-PL" sz="2000" dirty="0" smtClean="0"/>
          </a:p>
          <a:p>
            <a:pPr lvl="0">
              <a:buFont typeface="Wingdings" pitchFamily="2" charset="2"/>
              <a:buChar char="§"/>
            </a:pPr>
            <a:r>
              <a:rPr lang="ru-RU" sz="2000" dirty="0" smtClean="0"/>
              <a:t>расходы, возникающие непосредственно в результате требований, предъявляемых ИР и проектом (например, мероприятия для повышения информированности и визуализации проекта, проведения оценки, внешнего аудита, переводов), включая стоимость финансовых услуг (например, расходы на банковские переводы).</a:t>
            </a:r>
            <a:endParaRPr lang="pl-PL" sz="2000" dirty="0" smtClean="0"/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endParaRPr lang="uk-UA" sz="2000" dirty="0" smtClean="0"/>
          </a:p>
          <a:p>
            <a:pPr>
              <a:spcBef>
                <a:spcPts val="600"/>
              </a:spcBef>
            </a:pPr>
            <a:endParaRPr lang="uk-UA" sz="2000" dirty="0" smtClean="0"/>
          </a:p>
        </p:txBody>
      </p:sp>
    </p:spTree>
    <p:extLst>
      <p:ext uri="{BB962C8B-B14F-4D97-AF65-F5344CB8AC3E}">
        <p14:creationId xmlns:p14="http://schemas.microsoft.com/office/powerpoint/2010/main" val="14199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323850" y="863928"/>
            <a:ext cx="84966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НЕПРИЕМЛЕМЫЕ РАСХОДЫ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5" name="Symbol zastępczy zawartości 8"/>
          <p:cNvSpPr txBox="1">
            <a:spLocks/>
          </p:cNvSpPr>
          <p:nvPr/>
        </p:nvSpPr>
        <p:spPr bwMode="auto">
          <a:xfrm>
            <a:off x="150312" y="1387148"/>
            <a:ext cx="8830850" cy="4518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lvl="0">
              <a:buFont typeface="Wingdings" pitchFamily="2" charset="2"/>
              <a:buChar char="§"/>
            </a:pPr>
            <a:r>
              <a:rPr lang="ru-RU" sz="2000" dirty="0" smtClean="0"/>
              <a:t>долги и расходы по обслуживанию долга (проценты);</a:t>
            </a:r>
            <a:endParaRPr lang="pl-PL" sz="2000" dirty="0" smtClean="0"/>
          </a:p>
          <a:p>
            <a:pPr lvl="0">
              <a:buFont typeface="Wingdings" pitchFamily="2" charset="2"/>
              <a:buChar char="§"/>
            </a:pPr>
            <a:r>
              <a:rPr lang="ru-RU" sz="2000" dirty="0" smtClean="0"/>
              <a:t>резервы на возможные убытки или обязательства;</a:t>
            </a:r>
            <a:endParaRPr lang="pl-PL" sz="2000" dirty="0" smtClean="0"/>
          </a:p>
          <a:p>
            <a:pPr lvl="0">
              <a:buFont typeface="Wingdings" pitchFamily="2" charset="2"/>
              <a:buChar char="§"/>
            </a:pPr>
            <a:r>
              <a:rPr lang="ru-RU" sz="2000" dirty="0" smtClean="0"/>
              <a:t>расходы, заявленные бенефициаром ранее и уже финансируемые за счет средств бюджета ЕС; </a:t>
            </a:r>
            <a:endParaRPr lang="pl-PL" sz="2000" dirty="0" smtClean="0"/>
          </a:p>
          <a:p>
            <a:pPr lvl="0">
              <a:buFont typeface="Wingdings" pitchFamily="2" charset="2"/>
              <a:buChar char="§"/>
            </a:pPr>
            <a:r>
              <a:rPr lang="ru-RU" sz="2000" dirty="0" smtClean="0"/>
              <a:t>расходы на приобретение земельных участков или зданий на сумму, превышающую 10% от приемлемых расходов соответствующего проекта; </a:t>
            </a:r>
            <a:endParaRPr lang="pl-PL" sz="2000" dirty="0" smtClean="0"/>
          </a:p>
          <a:p>
            <a:pPr lvl="0">
              <a:buFont typeface="Wingdings" pitchFamily="2" charset="2"/>
              <a:buChar char="§"/>
            </a:pPr>
            <a:r>
              <a:rPr lang="ru-RU" sz="2000" dirty="0" smtClean="0"/>
              <a:t>отрицательные курсовые разницы;</a:t>
            </a:r>
            <a:endParaRPr lang="pl-PL" sz="2000" dirty="0" smtClean="0"/>
          </a:p>
          <a:p>
            <a:pPr lvl="0">
              <a:buFont typeface="Wingdings" pitchFamily="2" charset="2"/>
              <a:buChar char="§"/>
            </a:pPr>
            <a:r>
              <a:rPr lang="ru-RU" sz="2000" dirty="0" smtClean="0"/>
              <a:t>пошлины, налоги и сборы, в том числе НДС, за исключением случаев, когда они не являются возмещаемыми в рамках соответствующего законодательства и когда в соответствующих положениях, согласованных со странами-партнерами трансграничного сотрудничества, предусмотрено иное;</a:t>
            </a:r>
            <a:endParaRPr lang="pl-PL" sz="2000" dirty="0" smtClean="0"/>
          </a:p>
          <a:p>
            <a:pPr lvl="0">
              <a:buFont typeface="Wingdings" pitchFamily="2" charset="2"/>
              <a:buChar char="§"/>
            </a:pPr>
            <a:r>
              <a:rPr lang="ru-RU" sz="2000" dirty="0" smtClean="0"/>
              <a:t>выдача кредитов третьим лицам</a:t>
            </a:r>
            <a:r>
              <a:rPr lang="en-US" sz="2000" dirty="0" smtClean="0"/>
              <a:t>;</a:t>
            </a:r>
            <a:endParaRPr lang="pl-PL" sz="2000" dirty="0" smtClean="0"/>
          </a:p>
          <a:p>
            <a:pPr lvl="0">
              <a:buFont typeface="Wingdings" pitchFamily="2" charset="2"/>
              <a:buChar char="§"/>
            </a:pPr>
            <a:r>
              <a:rPr lang="ru-RU" sz="2000" dirty="0" smtClean="0"/>
              <a:t>штрафы, финансовые санкции и судебные издержки;</a:t>
            </a:r>
            <a:endParaRPr lang="pl-PL" sz="2000" dirty="0" smtClean="0"/>
          </a:p>
          <a:p>
            <a:pPr lvl="0">
              <a:buFont typeface="Wingdings" pitchFamily="2" charset="2"/>
              <a:buChar char="§"/>
            </a:pPr>
            <a:r>
              <a:rPr lang="ru-RU" sz="2000" dirty="0" smtClean="0"/>
              <a:t>вклады в натуральной форме (как определено в статье 14 (1) ИР);</a:t>
            </a:r>
            <a:endParaRPr lang="pl-PL" sz="2000" dirty="0" smtClean="0"/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другие расходы, указанные в качестве неприемлемых в описании статей бюджета.</a:t>
            </a:r>
            <a:endParaRPr lang="en-GB" sz="2000" dirty="0" smtClean="0">
              <a:solidFill>
                <a:srgbClr val="FF0000"/>
              </a:solidFill>
            </a:endParaRPr>
          </a:p>
          <a:p>
            <a:pPr marL="361950" indent="-361950" algn="just" eaLnBrk="0" hangingPunct="0">
              <a:spcBef>
                <a:spcPts val="600"/>
              </a:spcBef>
              <a:buFont typeface="Wingdings" pitchFamily="2" charset="2"/>
              <a:buChar char="Ø"/>
              <a:defRPr/>
            </a:pPr>
            <a:endParaRPr lang="en-GB" sz="2000" dirty="0" smtClean="0">
              <a:solidFill>
                <a:srgbClr val="FF0000"/>
              </a:solidFill>
            </a:endParaRPr>
          </a:p>
          <a:p>
            <a:pPr marL="623888" indent="-623888" algn="just" eaLnBrk="0" hangingPunct="0">
              <a:spcBef>
                <a:spcPts val="600"/>
              </a:spcBef>
              <a:defRPr/>
            </a:pPr>
            <a:endParaRPr lang="pl-PL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99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66" y="0"/>
            <a:ext cx="9144000" cy="6858000"/>
          </a:xfrm>
          <a:prstGeom prst="rect">
            <a:avLst/>
          </a:prstGeom>
        </p:spPr>
      </p:pic>
      <p:sp>
        <p:nvSpPr>
          <p:cNvPr id="3" name="Symbol zastępczy zawartości 8"/>
          <p:cNvSpPr txBox="1">
            <a:spLocks/>
          </p:cNvSpPr>
          <p:nvPr/>
        </p:nvSpPr>
        <p:spPr bwMode="auto">
          <a:xfrm>
            <a:off x="323850" y="1871330"/>
            <a:ext cx="8496622" cy="4253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177800"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400" dirty="0" smtClean="0"/>
              <a:t>- </a:t>
            </a:r>
            <a:r>
              <a:rPr lang="uk-UA" sz="2400" dirty="0" smtClean="0">
                <a:solidFill>
                  <a:srgbClr val="002060"/>
                </a:solidFill>
              </a:rPr>
              <a:t>Расходы на персонал проекта – общая сумма </a:t>
            </a:r>
            <a:r>
              <a:rPr lang="uk-UA" sz="2400" b="1" dirty="0" smtClean="0">
                <a:solidFill>
                  <a:srgbClr val="002060"/>
                </a:solidFill>
              </a:rPr>
              <a:t>до 13000 </a:t>
            </a:r>
            <a:r>
              <a:rPr lang="uk-UA" sz="2400" dirty="0" smtClean="0">
                <a:solidFill>
                  <a:srgbClr val="002060"/>
                </a:solidFill>
              </a:rPr>
              <a:t>евро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 Командировки – общая сумма </a:t>
            </a:r>
            <a:r>
              <a:rPr lang="uk-UA" sz="2400" b="1" dirty="0" smtClean="0">
                <a:solidFill>
                  <a:srgbClr val="002060"/>
                </a:solidFill>
              </a:rPr>
              <a:t>до 2000 </a:t>
            </a:r>
            <a:r>
              <a:rPr lang="uk-UA" sz="2400" dirty="0" smtClean="0">
                <a:solidFill>
                  <a:srgbClr val="002060"/>
                </a:solidFill>
              </a:rPr>
              <a:t>евро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 Оборудование и материалы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 Услуги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 Инфраструктурный компонент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 Административные расходы – фиксированная ставка </a:t>
            </a:r>
            <a:r>
              <a:rPr lang="uk-UA" sz="2400" b="1" dirty="0" smtClean="0">
                <a:solidFill>
                  <a:srgbClr val="002060"/>
                </a:solidFill>
              </a:rPr>
              <a:t>до 7%</a:t>
            </a:r>
            <a:r>
              <a:rPr lang="uk-UA" sz="2400" dirty="0" smtClean="0">
                <a:solidFill>
                  <a:srgbClr val="002060"/>
                </a:solidFill>
              </a:rPr>
              <a:t> от суммы приемлемых расходов за исключением инфраструктурного компонента</a:t>
            </a:r>
            <a:endParaRPr lang="pl-PL" sz="2400" dirty="0" smtClean="0"/>
          </a:p>
          <a:p>
            <a:pPr marL="622300" indent="-622300" algn="just" eaLnBrk="0" hangingPunct="0">
              <a:defRPr/>
            </a:pPr>
            <a:r>
              <a:rPr lang="pl-PL" sz="2400" dirty="0" smtClean="0"/>
              <a:t> </a:t>
            </a:r>
          </a:p>
          <a:p>
            <a:pPr marL="622300" indent="-622300" algn="just" eaLnBrk="0" hangingPunct="0">
              <a:defRPr/>
            </a:pPr>
            <a:endParaRPr lang="pl-PL" sz="2400" dirty="0" smtClean="0">
              <a:latin typeface="+mn-lt"/>
            </a:endParaRPr>
          </a:p>
          <a:p>
            <a:pPr marL="622300" indent="-622300" algn="just" eaLnBrk="0" hangingPunct="0">
              <a:defRPr/>
            </a:pPr>
            <a:endParaRPr lang="en-US" sz="2400" dirty="0">
              <a:latin typeface="+mn-lt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323850" y="678621"/>
            <a:ext cx="8496622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pl-PL" sz="2800" b="1" dirty="0" smtClean="0">
              <a:solidFill>
                <a:srgbClr val="C00000"/>
              </a:solidFill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БЮДЖЕТ ПРОЕКТА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ymbol zastępczy zawartości 8"/>
          <p:cNvSpPr txBox="1">
            <a:spLocks/>
          </p:cNvSpPr>
          <p:nvPr/>
        </p:nvSpPr>
        <p:spPr bwMode="auto">
          <a:xfrm>
            <a:off x="323850" y="1572455"/>
            <a:ext cx="8320420" cy="434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622300" indent="-622300" algn="just" eaLnBrk="0" hangingPunct="0">
              <a:defRPr/>
            </a:pPr>
            <a:endParaRPr lang="pl-PL" sz="2400" dirty="0" smtClean="0"/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 Расходы, к которым применяется метод </a:t>
            </a:r>
            <a:r>
              <a:rPr lang="uk-UA" sz="2400" b="1" dirty="0" smtClean="0">
                <a:solidFill>
                  <a:srgbClr val="002060"/>
                </a:solidFill>
              </a:rPr>
              <a:t>общих сумм </a:t>
            </a:r>
            <a:endParaRPr lang="uk-UA" sz="2400" dirty="0" smtClean="0">
              <a:solidFill>
                <a:srgbClr val="002060"/>
              </a:solidFill>
            </a:endParaRPr>
          </a:p>
          <a:p>
            <a:pPr marL="442913">
              <a:spcAft>
                <a:spcPts val="600"/>
              </a:spcAft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на этапе заявки: требуется методология (без подтверждающих документов), </a:t>
            </a:r>
          </a:p>
          <a:p>
            <a:pPr marL="442913">
              <a:spcAft>
                <a:spcPts val="600"/>
              </a:spcAft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на этапе отчетности – подтверждающие документы не проверяются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 </a:t>
            </a:r>
            <a:r>
              <a:rPr lang="uk-UA" sz="2400" b="1" dirty="0" smtClean="0">
                <a:solidFill>
                  <a:srgbClr val="002060"/>
                </a:solidFill>
              </a:rPr>
              <a:t>другие расходы </a:t>
            </a:r>
            <a:r>
              <a:rPr lang="uk-UA" sz="2400" dirty="0" smtClean="0">
                <a:solidFill>
                  <a:srgbClr val="002060"/>
                </a:solidFill>
              </a:rPr>
              <a:t>– требуется документация процедуры закупок, договоры, протоколы, акты, подтверждение платежей, тп.</a:t>
            </a:r>
            <a:endParaRPr lang="pl-PL" sz="2400" dirty="0" smtClean="0"/>
          </a:p>
          <a:p>
            <a:pPr marL="622300" indent="-622300" algn="just" eaLnBrk="0" hangingPunct="0">
              <a:defRPr/>
            </a:pPr>
            <a:r>
              <a:rPr lang="pl-PL" sz="2400" dirty="0" smtClean="0"/>
              <a:t> </a:t>
            </a:r>
          </a:p>
          <a:p>
            <a:pPr marL="622300" indent="-622300" algn="just" eaLnBrk="0" hangingPunct="0">
              <a:defRPr/>
            </a:pPr>
            <a:endParaRPr lang="pl-PL" sz="2400" dirty="0" smtClean="0">
              <a:latin typeface="+mn-lt"/>
            </a:endParaRPr>
          </a:p>
          <a:p>
            <a:pPr marL="622300" indent="-622300" algn="just" eaLnBrk="0" hangingPunct="0">
              <a:defRPr/>
            </a:pPr>
            <a:endParaRPr lang="en-US" sz="2400" dirty="0">
              <a:latin typeface="+mn-lt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323850" y="678621"/>
            <a:ext cx="8496622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pl-PL" sz="2800" b="1" dirty="0" smtClean="0">
              <a:solidFill>
                <a:srgbClr val="C00000"/>
              </a:solidFill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БЮДЖЕТ ПРОЕКТА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ymbol zastępczy zawartości 8"/>
          <p:cNvSpPr txBox="1">
            <a:spLocks/>
          </p:cNvSpPr>
          <p:nvPr/>
        </p:nvSpPr>
        <p:spPr bwMode="auto">
          <a:xfrm>
            <a:off x="323850" y="1572455"/>
            <a:ext cx="8320420" cy="434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622300" indent="-622300" algn="just" eaLnBrk="0" hangingPunct="0">
              <a:defRPr/>
            </a:pPr>
            <a:endParaRPr lang="pl-PL" sz="2400" dirty="0" smtClean="0"/>
          </a:p>
          <a:p>
            <a:pPr algn="just">
              <a:spcAft>
                <a:spcPts val="600"/>
              </a:spcAft>
              <a:buFont typeface="Wingdings" pitchFamily="2" charset="2"/>
              <a:buChar char="§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uk-UA" sz="2400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0000"/>
                </a:solidFill>
              </a:rPr>
              <a:t>Бенефициары</a:t>
            </a:r>
            <a:r>
              <a:rPr lang="pl-PL" sz="2400" b="1" i="1" dirty="0" smtClean="0">
                <a:solidFill>
                  <a:srgbClr val="000000"/>
                </a:solidFill>
              </a:rPr>
              <a:t> PL</a:t>
            </a:r>
            <a:r>
              <a:rPr lang="uk-UA" sz="2400" b="1" i="1" dirty="0" smtClean="0">
                <a:solidFill>
                  <a:srgbClr val="000000"/>
                </a:solidFill>
              </a:rPr>
              <a:t> </a:t>
            </a:r>
            <a:r>
              <a:rPr lang="uk-UA" sz="2400" dirty="0" smtClean="0">
                <a:solidFill>
                  <a:srgbClr val="000000"/>
                </a:solidFill>
              </a:rPr>
              <a:t>- согласно польскому законодательству о госсударственных закупках и правилам конкурентности </a:t>
            </a:r>
          </a:p>
          <a:p>
            <a:pPr algn="just">
              <a:spcAft>
                <a:spcPts val="60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uk-UA" sz="2000" i="1" dirty="0" smtClean="0">
                <a:solidFill>
                  <a:srgbClr val="000000"/>
                </a:solidFill>
              </a:rPr>
              <a:t>(см. Приложение </a:t>
            </a:r>
            <a:r>
              <a:rPr lang="pl-PL" sz="2000" i="1" dirty="0" smtClean="0">
                <a:solidFill>
                  <a:srgbClr val="000000"/>
                </a:solidFill>
              </a:rPr>
              <a:t>5 </a:t>
            </a:r>
            <a:r>
              <a:rPr lang="uk-UA" sz="2000" i="1" dirty="0" smtClean="0">
                <a:solidFill>
                  <a:srgbClr val="000000"/>
                </a:solidFill>
              </a:rPr>
              <a:t>к Программному руководству для 2-го конкурса)</a:t>
            </a:r>
          </a:p>
          <a:p>
            <a:pPr algn="just">
              <a:spcAft>
                <a:spcPts val="60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uk-UA" sz="2400" dirty="0" smtClean="0">
              <a:solidFill>
                <a:srgbClr val="000000"/>
              </a:solidFill>
            </a:endParaRP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l-PL" sz="2400" dirty="0" smtClean="0">
                <a:solidFill>
                  <a:srgbClr val="000000"/>
                </a:solidFill>
              </a:rPr>
              <a:t> </a:t>
            </a:r>
            <a:r>
              <a:rPr lang="ru-RU" sz="2400" b="1" i="1" dirty="0" smtClean="0">
                <a:solidFill>
                  <a:srgbClr val="000000"/>
                </a:solidFill>
              </a:rPr>
              <a:t>Бенефициары</a:t>
            </a:r>
            <a:r>
              <a:rPr lang="pl-PL" sz="2400" b="1" i="1" dirty="0" smtClean="0">
                <a:solidFill>
                  <a:srgbClr val="000000"/>
                </a:solidFill>
              </a:rPr>
              <a:t> BY, UA</a:t>
            </a:r>
            <a:r>
              <a:rPr lang="pl-PL" sz="2400" dirty="0" smtClean="0">
                <a:solidFill>
                  <a:srgbClr val="000000"/>
                </a:solidFill>
              </a:rPr>
              <a:t>: </a:t>
            </a:r>
            <a:r>
              <a:rPr lang="uk-UA" sz="2400" dirty="0" smtClean="0">
                <a:solidFill>
                  <a:srgbClr val="000000"/>
                </a:solidFill>
              </a:rPr>
              <a:t>согласно ст</a:t>
            </a:r>
            <a:r>
              <a:rPr lang="pl-PL" sz="2400" dirty="0" smtClean="0">
                <a:solidFill>
                  <a:srgbClr val="000000"/>
                </a:solidFill>
              </a:rPr>
              <a:t>. 52-56</a:t>
            </a:r>
            <a:r>
              <a:rPr lang="uk-UA" sz="2400" dirty="0" smtClean="0">
                <a:solidFill>
                  <a:srgbClr val="000000"/>
                </a:solidFill>
              </a:rPr>
              <a:t> РР + лучшая международная практика + требовния Программы</a:t>
            </a:r>
          </a:p>
          <a:p>
            <a:pPr marL="622300" indent="-622300" algn="just" eaLnBrk="0" hangingPunct="0">
              <a:defRPr/>
            </a:pPr>
            <a:r>
              <a:rPr lang="pl-PL" sz="2400" dirty="0" smtClean="0"/>
              <a:t> </a:t>
            </a:r>
          </a:p>
          <a:p>
            <a:pPr marL="622300" indent="-622300" algn="just" eaLnBrk="0" hangingPunct="0">
              <a:defRPr/>
            </a:pPr>
            <a:endParaRPr lang="pl-PL" sz="2400" dirty="0" smtClean="0">
              <a:latin typeface="+mn-lt"/>
            </a:endParaRPr>
          </a:p>
          <a:p>
            <a:pPr marL="622300" indent="-622300" algn="just" eaLnBrk="0" hangingPunct="0">
              <a:defRPr/>
            </a:pPr>
            <a:endParaRPr lang="en-US" sz="2400" dirty="0">
              <a:latin typeface="+mn-lt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323850" y="678621"/>
            <a:ext cx="8496622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pl-PL" sz="2800" b="1" dirty="0" smtClean="0">
              <a:solidFill>
                <a:srgbClr val="C00000"/>
              </a:solidFill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ЗАКУПКИ – ТРЕБОВАНИЯ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ymbol zastępczy zawartości 8"/>
          <p:cNvSpPr txBox="1">
            <a:spLocks/>
          </p:cNvSpPr>
          <p:nvPr/>
        </p:nvSpPr>
        <p:spPr bwMode="auto">
          <a:xfrm>
            <a:off x="323850" y="1572455"/>
            <a:ext cx="8320420" cy="434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622300" indent="-622300" algn="just" eaLnBrk="0" hangingPunct="0">
              <a:defRPr/>
            </a:pPr>
            <a:endParaRPr lang="pl-PL" sz="2400" dirty="0" smtClean="0"/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 соблюдение принципа </a:t>
            </a:r>
            <a:r>
              <a:rPr lang="uk-UA" sz="2400" b="1" dirty="0" smtClean="0">
                <a:solidFill>
                  <a:srgbClr val="002060"/>
                </a:solidFill>
              </a:rPr>
              <a:t>честной конкуренции </a:t>
            </a:r>
            <a:r>
              <a:rPr lang="uk-UA" sz="2400" dirty="0" smtClean="0">
                <a:solidFill>
                  <a:srgbClr val="002060"/>
                </a:solidFill>
              </a:rPr>
              <a:t>и</a:t>
            </a:r>
            <a:r>
              <a:rPr lang="uk-UA" sz="2400" b="1" dirty="0" smtClean="0">
                <a:solidFill>
                  <a:srgbClr val="002060"/>
                </a:solidFill>
              </a:rPr>
              <a:t> </a:t>
            </a:r>
            <a:r>
              <a:rPr lang="uk-UA" sz="2400" dirty="0" smtClean="0">
                <a:solidFill>
                  <a:srgbClr val="002060"/>
                </a:solidFill>
              </a:rPr>
              <a:t>равного подхода</a:t>
            </a:r>
            <a:endParaRPr lang="uk-UA" sz="2400" b="1" dirty="0" smtClean="0">
              <a:solidFill>
                <a:srgbClr val="002060"/>
              </a:solidFill>
            </a:endParaRPr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 </a:t>
            </a:r>
            <a:r>
              <a:rPr lang="uk-UA" sz="2400" dirty="0" smtClean="0">
                <a:solidFill>
                  <a:srgbClr val="002060"/>
                </a:solidFill>
              </a:rPr>
              <a:t>соблюдение принципа </a:t>
            </a:r>
            <a:r>
              <a:rPr lang="uk-UA" sz="2400" b="1" dirty="0" smtClean="0">
                <a:solidFill>
                  <a:srgbClr val="002060"/>
                </a:solidFill>
              </a:rPr>
              <a:t>прозрачности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 </a:t>
            </a:r>
            <a:r>
              <a:rPr lang="uk-UA" sz="2400" dirty="0" smtClean="0">
                <a:solidFill>
                  <a:srgbClr val="002060"/>
                </a:solidFill>
              </a:rPr>
              <a:t>экономное, </a:t>
            </a:r>
            <a:r>
              <a:rPr lang="uk-UA" sz="2400" dirty="0" err="1" smtClean="0">
                <a:solidFill>
                  <a:srgbClr val="002060"/>
                </a:solidFill>
              </a:rPr>
              <a:t>эффективное</a:t>
            </a:r>
            <a:r>
              <a:rPr lang="uk-UA" sz="2400" dirty="0" smtClean="0">
                <a:solidFill>
                  <a:srgbClr val="002060"/>
                </a:solidFill>
              </a:rPr>
              <a:t> </a:t>
            </a:r>
            <a:r>
              <a:rPr lang="uk-UA" sz="2400" dirty="0">
                <a:solidFill>
                  <a:srgbClr val="002060"/>
                </a:solidFill>
              </a:rPr>
              <a:t>и</a:t>
            </a:r>
            <a:r>
              <a:rPr lang="uk-UA" sz="2400" dirty="0" smtClean="0">
                <a:solidFill>
                  <a:srgbClr val="002060"/>
                </a:solidFill>
              </a:rPr>
              <a:t> </a:t>
            </a:r>
            <a:r>
              <a:rPr lang="uk-UA" sz="2400" dirty="0" smtClean="0">
                <a:solidFill>
                  <a:srgbClr val="002060"/>
                </a:solidFill>
              </a:rPr>
              <a:t>рациональное использование </a:t>
            </a:r>
            <a:r>
              <a:rPr lang="uk-UA" sz="2400" b="1" dirty="0" smtClean="0">
                <a:solidFill>
                  <a:srgbClr val="002060"/>
                </a:solidFill>
              </a:rPr>
              <a:t>публичних средств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 </a:t>
            </a:r>
            <a:r>
              <a:rPr lang="uk-UA" sz="2400" dirty="0" smtClean="0">
                <a:solidFill>
                  <a:srgbClr val="002060"/>
                </a:solidFill>
              </a:rPr>
              <a:t>избегать </a:t>
            </a:r>
            <a:r>
              <a:rPr lang="uk-UA" sz="2400" b="1" dirty="0" smtClean="0">
                <a:solidFill>
                  <a:srgbClr val="002060"/>
                </a:solidFill>
              </a:rPr>
              <a:t>конфликта интересов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 финансовые корректировки </a:t>
            </a:r>
            <a:r>
              <a:rPr lang="uk-UA" sz="2400" dirty="0" smtClean="0">
                <a:solidFill>
                  <a:srgbClr val="002060"/>
                </a:solidFill>
              </a:rPr>
              <a:t>- могут быть частичные или на всю сумму</a:t>
            </a:r>
          </a:p>
          <a:p>
            <a:pPr marL="622300" indent="-622300" algn="just" eaLnBrk="0" hangingPunct="0">
              <a:defRPr/>
            </a:pPr>
            <a:r>
              <a:rPr lang="pl-PL" sz="2400" dirty="0" smtClean="0"/>
              <a:t> </a:t>
            </a:r>
          </a:p>
          <a:p>
            <a:pPr marL="622300" indent="-622300" algn="just" eaLnBrk="0" hangingPunct="0">
              <a:defRPr/>
            </a:pPr>
            <a:endParaRPr lang="pl-PL" sz="2400" dirty="0" smtClean="0">
              <a:latin typeface="+mn-lt"/>
            </a:endParaRPr>
          </a:p>
          <a:p>
            <a:pPr marL="622300" indent="-622300" algn="just" eaLnBrk="0" hangingPunct="0">
              <a:defRPr/>
            </a:pPr>
            <a:endParaRPr lang="en-US" sz="2400" dirty="0">
              <a:latin typeface="+mn-lt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323850" y="678621"/>
            <a:ext cx="8496622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pl-PL" sz="2800" b="1" dirty="0" smtClean="0">
              <a:solidFill>
                <a:srgbClr val="C00000"/>
              </a:solidFill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ЗАКУПКИ – ТРЕБОВАНИЯ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ymbol zastępczy zawartości 8"/>
          <p:cNvSpPr txBox="1">
            <a:spLocks/>
          </p:cNvSpPr>
          <p:nvPr/>
        </p:nvSpPr>
        <p:spPr bwMode="auto">
          <a:xfrm>
            <a:off x="323850" y="1360967"/>
            <a:ext cx="8323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622300" indent="-622300" algn="just" eaLnBrk="0" hangingPunct="0">
              <a:defRPr/>
            </a:pPr>
            <a:endParaRPr lang="pl-PL" sz="1500" dirty="0" smtClean="0"/>
          </a:p>
          <a:p>
            <a:pPr marL="622300" indent="-622300" algn="just" eaLnBrk="0" hangingPunct="0">
              <a:defRPr/>
            </a:pPr>
            <a:endParaRPr lang="pl-PL" sz="2400" dirty="0" smtClean="0"/>
          </a:p>
          <a:p>
            <a:pPr marL="177800"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800" dirty="0" smtClean="0">
                <a:solidFill>
                  <a:srgbClr val="002060"/>
                </a:solidFill>
              </a:rPr>
              <a:t>Передача прав </a:t>
            </a:r>
            <a:r>
              <a:rPr lang="uk-UA" sz="2800" dirty="0" smtClean="0">
                <a:solidFill>
                  <a:srgbClr val="002060"/>
                </a:solidFill>
              </a:rPr>
              <a:t>собственности продуктов инвестициционного и инфраструктурного характера в проекте</a:t>
            </a:r>
          </a:p>
          <a:p>
            <a:pPr marL="177800"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800" u="sng" dirty="0" smtClean="0">
                <a:solidFill>
                  <a:srgbClr val="002060"/>
                </a:solidFill>
              </a:rPr>
              <a:t>не разрешается </a:t>
            </a:r>
            <a:r>
              <a:rPr lang="uk-UA" sz="2800" dirty="0" smtClean="0">
                <a:solidFill>
                  <a:srgbClr val="002060"/>
                </a:solidFill>
              </a:rPr>
              <a:t>на протяжении </a:t>
            </a:r>
            <a:r>
              <a:rPr lang="uk-UA" sz="2800" b="1" dirty="0" smtClean="0">
                <a:solidFill>
                  <a:srgbClr val="002060"/>
                </a:solidFill>
              </a:rPr>
              <a:t>5 лет</a:t>
            </a:r>
          </a:p>
          <a:p>
            <a:pPr marL="177800"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800" dirty="0" smtClean="0">
                <a:solidFill>
                  <a:srgbClr val="002060"/>
                </a:solidFill>
              </a:rPr>
              <a:t>от даты балансового платежа по проекту</a:t>
            </a:r>
            <a:endParaRPr lang="pl-PL" sz="2800" dirty="0" smtClean="0"/>
          </a:p>
          <a:p>
            <a:pPr marL="622300" indent="-622300" algn="just" eaLnBrk="0" hangingPunct="0">
              <a:defRPr/>
            </a:pPr>
            <a:r>
              <a:rPr lang="pl-PL" sz="1500" dirty="0" smtClean="0"/>
              <a:t> </a:t>
            </a:r>
          </a:p>
          <a:p>
            <a:pPr marL="622300" indent="-622300" algn="just" eaLnBrk="0" hangingPunct="0">
              <a:defRPr/>
            </a:pPr>
            <a:endParaRPr lang="pl-PL" sz="1500" dirty="0" smtClean="0">
              <a:latin typeface="+mn-lt"/>
            </a:endParaRPr>
          </a:p>
          <a:p>
            <a:pPr marL="622300" indent="-622300" algn="just" eaLnBrk="0" hangingPunct="0">
              <a:defRPr/>
            </a:pPr>
            <a:endParaRPr lang="en-US" sz="1500" dirty="0">
              <a:latin typeface="+mn-lt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323850" y="678621"/>
            <a:ext cx="8496622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pl-PL" sz="2800" b="1" dirty="0" smtClean="0">
              <a:solidFill>
                <a:srgbClr val="C00000"/>
              </a:solidFill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УСТОЙЧИВОСТЬ ПРОЕКТА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ymbol zastępczy zawartości 8"/>
          <p:cNvSpPr txBox="1">
            <a:spLocks/>
          </p:cNvSpPr>
          <p:nvPr/>
        </p:nvSpPr>
        <p:spPr bwMode="auto">
          <a:xfrm>
            <a:off x="323850" y="1091953"/>
            <a:ext cx="8323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622300" indent="-622300" algn="just" eaLnBrk="0" hangingPunct="0">
              <a:defRPr/>
            </a:pPr>
            <a:endParaRPr lang="pl-PL" sz="1500" dirty="0" smtClean="0"/>
          </a:p>
          <a:p>
            <a:pPr marL="622300" indent="-622300" algn="just" eaLnBrk="0" hangingPunct="0">
              <a:defRPr/>
            </a:pPr>
            <a:endParaRPr lang="pl-PL" sz="2400" dirty="0" smtClean="0"/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uk-UA" sz="2200" dirty="0" smtClean="0">
                <a:solidFill>
                  <a:srgbClr val="002060"/>
                </a:solidFill>
              </a:rPr>
              <a:t>Программное руководство для 2-го конкурсного набора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uk-UA" sz="2200" dirty="0" smtClean="0">
                <a:solidFill>
                  <a:srgbClr val="002060"/>
                </a:solidFill>
              </a:rPr>
              <a:t>Форма проектной заявки</a:t>
            </a:r>
            <a:endParaRPr lang="en-US" sz="2200" dirty="0" smtClean="0">
              <a:solidFill>
                <a:srgbClr val="002060"/>
              </a:solidFill>
            </a:endParaRPr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uk-UA" sz="2200" dirty="0" smtClean="0">
                <a:solidFill>
                  <a:srgbClr val="002060"/>
                </a:solidFill>
              </a:rPr>
              <a:t>Бюджет проекта</a:t>
            </a:r>
            <a:endParaRPr lang="en-US" sz="2200" dirty="0" smtClean="0">
              <a:solidFill>
                <a:srgbClr val="002060"/>
              </a:solidFill>
            </a:endParaRPr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uk-UA" sz="2200" dirty="0" smtClean="0">
                <a:solidFill>
                  <a:srgbClr val="002060"/>
                </a:solidFill>
              </a:rPr>
              <a:t>Методика расчета административных расходов</a:t>
            </a:r>
            <a:endParaRPr lang="en-US" sz="2200" dirty="0" smtClean="0">
              <a:solidFill>
                <a:srgbClr val="002060"/>
              </a:solidFill>
            </a:endParaRPr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uk-UA" sz="2200" dirty="0" smtClean="0">
                <a:solidFill>
                  <a:srgbClr val="002060"/>
                </a:solidFill>
              </a:rPr>
              <a:t>Таблицы оценки</a:t>
            </a:r>
          </a:p>
          <a:p>
            <a:pPr marL="1778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uk-UA" sz="2200" dirty="0" smtClean="0">
                <a:solidFill>
                  <a:srgbClr val="002060"/>
                </a:solidFill>
              </a:rPr>
              <a:t> Требования к закупкам, которые проводятся польскими бенефициарами</a:t>
            </a:r>
            <a:r>
              <a:rPr lang="pl-PL" sz="1500" dirty="0" smtClean="0"/>
              <a:t> </a:t>
            </a:r>
          </a:p>
          <a:p>
            <a:pPr marL="622300" indent="-622300" algn="just" eaLnBrk="0" hangingPunct="0">
              <a:defRPr/>
            </a:pPr>
            <a:r>
              <a:rPr lang="pl-PL" sz="1500" dirty="0" smtClean="0"/>
              <a:t> </a:t>
            </a:r>
          </a:p>
          <a:p>
            <a:pPr marL="622300" indent="-622300" algn="just" eaLnBrk="0" hangingPunct="0">
              <a:defRPr/>
            </a:pPr>
            <a:endParaRPr lang="pl-PL" sz="1500" dirty="0" smtClean="0">
              <a:latin typeface="+mn-lt"/>
            </a:endParaRPr>
          </a:p>
          <a:p>
            <a:pPr marL="622300" indent="-622300" algn="just" eaLnBrk="0" hangingPunct="0">
              <a:defRPr/>
            </a:pPr>
            <a:endParaRPr lang="en-US" sz="1500" dirty="0">
              <a:latin typeface="+mn-lt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323850" y="678621"/>
            <a:ext cx="8496622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pl-PL" sz="2800" b="1" dirty="0" smtClean="0">
              <a:solidFill>
                <a:srgbClr val="C00000"/>
              </a:solidFill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ПАКЕТ КОНКУРСНЫХ ДОКУМЕНТОВ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ymbol zastępczy zawartości 8"/>
          <p:cNvSpPr txBox="1">
            <a:spLocks/>
          </p:cNvSpPr>
          <p:nvPr/>
        </p:nvSpPr>
        <p:spPr bwMode="auto">
          <a:xfrm>
            <a:off x="323850" y="1989139"/>
            <a:ext cx="8388350" cy="2036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361950" indent="-361950" algn="just" eaLnBrk="0" hangingPunct="0">
              <a:spcBef>
                <a:spcPts val="1200"/>
              </a:spcBef>
              <a:spcAft>
                <a:spcPts val="1200"/>
              </a:spcAft>
              <a:defRPr/>
            </a:pPr>
            <a:endParaRPr lang="pl-PL" sz="1500" smtClean="0"/>
          </a:p>
          <a:p>
            <a:pPr marL="539750" indent="-539750" algn="just" eaLnBrk="0" hangingPunct="0">
              <a:spcBef>
                <a:spcPts val="0"/>
              </a:spcBef>
              <a:defRPr/>
            </a:pPr>
            <a:r>
              <a:rPr lang="pl-PL" sz="1500" smtClean="0">
                <a:latin typeface="+mn-lt"/>
              </a:rPr>
              <a:t> </a:t>
            </a:r>
            <a:endParaRPr lang="en-AU" sz="1500" dirty="0" smtClean="0">
              <a:latin typeface="+mn-lt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696035" y="1639874"/>
            <a:ext cx="798123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2800" b="1" dirty="0" smtClean="0">
              <a:solidFill>
                <a:srgbClr val="C00000"/>
              </a:solidFill>
            </a:endParaRPr>
          </a:p>
          <a:p>
            <a:pPr algn="ctr"/>
            <a:r>
              <a:rPr lang="en-GB" sz="2800" b="1" dirty="0" smtClean="0">
                <a:solidFill>
                  <a:srgbClr val="C00000"/>
                </a:solidFill>
              </a:rPr>
              <a:t>2</a:t>
            </a:r>
            <a:r>
              <a:rPr lang="uk-UA" sz="2800" b="1" dirty="0" smtClean="0">
                <a:solidFill>
                  <a:srgbClr val="C00000"/>
                </a:solidFill>
              </a:rPr>
              <a:t>-й КОНКУРСНЫЙ НАБОР ПРОЕКТОВ: </a:t>
            </a:r>
            <a:r>
              <a:rPr lang="pl-PL" sz="2800" b="1" dirty="0" smtClean="0">
                <a:solidFill>
                  <a:srgbClr val="C00000"/>
                </a:solidFill>
              </a:rPr>
              <a:t> </a:t>
            </a:r>
            <a:r>
              <a:rPr lang="uk-UA" sz="28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endParaRPr lang="uk-UA" sz="2800" b="1" dirty="0" smtClean="0">
              <a:solidFill>
                <a:srgbClr val="C00000"/>
              </a:solidFill>
            </a:endParaRPr>
          </a:p>
          <a:p>
            <a:pPr algn="ctr"/>
            <a:r>
              <a:rPr lang="uk-UA" sz="2800" b="1" dirty="0" smtClean="0">
                <a:solidFill>
                  <a:srgbClr val="C00000"/>
                </a:solidFill>
              </a:rPr>
              <a:t>1 АВГУСТА – 31 ОКТЯБРЯ </a:t>
            </a:r>
            <a:r>
              <a:rPr lang="pl-PL" sz="2800" b="1" dirty="0" smtClean="0">
                <a:solidFill>
                  <a:srgbClr val="C00000"/>
                </a:solidFill>
              </a:rPr>
              <a:t>2018</a:t>
            </a:r>
            <a:r>
              <a:rPr lang="uk-UA" sz="2800" b="1" dirty="0" smtClean="0">
                <a:solidFill>
                  <a:srgbClr val="C00000"/>
                </a:solidFill>
              </a:rPr>
              <a:t> р.</a:t>
            </a:r>
            <a:endParaRPr lang="pl-PL" sz="2800" b="1" dirty="0">
              <a:solidFill>
                <a:srgbClr val="C00000"/>
              </a:solidFill>
            </a:endParaRPr>
          </a:p>
          <a:p>
            <a:endParaRPr lang="pl-PL" sz="2400" dirty="0" smtClean="0">
              <a:solidFill>
                <a:srgbClr val="002060"/>
              </a:solidFill>
            </a:endParaRPr>
          </a:p>
          <a:p>
            <a:r>
              <a:rPr lang="uk-UA" sz="2400" dirty="0" smtClean="0">
                <a:solidFill>
                  <a:srgbClr val="002060"/>
                </a:solidFill>
              </a:rPr>
              <a:t>  </a:t>
            </a:r>
            <a:endParaRPr lang="pl-PL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23528" y="2009553"/>
            <a:ext cx="8246314" cy="3930554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lvl="1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pl-PL" sz="1700" dirty="0" smtClean="0"/>
              <a:t>	</a:t>
            </a:r>
            <a:endParaRPr lang="pl-PL" sz="2400" dirty="0" smtClean="0">
              <a:solidFill>
                <a:srgbClr val="002060"/>
              </a:solidFill>
            </a:endParaRPr>
          </a:p>
          <a:p>
            <a:pPr marL="0" lvl="1" algn="just">
              <a:spcBef>
                <a:spcPts val="1200"/>
              </a:spcBef>
              <a:spcAft>
                <a:spcPts val="600"/>
              </a:spcAft>
              <a:defRPr/>
            </a:pPr>
            <a:r>
              <a:rPr lang="pl-PL" sz="2400" dirty="0" smtClean="0">
                <a:solidFill>
                  <a:srgbClr val="002060"/>
                </a:solidFill>
              </a:rPr>
              <a:t>	</a:t>
            </a:r>
            <a:r>
              <a:rPr lang="uk-UA" sz="2400" dirty="0" smtClean="0">
                <a:solidFill>
                  <a:srgbClr val="002060"/>
                </a:solidFill>
              </a:rPr>
              <a:t>ТОЛЬКО  </a:t>
            </a:r>
            <a:r>
              <a:rPr lang="en-GB" sz="2400" b="1" dirty="0" smtClean="0">
                <a:solidFill>
                  <a:srgbClr val="002060"/>
                </a:solidFill>
              </a:rPr>
              <a:t>T</a:t>
            </a:r>
            <a:r>
              <a:rPr lang="uk-UA" sz="2400" b="1" dirty="0" smtClean="0">
                <a:solidFill>
                  <a:srgbClr val="002060"/>
                </a:solidFill>
              </a:rPr>
              <a:t>ематическая Цель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  <a:r>
              <a:rPr lang="uk-UA" sz="2400" b="1" dirty="0" smtClean="0">
                <a:solidFill>
                  <a:srgbClr val="002060"/>
                </a:solidFill>
              </a:rPr>
              <a:t>НАСЛЕДИЕ</a:t>
            </a:r>
            <a:r>
              <a:rPr lang="en-GB" sz="2400" b="1" dirty="0" smtClean="0">
                <a:solidFill>
                  <a:srgbClr val="002060"/>
                </a:solidFill>
              </a:rPr>
              <a:t>:</a:t>
            </a:r>
          </a:p>
          <a:p>
            <a:pPr marL="180975" lvl="1" indent="85725" algn="just">
              <a:defRPr/>
            </a:pPr>
            <a:r>
              <a:rPr lang="pl-PL" sz="2400" dirty="0" smtClean="0">
                <a:solidFill>
                  <a:srgbClr val="002060"/>
                </a:solidFill>
              </a:rPr>
              <a:t>	</a:t>
            </a:r>
            <a:r>
              <a:rPr lang="uk-UA" sz="2400" dirty="0" smtClean="0">
                <a:solidFill>
                  <a:srgbClr val="002060"/>
                </a:solidFill>
              </a:rPr>
              <a:t>Приоритет </a:t>
            </a:r>
            <a:r>
              <a:rPr lang="en-GB" sz="2400" dirty="0" smtClean="0">
                <a:solidFill>
                  <a:srgbClr val="002060"/>
                </a:solidFill>
              </a:rPr>
              <a:t>1.1 – </a:t>
            </a:r>
            <a:r>
              <a:rPr lang="uk-UA" sz="2400" dirty="0" err="1" smtClean="0">
                <a:solidFill>
                  <a:srgbClr val="002060"/>
                </a:solidFill>
              </a:rPr>
              <a:t>Поддержка</a:t>
            </a:r>
            <a:r>
              <a:rPr lang="uk-UA" sz="2400" dirty="0" smtClean="0">
                <a:solidFill>
                  <a:srgbClr val="002060"/>
                </a:solidFill>
              </a:rPr>
              <a:t> </a:t>
            </a:r>
            <a:r>
              <a:rPr lang="uk-UA" sz="2400" dirty="0" smtClean="0">
                <a:solidFill>
                  <a:srgbClr val="002060"/>
                </a:solidFill>
              </a:rPr>
              <a:t>местной культуры и </a:t>
            </a:r>
            <a:r>
              <a:rPr lang="uk-UA" sz="2400" dirty="0" err="1" smtClean="0">
                <a:solidFill>
                  <a:srgbClr val="002060"/>
                </a:solidFill>
              </a:rPr>
              <a:t>исторического</a:t>
            </a:r>
            <a:r>
              <a:rPr lang="uk-UA" sz="2400" dirty="0" smtClean="0">
                <a:solidFill>
                  <a:srgbClr val="002060"/>
                </a:solidFill>
              </a:rPr>
              <a:t> </a:t>
            </a:r>
            <a:r>
              <a:rPr lang="uk-UA" sz="2400" dirty="0" err="1" smtClean="0">
                <a:solidFill>
                  <a:srgbClr val="002060"/>
                </a:solidFill>
              </a:rPr>
              <a:t>наследия</a:t>
            </a:r>
            <a:endParaRPr lang="en-GB" sz="2400" dirty="0" smtClean="0">
              <a:solidFill>
                <a:srgbClr val="002060"/>
              </a:solidFill>
            </a:endParaRPr>
          </a:p>
          <a:p>
            <a:pPr marL="180975" indent="85725" algn="just"/>
            <a:r>
              <a:rPr lang="pl-PL" sz="2400" dirty="0" smtClean="0">
                <a:solidFill>
                  <a:srgbClr val="002060"/>
                </a:solidFill>
              </a:rPr>
              <a:t>	</a:t>
            </a:r>
            <a:r>
              <a:rPr lang="uk-UA" sz="2400" dirty="0" smtClean="0">
                <a:solidFill>
                  <a:srgbClr val="002060"/>
                </a:solidFill>
              </a:rPr>
              <a:t>Приоритет </a:t>
            </a:r>
            <a:r>
              <a:rPr lang="en-GB" sz="2400" dirty="0" smtClean="0">
                <a:solidFill>
                  <a:srgbClr val="002060"/>
                </a:solidFill>
              </a:rPr>
              <a:t>1.2 – </a:t>
            </a:r>
            <a:r>
              <a:rPr lang="uk-UA" sz="2400" dirty="0" err="1" smtClean="0">
                <a:solidFill>
                  <a:srgbClr val="002060"/>
                </a:solidFill>
              </a:rPr>
              <a:t>Поддержка</a:t>
            </a:r>
            <a:r>
              <a:rPr lang="uk-UA" sz="2400" dirty="0" smtClean="0">
                <a:solidFill>
                  <a:srgbClr val="002060"/>
                </a:solidFill>
              </a:rPr>
              <a:t> </a:t>
            </a:r>
            <a:r>
              <a:rPr lang="uk-UA" sz="2400" dirty="0" smtClean="0">
                <a:solidFill>
                  <a:srgbClr val="002060"/>
                </a:solidFill>
              </a:rPr>
              <a:t>и сохранение природного наследия</a:t>
            </a:r>
            <a:endParaRPr lang="pl-PL" sz="2400" dirty="0" smtClean="0">
              <a:solidFill>
                <a:srgbClr val="002060"/>
              </a:solidFill>
            </a:endParaRPr>
          </a:p>
          <a:p>
            <a:pPr marL="180975" indent="85725" algn="just">
              <a:spcBef>
                <a:spcPts val="1800"/>
              </a:spcBef>
              <a:spcAft>
                <a:spcPts val="1200"/>
              </a:spcAft>
              <a:tabLst>
                <a:tab pos="444500" algn="l"/>
              </a:tabLst>
            </a:pPr>
            <a:r>
              <a:rPr lang="pl-PL" sz="2400" dirty="0" smtClean="0">
                <a:solidFill>
                  <a:srgbClr val="002060"/>
                </a:solidFill>
              </a:rPr>
              <a:t>		</a:t>
            </a:r>
            <a:r>
              <a:rPr lang="uk-UA" sz="2400" dirty="0" smtClean="0">
                <a:solidFill>
                  <a:srgbClr val="002060"/>
                </a:solidFill>
              </a:rPr>
              <a:t>БЮДЖЕТ КОНКУРСА – </a:t>
            </a:r>
            <a:r>
              <a:rPr lang="uk-UA" sz="2400" b="1" dirty="0" smtClean="0">
                <a:solidFill>
                  <a:srgbClr val="002060"/>
                </a:solidFill>
              </a:rPr>
              <a:t>5,2 МЛН.ЕВРО</a:t>
            </a:r>
            <a:endParaRPr lang="pl-PL" sz="2400" b="1" dirty="0" smtClean="0">
              <a:solidFill>
                <a:srgbClr val="002060"/>
              </a:solidFill>
            </a:endParaRPr>
          </a:p>
          <a:p>
            <a:pPr marL="180975" indent="85725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>
                <a:solidFill>
                  <a:srgbClr val="002060"/>
                </a:solidFill>
              </a:rPr>
              <a:t>	</a:t>
            </a:r>
            <a:r>
              <a:rPr lang="uk-UA" sz="2400" b="1" dirty="0" smtClean="0">
                <a:solidFill>
                  <a:srgbClr val="002060"/>
                </a:solidFill>
              </a:rPr>
              <a:t>Определение </a:t>
            </a:r>
            <a:r>
              <a:rPr lang="uk-UA" sz="2400" dirty="0" smtClean="0">
                <a:solidFill>
                  <a:srgbClr val="002060"/>
                </a:solidFill>
              </a:rPr>
              <a:t>микропроекта, </a:t>
            </a:r>
            <a:r>
              <a:rPr lang="uk-UA" sz="2400" b="1" dirty="0" err="1" smtClean="0">
                <a:solidFill>
                  <a:srgbClr val="002060"/>
                </a:solidFill>
              </a:rPr>
              <a:t>ориентировочные</a:t>
            </a:r>
            <a:r>
              <a:rPr lang="uk-UA" sz="2400" b="1" dirty="0" smtClean="0">
                <a:solidFill>
                  <a:srgbClr val="002060"/>
                </a:solidFill>
              </a:rPr>
              <a:t> </a:t>
            </a:r>
            <a:r>
              <a:rPr lang="uk-UA" sz="2400" b="1" dirty="0" smtClean="0">
                <a:solidFill>
                  <a:srgbClr val="002060"/>
                </a:solidFill>
              </a:rPr>
              <a:t>мероприятия</a:t>
            </a:r>
            <a:r>
              <a:rPr lang="uk-UA" sz="2400" dirty="0" smtClean="0">
                <a:solidFill>
                  <a:srgbClr val="002060"/>
                </a:solidFill>
              </a:rPr>
              <a:t>, </a:t>
            </a:r>
            <a:r>
              <a:rPr lang="uk-UA" sz="2400" dirty="0" err="1" smtClean="0">
                <a:solidFill>
                  <a:srgbClr val="002060"/>
                </a:solidFill>
              </a:rPr>
              <a:t>информация</a:t>
            </a:r>
            <a:r>
              <a:rPr lang="uk-UA" sz="2400" dirty="0" smtClean="0">
                <a:solidFill>
                  <a:srgbClr val="002060"/>
                </a:solidFill>
              </a:rPr>
              <a:t> </a:t>
            </a:r>
            <a:r>
              <a:rPr lang="uk-UA" sz="2400" dirty="0" smtClean="0">
                <a:solidFill>
                  <a:srgbClr val="002060"/>
                </a:solidFill>
              </a:rPr>
              <a:t>об </a:t>
            </a:r>
            <a:r>
              <a:rPr lang="uk-UA" sz="2400" b="1" dirty="0" smtClean="0">
                <a:solidFill>
                  <a:srgbClr val="002060"/>
                </a:solidFill>
              </a:rPr>
              <a:t>индикаторах</a:t>
            </a:r>
            <a:r>
              <a:rPr lang="uk-UA" sz="2400" dirty="0" smtClean="0">
                <a:solidFill>
                  <a:srgbClr val="002060"/>
                </a:solidFill>
              </a:rPr>
              <a:t> – </a:t>
            </a:r>
            <a:r>
              <a:rPr lang="uk-UA" sz="2400" dirty="0" smtClean="0">
                <a:solidFill>
                  <a:srgbClr val="002060"/>
                </a:solidFill>
              </a:rPr>
              <a:t>в </a:t>
            </a:r>
            <a:r>
              <a:rPr lang="uk-UA" sz="2400" dirty="0" smtClean="0">
                <a:solidFill>
                  <a:srgbClr val="002060"/>
                </a:solidFill>
              </a:rPr>
              <a:t>Программном руководстве </a:t>
            </a:r>
            <a:br>
              <a:rPr lang="uk-UA" sz="2400" dirty="0" smtClean="0">
                <a:solidFill>
                  <a:srgbClr val="002060"/>
                </a:solidFill>
              </a:rPr>
            </a:br>
            <a:r>
              <a:rPr lang="uk-UA" sz="2400" dirty="0" smtClean="0">
                <a:solidFill>
                  <a:srgbClr val="002060"/>
                </a:solidFill>
              </a:rPr>
              <a:t>для 2-го конкурсного набора</a:t>
            </a:r>
          </a:p>
          <a:p>
            <a:pPr marL="180975" indent="85725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 smtClean="0">
                <a:solidFill>
                  <a:srgbClr val="002060"/>
                </a:solidFill>
              </a:rPr>
              <a:t>www.pbu2020.eu</a:t>
            </a:r>
            <a:endParaRPr lang="en-GB" sz="2400" dirty="0">
              <a:solidFill>
                <a:srgbClr val="002060"/>
              </a:solidFill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457200" marR="0" lvl="0" indent="-457200" algn="just" defTabSz="457200" rtl="0" eaLnBrk="1" fontAlgn="auto" latinLnBrk="0" hangingPunct="1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Arial"/>
              <a:buNone/>
              <a:tabLst/>
              <a:defRPr/>
            </a:pPr>
            <a:endParaRPr kumimoji="0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0">
              <a:lnSpc>
                <a:spcPct val="93000"/>
              </a:lnSpc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pl-P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434777" y="1775533"/>
            <a:ext cx="507891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2800" b="1" dirty="0" smtClean="0">
              <a:solidFill>
                <a:srgbClr val="C00000"/>
              </a:solidFill>
            </a:endParaRPr>
          </a:p>
          <a:p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581891" y="1184301"/>
            <a:ext cx="8238581" cy="1557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pl-PL" sz="2800" b="1" dirty="0" smtClean="0">
                <a:solidFill>
                  <a:srgbClr val="C00000"/>
                </a:solidFill>
              </a:rPr>
              <a:t>2</a:t>
            </a:r>
            <a:r>
              <a:rPr lang="uk-UA" sz="2800" b="1" dirty="0" smtClean="0">
                <a:solidFill>
                  <a:srgbClr val="C00000"/>
                </a:solidFill>
              </a:rPr>
              <a:t>-й КОНКУРСНЫЙ НАБОР ПРОЕКТОВ 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uk-UA" sz="2800" b="1" dirty="0" smtClean="0">
                <a:solidFill>
                  <a:schemeClr val="tx2">
                    <a:lumMod val="75000"/>
                  </a:schemeClr>
                </a:solidFill>
              </a:rPr>
              <a:t>ОСНОВНЫЕ УСЛОВИЯ</a:t>
            </a:r>
            <a:endParaRPr lang="pl-PL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pl-PL" sz="28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323850" y="1125538"/>
            <a:ext cx="84966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МИКРОПРОЕКТЫ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5" name="Symbol zastępczy zawartości 8"/>
          <p:cNvSpPr txBox="1">
            <a:spLocks/>
          </p:cNvSpPr>
          <p:nvPr/>
        </p:nvSpPr>
        <p:spPr bwMode="auto">
          <a:xfrm>
            <a:off x="323850" y="1873188"/>
            <a:ext cx="8388350" cy="38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361950" indent="-3619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Период реализации</a:t>
            </a:r>
            <a:r>
              <a:rPr lang="en-GB" sz="2400" dirty="0" smtClean="0">
                <a:solidFill>
                  <a:srgbClr val="002060"/>
                </a:solidFill>
              </a:rPr>
              <a:t>: </a:t>
            </a:r>
            <a:r>
              <a:rPr lang="uk-UA" sz="2400" dirty="0" smtClean="0">
                <a:solidFill>
                  <a:srgbClr val="002060"/>
                </a:solidFill>
              </a:rPr>
              <a:t>макс</a:t>
            </a:r>
            <a:r>
              <a:rPr lang="pl-PL" sz="2400" dirty="0" smtClean="0">
                <a:solidFill>
                  <a:srgbClr val="002060"/>
                </a:solidFill>
              </a:rPr>
              <a:t>. </a:t>
            </a:r>
            <a:r>
              <a:rPr lang="en-GB" sz="2400" b="1" dirty="0" smtClean="0">
                <a:solidFill>
                  <a:srgbClr val="002060"/>
                </a:solidFill>
              </a:rPr>
              <a:t>12 </a:t>
            </a:r>
            <a:r>
              <a:rPr lang="uk-UA" sz="2400" b="1" dirty="0" smtClean="0">
                <a:solidFill>
                  <a:srgbClr val="002060"/>
                </a:solidFill>
              </a:rPr>
              <a:t>месяцев</a:t>
            </a:r>
          </a:p>
          <a:p>
            <a:pPr marL="361950" indent="-361950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b="1" dirty="0" err="1" smtClean="0">
                <a:solidFill>
                  <a:srgbClr val="002060"/>
                </a:solidFill>
              </a:rPr>
              <a:t>Интегрированные</a:t>
            </a:r>
            <a:r>
              <a:rPr lang="uk-UA" sz="2400" dirty="0" smtClean="0">
                <a:solidFill>
                  <a:srgbClr val="002060"/>
                </a:solidFill>
              </a:rPr>
              <a:t> </a:t>
            </a:r>
            <a:r>
              <a:rPr lang="uk-UA" sz="2400" dirty="0" smtClean="0">
                <a:solidFill>
                  <a:srgbClr val="002060"/>
                </a:solidFill>
              </a:rPr>
              <a:t>проекты</a:t>
            </a:r>
          </a:p>
          <a:p>
            <a:pPr marL="361950" indent="-361950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Мягкие </a:t>
            </a:r>
            <a:r>
              <a:rPr lang="uk-UA" sz="2400" dirty="0" smtClean="0">
                <a:solidFill>
                  <a:srgbClr val="002060"/>
                </a:solidFill>
              </a:rPr>
              <a:t>проекты </a:t>
            </a:r>
            <a:br>
              <a:rPr lang="uk-UA" sz="2400" dirty="0" smtClean="0">
                <a:solidFill>
                  <a:srgbClr val="002060"/>
                </a:solidFill>
              </a:rPr>
            </a:br>
            <a:r>
              <a:rPr lang="pl-PL" sz="2400" dirty="0" smtClean="0">
                <a:solidFill>
                  <a:srgbClr val="002060"/>
                </a:solidFill>
              </a:rPr>
              <a:t>-  </a:t>
            </a:r>
            <a:r>
              <a:rPr lang="uk-UA" sz="2400" dirty="0" smtClean="0">
                <a:solidFill>
                  <a:srgbClr val="002060"/>
                </a:solidFill>
              </a:rPr>
              <a:t>инвестиции и инфраструктура</a:t>
            </a:r>
            <a:r>
              <a:rPr lang="pl-PL" sz="2400" dirty="0" smtClean="0">
                <a:solidFill>
                  <a:srgbClr val="002060"/>
                </a:solidFill>
              </a:rPr>
              <a:t> </a:t>
            </a:r>
            <a:r>
              <a:rPr lang="uk-UA" sz="2400" dirty="0" smtClean="0">
                <a:solidFill>
                  <a:srgbClr val="002060"/>
                </a:solidFill>
              </a:rPr>
              <a:t>до </a:t>
            </a:r>
            <a:r>
              <a:rPr lang="pl-PL" sz="2400" dirty="0" smtClean="0">
                <a:solidFill>
                  <a:srgbClr val="002060"/>
                </a:solidFill>
              </a:rPr>
              <a:t>20</a:t>
            </a:r>
            <a:r>
              <a:rPr lang="pl-PL" sz="2400" dirty="0" smtClean="0">
                <a:solidFill>
                  <a:srgbClr val="002060"/>
                </a:solidFill>
              </a:rPr>
              <a:t>%</a:t>
            </a:r>
            <a:r>
              <a:rPr lang="ru-RU" sz="2400" dirty="0" smtClean="0">
                <a:solidFill>
                  <a:srgbClr val="002060"/>
                </a:solidFill>
              </a:rPr>
              <a:t> от</a:t>
            </a:r>
            <a:r>
              <a:rPr lang="pl-PL" sz="2400" dirty="0" smtClean="0">
                <a:solidFill>
                  <a:srgbClr val="002060"/>
                </a:solidFill>
              </a:rPr>
              <a:t> </a:t>
            </a:r>
            <a:r>
              <a:rPr lang="uk-UA" sz="2400" dirty="0" smtClean="0">
                <a:solidFill>
                  <a:srgbClr val="002060"/>
                </a:solidFill>
              </a:rPr>
              <a:t>суммы гранта</a:t>
            </a:r>
            <a:endParaRPr lang="en-GB" sz="2400" dirty="0" smtClean="0">
              <a:solidFill>
                <a:srgbClr val="002060"/>
              </a:solidFill>
            </a:endParaRPr>
          </a:p>
          <a:p>
            <a:pPr marL="361950" indent="-3619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Грант  </a:t>
            </a:r>
            <a:r>
              <a:rPr lang="uk-UA" sz="2400" b="1" dirty="0" smtClean="0">
                <a:solidFill>
                  <a:srgbClr val="002060"/>
                </a:solidFill>
              </a:rPr>
              <a:t>20 000 - 60 000 </a:t>
            </a:r>
            <a:r>
              <a:rPr lang="uk-UA" sz="2400" dirty="0" smtClean="0">
                <a:solidFill>
                  <a:srgbClr val="002060"/>
                </a:solidFill>
              </a:rPr>
              <a:t>евро</a:t>
            </a:r>
            <a:endParaRPr lang="pl-PL" sz="2400" dirty="0" smtClean="0">
              <a:solidFill>
                <a:srgbClr val="002060"/>
              </a:solidFill>
            </a:endParaRPr>
          </a:p>
          <a:p>
            <a:pPr marL="361950" indent="-3619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Грант – макс. </a:t>
            </a:r>
            <a:r>
              <a:rPr lang="uk-UA" sz="2400" b="1" dirty="0" smtClean="0">
                <a:solidFill>
                  <a:srgbClr val="002060"/>
                </a:solidFill>
              </a:rPr>
              <a:t>90%</a:t>
            </a:r>
            <a:r>
              <a:rPr lang="uk-UA" sz="2400" dirty="0" smtClean="0">
                <a:solidFill>
                  <a:srgbClr val="002060"/>
                </a:solidFill>
              </a:rPr>
              <a:t> бюджета проекта</a:t>
            </a:r>
            <a:endParaRPr lang="en-GB" sz="2400" b="1" dirty="0">
              <a:solidFill>
                <a:srgbClr val="002060"/>
              </a:solidFill>
            </a:endParaRPr>
          </a:p>
          <a:p>
            <a:pPr marL="361950" indent="-3619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 marL="361950" indent="-3619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endParaRPr lang="pl-PL" dirty="0" smtClean="0">
              <a:solidFill>
                <a:srgbClr val="FF0000"/>
              </a:solidFill>
            </a:endParaRPr>
          </a:p>
          <a:p>
            <a:pPr marL="361950" indent="-361950" algn="just" eaLnBrk="0" hangingPunct="0">
              <a:spcBef>
                <a:spcPts val="600"/>
              </a:spcBef>
              <a:buFont typeface="Wingdings" pitchFamily="2" charset="2"/>
              <a:buChar char="Ø"/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 marL="361950" indent="-361950" algn="just" eaLnBrk="0" hangingPunct="0">
              <a:spcBef>
                <a:spcPts val="600"/>
              </a:spcBef>
              <a:buFont typeface="Wingdings" pitchFamily="2" charset="2"/>
              <a:buChar char="Ø"/>
              <a:defRPr/>
            </a:pPr>
            <a:endParaRPr lang="en-GB" dirty="0" smtClean="0">
              <a:solidFill>
                <a:srgbClr val="FF0000"/>
              </a:solidFill>
            </a:endParaRPr>
          </a:p>
          <a:p>
            <a:pPr marL="623888" indent="-623888" algn="just" eaLnBrk="0" hangingPunct="0">
              <a:spcBef>
                <a:spcPts val="600"/>
              </a:spcBef>
              <a:defRPr/>
            </a:pPr>
            <a:endParaRPr lang="pl-PL" sz="15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323850" y="1125538"/>
            <a:ext cx="84966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МИКРОПРОЕКТЫ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5" name="Symbol zastępczy zawartości 8"/>
          <p:cNvSpPr txBox="1">
            <a:spLocks/>
          </p:cNvSpPr>
          <p:nvPr/>
        </p:nvSpPr>
        <p:spPr bwMode="auto">
          <a:xfrm>
            <a:off x="323850" y="1873188"/>
            <a:ext cx="8388350" cy="38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/>
          <a:lstStyle/>
          <a:p>
            <a:pPr marL="361950" indent="-3619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Обязательно обеспечение реализации Программных показателей продукта и результата</a:t>
            </a:r>
            <a:r>
              <a:rPr lang="pl-PL" sz="2400" dirty="0" smtClean="0">
                <a:solidFill>
                  <a:srgbClr val="002060"/>
                </a:solidFill>
              </a:rPr>
              <a:t>. </a:t>
            </a:r>
            <a:r>
              <a:rPr lang="uk-UA" sz="2400" dirty="0" smtClean="0">
                <a:solidFill>
                  <a:srgbClr val="002060"/>
                </a:solidFill>
              </a:rPr>
              <a:t>Возможны дополнительные показатели проекта</a:t>
            </a:r>
            <a:endParaRPr lang="uk-UA" sz="2400" b="1" dirty="0" smtClean="0">
              <a:solidFill>
                <a:srgbClr val="002060"/>
              </a:solidFill>
            </a:endParaRPr>
          </a:p>
          <a:p>
            <a:pPr marL="361950" indent="-361950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uk-UA" sz="2400" dirty="0" smtClean="0">
                <a:solidFill>
                  <a:srgbClr val="002060"/>
                </a:solidFill>
              </a:rPr>
              <a:t>Ведущий бенефициар может подать максимально </a:t>
            </a:r>
            <a:r>
              <a:rPr lang="pl-PL" sz="2400" dirty="0" smtClean="0">
                <a:solidFill>
                  <a:srgbClr val="002060"/>
                </a:solidFill>
              </a:rPr>
              <a:t/>
            </a:r>
            <a:br>
              <a:rPr lang="pl-PL" sz="2400" dirty="0" smtClean="0">
                <a:solidFill>
                  <a:srgbClr val="002060"/>
                </a:solidFill>
              </a:rPr>
            </a:br>
            <a:r>
              <a:rPr lang="uk-UA" sz="2400" b="1" dirty="0" smtClean="0">
                <a:solidFill>
                  <a:srgbClr val="002060"/>
                </a:solidFill>
              </a:rPr>
              <a:t>3 проектные заявки</a:t>
            </a:r>
            <a:endParaRPr lang="uk-UA" sz="2400" dirty="0" smtClean="0">
              <a:solidFill>
                <a:srgbClr val="002060"/>
              </a:solidFill>
            </a:endParaRPr>
          </a:p>
          <a:p>
            <a:pPr marL="623888" indent="-623888" algn="just" eaLnBrk="0" hangingPunct="0">
              <a:spcBef>
                <a:spcPts val="600"/>
              </a:spcBef>
              <a:defRPr/>
            </a:pPr>
            <a:endParaRPr lang="pl-PL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338201" y="901872"/>
          <a:ext cx="8329809" cy="5323563"/>
        </p:xfrm>
        <a:graphic>
          <a:graphicData uri="http://schemas.openxmlformats.org/drawingml/2006/table">
            <a:tbl>
              <a:tblPr/>
              <a:tblGrid>
                <a:gridCol w="2776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66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66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63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Поддерживаемые</a:t>
                      </a:r>
                      <a:r>
                        <a:rPr lang="en-US" sz="1600" b="1" dirty="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мероприятия</a:t>
                      </a:r>
                      <a:endParaRPr lang="pl-P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Поддержка местной культуры и истории </a:t>
                      </a:r>
                      <a:endParaRPr lang="pl-P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Поддержка и сохранение природного наследия 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9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Совместные мероприятия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в сфере продвижения, развития и сохранения местной культуры и истории</a:t>
                      </a:r>
                      <a:endParaRPr lang="pl-P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в сфере продвижения и сохранения природного наследия 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6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Совместные меры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продвижение и сохранение традиционных ремесел </a:t>
                      </a:r>
                      <a:endParaRPr lang="pl-P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111212"/>
                        </a:solidFill>
                        <a:latin typeface="Calibri"/>
                        <a:ea typeface="Calibri Light"/>
                        <a:cs typeface="Calibri Light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9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Совместное продвижение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культурных и исторических особенностей регионов с целью увеличения туризма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природных особенностей регионов с целью увеличения туризма </a:t>
                      </a:r>
                      <a:endParaRPr lang="pl-P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6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Совместное создание туристических продуктов 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отвечают потребностям в защите культурного наследия 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касается поддержки и защиты природного наследия </a:t>
                      </a:r>
                      <a:endParaRPr lang="pl-P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65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Совместная разработка трансграничных стратегий, планов, концепций проектов трансграничного сотрудничества 2020+  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в сфере поддержки, разработки и сохранения местной культуры и истории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для сохранения и использования природных объектов, территорий и ландшафтов</a:t>
                      </a:r>
                      <a:endParaRPr lang="pl-P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626302" y="1039659"/>
          <a:ext cx="7962639" cy="4897677"/>
        </p:xfrm>
        <a:graphic>
          <a:graphicData uri="http://schemas.openxmlformats.org/drawingml/2006/table">
            <a:tbl>
              <a:tblPr/>
              <a:tblGrid>
                <a:gridCol w="2654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4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54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22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Поддерживаемые</a:t>
                      </a:r>
                      <a:r>
                        <a:rPr lang="en-US" sz="1600" b="1" dirty="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мероприятия</a:t>
                      </a:r>
                      <a:endParaRPr lang="pl-P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Поддержка местной культуры и истории 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Поддержка и сохранение природного наследия 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2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Сохранение наследия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в сфере исторического и культурного наследия </a:t>
                      </a:r>
                      <a:endParaRPr lang="pl-P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в сфере </a:t>
                      </a:r>
                      <a:r>
                        <a:rPr lang="en-US" sz="160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природного </a:t>
                      </a:r>
                      <a:r>
                        <a:rPr lang="ru-RU" sz="160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наследия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0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Сотрудничество между учреждениями и развитие потенциала учреждений (обмен опытом, совместные тренинги)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в сфере исторического и культурного наследия </a:t>
                      </a:r>
                      <a:endParaRPr lang="pl-P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в сфере управления природными ресурсами</a:t>
                      </a:r>
                      <a:endParaRPr lang="pl-P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427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Улучшение человеческого потенциала (совместные тренинги персонала, обмен персоналом, направленный на увеличение потенциала, обмен школами)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в сфере управления культурным и историческим наследием, развитие совместных туристических продуктов и услуг, маркетинг ресурсов наследия </a:t>
                      </a:r>
                      <a:endParaRPr lang="pl-P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11212"/>
                          </a:solidFill>
                          <a:latin typeface="Calibri"/>
                          <a:ea typeface="Calibri Light"/>
                          <a:cs typeface="Calibri Light"/>
                        </a:rPr>
                        <a:t>в сфере управления охраной природного наследия, развития совместных туристических продуктов и услуг, маркетинга ресурсов наследия на Программной территории</a:t>
                      </a:r>
                      <a:endParaRPr lang="pl-PL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ppt-2st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574159" y="1007868"/>
            <a:ext cx="80488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ИНДИКАТОРЫ</a:t>
            </a:r>
            <a:endParaRPr lang="en-US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574159" y="1531089"/>
          <a:ext cx="8048847" cy="4650519"/>
        </p:xfrm>
        <a:graphic>
          <a:graphicData uri="http://schemas.openxmlformats.org/drawingml/2006/table">
            <a:tbl>
              <a:tblPr/>
              <a:tblGrid>
                <a:gridCol w="1438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61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43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4139">
                <a:tc>
                  <a:txBody>
                    <a:bodyPr/>
                    <a:lstStyle/>
                    <a:p>
                      <a:pPr marL="4763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Times New Roman"/>
                        </a:rPr>
                        <a:t>ПРИОРИТЕТ</a:t>
                      </a:r>
                      <a:endParaRPr lang="pl-P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Times New Roman"/>
                        </a:rPr>
                        <a:t>ИНДИКАТОР </a:t>
                      </a:r>
                      <a:endParaRPr lang="pl-PL" sz="1400" dirty="0" smtClean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Cambria"/>
                          <a:ea typeface="Times New Roman"/>
                          <a:cs typeface="Times New Roman"/>
                        </a:rPr>
                        <a:t>ПРОДУКТОВ</a:t>
                      </a:r>
                      <a:endParaRPr lang="pl-P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mbria"/>
                          <a:ea typeface="Times New Roman"/>
                          <a:cs typeface="Times New Roman"/>
                        </a:rPr>
                        <a:t>ИНДИКАТОР РЕЗУЛЬТА</a:t>
                      </a:r>
                      <a:endParaRPr lang="pl-PL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7977">
                <a:tc>
                  <a:txBody>
                    <a:bodyPr/>
                    <a:lstStyle/>
                    <a:p>
                      <a:pPr marL="4763" indent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ru-RU" sz="1400" b="1" dirty="0">
                          <a:latin typeface="Cambria"/>
                          <a:ea typeface="Times New Roman"/>
                          <a:cs typeface="Times New Roman"/>
                        </a:rPr>
                        <a:t>Поддержка местной культуры и истории </a:t>
                      </a:r>
                      <a:endParaRPr lang="pl-P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Calibri"/>
                        </a:rPr>
                        <a:t>Количество улучшенных объектов культурного и исторического наследия как прямой результат поддержки Программы;</a:t>
                      </a:r>
                      <a:endParaRPr lang="pl-PL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Calibri"/>
                        </a:rPr>
                        <a:t>Количество трансграничных культурных мероприятий, организованных при поддержке ЕИС</a:t>
                      </a:r>
                      <a:endParaRPr lang="pl-PL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cs typeface="Calibri"/>
                        </a:rPr>
                        <a:t>Увеличение количества посетителей объектов исторического и культурного наследия</a:t>
                      </a:r>
                      <a:endParaRPr lang="pl-PL" sz="14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1814">
                <a:tc>
                  <a:txBody>
                    <a:bodyPr/>
                    <a:lstStyle/>
                    <a:p>
                      <a:pPr marL="4763" indent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mbria"/>
                          <a:ea typeface="Times New Roman"/>
                          <a:cs typeface="Times New Roman"/>
                        </a:rPr>
                        <a:t>Поддержка и сохранение культурного наследия </a:t>
                      </a:r>
                      <a:endParaRPr lang="pl-P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Calibri"/>
                        </a:rPr>
                        <a:t>Количество трансграничных мероприятий, организованных при поддержке Программы;</a:t>
                      </a:r>
                      <a:endParaRPr lang="pl-PL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latin typeface="Calibri"/>
                          <a:ea typeface="Calibri"/>
                          <a:cs typeface="Calibri"/>
                        </a:rPr>
                        <a:t>Количество природных объектов, продвижение и/или сохранение которых было обеспечено при поддержке Программы;</a:t>
                      </a:r>
                      <a:endParaRPr lang="pl-PL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latin typeface="Calibri"/>
                          <a:ea typeface="Calibri"/>
                          <a:cs typeface="Calibri"/>
                        </a:rPr>
                        <a:t>Количество человек, принявших участие в акциях и информационных мероприятиях, которые содействуют сохранению природного наследия.</a:t>
                      </a:r>
                      <a:endParaRPr lang="pl-PL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cs typeface="Calibri"/>
                        </a:rPr>
                        <a:t>Увеличение количества посетителей объектов природного наследия</a:t>
                      </a:r>
                      <a:endParaRPr lang="pl-PL" sz="1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Aerodynamiczny.thmx</Template>
  <TotalTime>2757</TotalTime>
  <Words>1511</Words>
  <Application>Microsoft Office PowerPoint</Application>
  <PresentationFormat>Экран (4:3)</PresentationFormat>
  <Paragraphs>257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8" baseType="lpstr">
      <vt:lpstr>Arial</vt:lpstr>
      <vt:lpstr>Calibri</vt:lpstr>
      <vt:lpstr>Calibri Light</vt:lpstr>
      <vt:lpstr>Cambria</vt:lpstr>
      <vt:lpstr>Symbol</vt:lpstr>
      <vt:lpstr>Tahoma</vt:lpstr>
      <vt:lpstr>Times New Roman</vt:lpstr>
      <vt:lpstr>Wingdings</vt:lpstr>
      <vt:lpstr>Motyw pakietu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Maju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Majewska</dc:creator>
  <cp:lastModifiedBy>Admin</cp:lastModifiedBy>
  <cp:revision>312</cp:revision>
  <cp:lastPrinted>2018-08-31T15:48:07Z</cp:lastPrinted>
  <dcterms:created xsi:type="dcterms:W3CDTF">2016-09-20T11:08:20Z</dcterms:created>
  <dcterms:modified xsi:type="dcterms:W3CDTF">2018-09-04T14:19:51Z</dcterms:modified>
</cp:coreProperties>
</file>