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15"/>
  </p:notesMasterIdLst>
  <p:sldIdLst>
    <p:sldId id="256" r:id="rId4"/>
    <p:sldId id="353" r:id="rId5"/>
    <p:sldId id="333" r:id="rId6"/>
    <p:sldId id="334" r:id="rId7"/>
    <p:sldId id="317" r:id="rId8"/>
    <p:sldId id="337" r:id="rId9"/>
    <p:sldId id="352" r:id="rId10"/>
    <p:sldId id="355" r:id="rId11"/>
    <p:sldId id="354" r:id="rId12"/>
    <p:sldId id="351" r:id="rId13"/>
    <p:sldId id="258" r:id="rId14"/>
  </p:sldIdLst>
  <p:sldSz cx="9144000" cy="6858000" type="screen4x3"/>
  <p:notesSz cx="6858000" cy="9144000"/>
  <p:defaultTextStyle>
    <a:defPPr>
      <a:defRPr lang="pl-P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5" autoAdjust="0"/>
    <p:restoredTop sz="94638" autoAdjust="0"/>
  </p:normalViewPr>
  <p:slideViewPr>
    <p:cSldViewPr snapToGrid="0" snapToObjects="1">
      <p:cViewPr varScale="1">
        <p:scale>
          <a:sx n="66" d="100"/>
          <a:sy n="66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290644-E14B-46B4-8446-71FDD382FC88}" type="datetimeFigureOut">
              <a:rPr lang="pl-PL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CD631E-1E6B-4A06-86E1-EDB6E4E797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711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B350CD-A816-45A7-A0DA-0202545310C6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8C43E-7261-4109-9B8A-65F9975AC0EC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6945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0FAB44D-C24A-4A21-8CCB-5B6E50221609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D0DEE-C195-4681-9E1D-30CF00338A60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8922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6FDF1FA-A2B3-4681-9FDB-FAE26C3529DF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883622-FB70-43D7-904C-C8674FCE98A8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2383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A8E-69DC-4A3A-8530-630B87C7A072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7233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7D874-B935-46BD-8BB0-E30DF759E551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3756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1D15-D0F1-4867-BECC-A1EC22DB9D8F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47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3CEF-9CFB-46DF-85DA-DC2C626F8BEB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835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9B7A0-DDF5-4BC9-B0A1-BC58E5F73564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1120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AB88-EAA6-4765-AB7A-EE53EB052BC3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8007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928D-46F9-4A11-8891-B5991FDEF98B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2800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F2189-416A-4AF5-871A-CCC10B3D1032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10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38FD39D-4FD7-4379-B156-CF303A08A92A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9EBF4-074B-4B65-A716-BE63EDB6CF44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88459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7676-D726-4FB0-B81B-D688C4120A39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0647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A9CFA-9525-4BEE-B37F-38B9B0130B18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9947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27D9-01F1-4EF8-8EEA-CDAB4112B183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5871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10FD7A-BA2E-4F9D-9903-C67BE8F97852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8492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3E63AD-8A48-4C3F-998B-BD38F3B2A7B6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1122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DA5BFB-9A3E-4E14-A0B5-565FE4838544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0574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09823C-582B-47B2-887F-C9602857243D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6568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CFFA02-8144-401B-83D0-67F764C87489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3628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698755-6A64-4896-9980-657FFAF1A5C7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1070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E051EE-8DF8-4F2C-8BBF-47C00B229E3F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512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EFCC118-5F3D-46BC-95E1-724AC7DB0EC2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9335D-6046-4010-BF9E-60FDE7E576B4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4295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1D31DE-1563-4B39-AC4A-DC18F22539C1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40575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749C31-45EF-4BC3-BB05-DB9FAA001276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252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30DE74-394D-4448-BE46-6F1897DC6BD1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862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4C72CE6-3A6E-44CA-82A6-60B78C932B1B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919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533B8CF-1815-4CE2-A710-A9B43E1792C3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8AC01-7B48-4D58-A4F8-44CB4A285D96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89986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E26993D-D990-4114-B9FE-0F8778927FCA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E824-F9E7-456E-9507-5E42ACBF67CB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0010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0B4364F-9826-4CFA-AA2E-83BB845914FA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1B6ED1-ABBD-4148-940D-A1330280F36D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23107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8E34285-B3ED-4420-A911-09AC30B2E30D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45744-773C-4899-A314-FD1757F4825B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2588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3ED059A-6422-407F-AF89-5234BB8F1E51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C1CF0-BBDE-43B0-AF74-00E7098D36EF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51072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BE60F26-C921-4EF5-AAD7-46E6E82929A6}" type="datetime1">
              <a:rPr lang="pl-PL" smtClean="0"/>
              <a:pPr>
                <a:defRPr/>
              </a:pPr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BEFF1-BB72-45B1-AE10-6C8A9C4022A2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05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6E10B1-8714-4AC7-9FCD-099C04752EC3}" type="slidenum">
              <a:rPr lang="pl-PL" smtClean="0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316" y="842210"/>
            <a:ext cx="7807158" cy="949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316" y="2138947"/>
            <a:ext cx="7807157" cy="3987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316" y="6356350"/>
            <a:ext cx="2874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B5392-3E55-4E90-AA42-884B0331FBCB}" type="datetime1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251158" y="6356350"/>
            <a:ext cx="1768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8822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42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825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582613"/>
            <a:ext cx="8501062" cy="5089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uk-UA" sz="28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1"/>
                </a:solidFill>
                <a:latin typeface="+mn-lt"/>
                <a:cs typeface="+mn-cs"/>
              </a:rPr>
              <a:t>ПРОГРАММА ТРАНСГРАНИЧНОГО СОТРУДНИЧЕСТВА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1"/>
                </a:solidFill>
                <a:latin typeface="+mn-lt"/>
                <a:cs typeface="+mn-cs"/>
              </a:rPr>
              <a:t>ПОЛЬША-БЕЛАРУСЬ-УКРАИНА 2014-2020</a:t>
            </a:r>
            <a:endParaRPr lang="pl-PL" sz="28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32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3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СОСТАВЛЯЮЩИЕ ЧАСТИ </a:t>
            </a:r>
            <a:r>
              <a:rPr lang="ru-RU" sz="2400" b="1" dirty="0" smtClean="0">
                <a:solidFill>
                  <a:schemeClr val="bg1"/>
                </a:solidFill>
                <a:latin typeface="+mn-lt"/>
              </a:rPr>
              <a:t>ПРОЕКТНО</a:t>
            </a: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Й ЗАЯВКИ</a:t>
            </a:r>
            <a:endParaRPr lang="pl-PL" sz="2400" b="1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  <a:latin typeface="+mn-lt"/>
                <a:cs typeface="+mn-cs"/>
              </a:rPr>
              <a:t>ТРЕНИНГ ДЛЯ ЗАЯВИТЕЛЕЙ</a:t>
            </a:r>
            <a:endParaRPr lang="pl-PL" sz="1600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  <a:latin typeface="+mn-lt"/>
                <a:cs typeface="+mn-cs"/>
              </a:rPr>
              <a:t>СЕНТЯБРЬ</a:t>
            </a:r>
            <a:r>
              <a:rPr lang="pl-PL" sz="160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201</a:t>
            </a:r>
            <a:r>
              <a:rPr lang="pl-PL" sz="1600" dirty="0" smtClean="0">
                <a:solidFill>
                  <a:schemeClr val="bg1"/>
                </a:solidFill>
                <a:latin typeface="+mn-lt"/>
                <a:cs typeface="+mn-cs"/>
              </a:rPr>
              <a:t>8</a:t>
            </a:r>
            <a:endParaRPr lang="pl-PL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3" y="2133599"/>
            <a:ext cx="7900867" cy="406997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266700" lvl="1" indent="-2667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600" dirty="0" smtClean="0">
                <a:latin typeface="+mn-lt"/>
              </a:rPr>
              <a:t>документы, подтверждающие </a:t>
            </a:r>
            <a:r>
              <a:rPr lang="uk-UA" sz="2600" b="1" dirty="0" smtClean="0">
                <a:solidFill>
                  <a:srgbClr val="C00000"/>
                </a:solidFill>
                <a:latin typeface="+mn-lt"/>
              </a:rPr>
              <a:t>приемлемость Бенефициара</a:t>
            </a:r>
            <a:r>
              <a:rPr lang="uk-UA" sz="2600" dirty="0" smtClean="0">
                <a:latin typeface="+mn-lt"/>
              </a:rPr>
              <a:t>:</a:t>
            </a:r>
          </a:p>
          <a:p>
            <a:pPr marL="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600" dirty="0" smtClean="0">
                <a:latin typeface="+mn-lt"/>
              </a:rPr>
              <a:t>-  </a:t>
            </a:r>
            <a:r>
              <a:rPr lang="uk-UA" sz="2400" dirty="0" smtClean="0">
                <a:latin typeface="+mn-lt"/>
              </a:rPr>
              <a:t>Устав или равноценный документ</a:t>
            </a:r>
            <a:r>
              <a:rPr lang="pl-PL" sz="2400" dirty="0" smtClean="0">
                <a:latin typeface="+mn-lt"/>
              </a:rPr>
              <a:t>,</a:t>
            </a:r>
          </a:p>
          <a:p>
            <a:pPr marL="268288" lvl="1" indent="-179388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sz="2400" dirty="0" smtClean="0">
                <a:latin typeface="+mn-lt"/>
              </a:rPr>
              <a:t>доверенность </a:t>
            </a:r>
            <a:r>
              <a:rPr lang="pl-PL" sz="2400" dirty="0" smtClean="0">
                <a:latin typeface="+mn-lt"/>
              </a:rPr>
              <a:t>(</a:t>
            </a:r>
            <a:r>
              <a:rPr lang="ru-RU" sz="2400" dirty="0" smtClean="0">
                <a:latin typeface="+mn-lt"/>
              </a:rPr>
              <a:t>если требуется</a:t>
            </a:r>
            <a:r>
              <a:rPr lang="pl-PL" sz="2400" dirty="0" smtClean="0">
                <a:latin typeface="+mn-lt"/>
              </a:rPr>
              <a:t>) </a:t>
            </a:r>
            <a:r>
              <a:rPr lang="uk-UA" sz="2400" dirty="0" smtClean="0">
                <a:latin typeface="+mn-lt"/>
              </a:rPr>
              <a:t>для лица, подписавшего Заявку</a:t>
            </a:r>
            <a:r>
              <a:rPr lang="pl-PL" sz="2400" dirty="0" smtClean="0">
                <a:latin typeface="+mn-lt"/>
              </a:rPr>
              <a:t>,</a:t>
            </a:r>
          </a:p>
          <a:p>
            <a:pPr marL="268288" lvl="1" indent="-179388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sz="2400" dirty="0" smtClean="0">
                <a:latin typeface="+mn-lt"/>
              </a:rPr>
              <a:t>Регистрационные документы </a:t>
            </a:r>
            <a:r>
              <a:rPr lang="pl-PL" sz="2400" dirty="0" smtClean="0">
                <a:latin typeface="+mn-lt"/>
              </a:rPr>
              <a:t>(</a:t>
            </a:r>
            <a:r>
              <a:rPr lang="ru-RU" sz="2400" dirty="0" smtClean="0">
                <a:latin typeface="+mn-lt"/>
              </a:rPr>
              <a:t>справка и</a:t>
            </a:r>
            <a:r>
              <a:rPr lang="uk-UA" sz="2400" dirty="0" smtClean="0">
                <a:latin typeface="+mn-lt"/>
              </a:rPr>
              <a:t>з Госудаственного Судового Регистра </a:t>
            </a:r>
            <a:r>
              <a:rPr lang="pl-PL" sz="2400" dirty="0" smtClean="0">
                <a:latin typeface="+mn-lt"/>
              </a:rPr>
              <a:t>– </a:t>
            </a:r>
            <a:r>
              <a:rPr lang="uk-UA" sz="2400" dirty="0" smtClean="0">
                <a:latin typeface="+mn-lt"/>
              </a:rPr>
              <a:t>для польских бенефициаров</a:t>
            </a:r>
            <a:r>
              <a:rPr lang="pl-PL" sz="2400" dirty="0" smtClean="0">
                <a:latin typeface="+mn-lt"/>
              </a:rPr>
              <a:t>; </a:t>
            </a:r>
            <a:r>
              <a:rPr lang="uk-UA" sz="2400" dirty="0" smtClean="0">
                <a:latin typeface="+mn-lt"/>
              </a:rPr>
              <a:t>справка из Единого </a:t>
            </a:r>
            <a:r>
              <a:rPr lang="uk-UA" sz="2400" dirty="0" err="1" smtClean="0">
                <a:latin typeface="+mn-lt"/>
              </a:rPr>
              <a:t>Госудаственного</a:t>
            </a:r>
            <a:r>
              <a:rPr lang="uk-UA" sz="2400" dirty="0" smtClean="0">
                <a:latin typeface="+mn-lt"/>
              </a:rPr>
              <a:t> </a:t>
            </a:r>
            <a:r>
              <a:rPr lang="uk-UA" sz="2400" dirty="0" err="1" smtClean="0">
                <a:latin typeface="+mn-lt"/>
              </a:rPr>
              <a:t>Реестра</a:t>
            </a:r>
            <a:r>
              <a:rPr lang="uk-UA" sz="2400" dirty="0" smtClean="0">
                <a:latin typeface="+mn-lt"/>
              </a:rPr>
              <a:t> </a:t>
            </a:r>
            <a:r>
              <a:rPr lang="pl-PL" sz="2400" dirty="0" smtClean="0">
                <a:latin typeface="+mn-lt"/>
              </a:rPr>
              <a:t>– </a:t>
            </a:r>
            <a:r>
              <a:rPr lang="uk-UA" sz="2400" dirty="0" smtClean="0">
                <a:latin typeface="+mn-lt"/>
              </a:rPr>
              <a:t>для украинских бенефициаров</a:t>
            </a:r>
            <a:r>
              <a:rPr lang="pl-PL" sz="2400" dirty="0" smtClean="0">
                <a:latin typeface="+mn-lt"/>
              </a:rPr>
              <a:t>; </a:t>
            </a:r>
            <a:r>
              <a:rPr lang="uk-UA" sz="2400" dirty="0" smtClean="0">
                <a:latin typeface="+mn-lt"/>
              </a:rPr>
              <a:t>Сертификат о госудаственной регистрации </a:t>
            </a:r>
            <a:r>
              <a:rPr lang="pl-PL" sz="2400" dirty="0" smtClean="0">
                <a:latin typeface="+mn-lt"/>
              </a:rPr>
              <a:t>- </a:t>
            </a:r>
            <a:r>
              <a:rPr lang="uk-UA" sz="2400" dirty="0" smtClean="0">
                <a:latin typeface="+mn-lt"/>
              </a:rPr>
              <a:t>для беларуских бенефициаров</a:t>
            </a:r>
            <a:r>
              <a:rPr lang="pl-PL" sz="2400" dirty="0" smtClean="0">
                <a:latin typeface="+mn-lt"/>
              </a:rPr>
              <a:t>).</a:t>
            </a:r>
          </a:p>
          <a:p>
            <a:pPr marL="268288" lvl="1" indent="-268288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+mn-lt"/>
              </a:rPr>
              <a:t>декларация </a:t>
            </a:r>
            <a:r>
              <a:rPr lang="ru-RU" sz="2400" dirty="0" smtClean="0">
                <a:latin typeface="+mn-lt"/>
              </a:rPr>
              <a:t>о наличии всех необходимых разрешений касающихся объектов  </a:t>
            </a:r>
            <a:r>
              <a:rPr lang="en-US" sz="2400" dirty="0" smtClean="0">
                <a:latin typeface="+mn-lt"/>
              </a:rPr>
              <a:t>(</a:t>
            </a:r>
            <a:r>
              <a:rPr lang="uk-UA" sz="2400" dirty="0" smtClean="0">
                <a:latin typeface="+mn-lt"/>
              </a:rPr>
              <a:t>компонентов</a:t>
            </a:r>
            <a:r>
              <a:rPr lang="en-US" sz="2400" dirty="0" smtClean="0">
                <a:latin typeface="+mn-lt"/>
              </a:rPr>
              <a:t>)</a:t>
            </a:r>
            <a:r>
              <a:rPr lang="uk-UA" sz="2400" dirty="0" smtClean="0">
                <a:latin typeface="+mn-lt"/>
              </a:rPr>
              <a:t> ин</a:t>
            </a:r>
            <a:r>
              <a:rPr lang="ru-RU" sz="2400" dirty="0" smtClean="0">
                <a:latin typeface="+mn-lt"/>
              </a:rPr>
              <a:t>фраструктуры.</a:t>
            </a:r>
          </a:p>
          <a:p>
            <a:pPr marL="0"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400" dirty="0">
                <a:latin typeface="+mn-lt"/>
              </a:rPr>
              <a:t>	</a:t>
            </a:r>
            <a:r>
              <a:rPr lang="ru-RU" sz="2400" i="1" dirty="0" smtClean="0">
                <a:latin typeface="+mn-lt"/>
              </a:rPr>
              <a:t>(в электронной версии</a:t>
            </a:r>
            <a:r>
              <a:rPr lang="pl-PL" sz="2600" i="1" dirty="0" smtClean="0">
                <a:latin typeface="+mn-lt"/>
              </a:rPr>
              <a:t>)</a:t>
            </a:r>
          </a:p>
          <a:p>
            <a:pPr marL="531813" lvl="1" indent="-265113" algn="just">
              <a:lnSpc>
                <a:spcPct val="113000"/>
              </a:lnSpc>
              <a:spcBef>
                <a:spcPts val="0"/>
              </a:spcBef>
              <a:buFontTx/>
              <a:buChar char="-"/>
              <a:defRPr/>
            </a:pPr>
            <a:endParaRPr lang="pl-PL" sz="2000" dirty="0" smtClean="0">
              <a:latin typeface="+mn-lt"/>
            </a:endParaRPr>
          </a:p>
          <a:p>
            <a:pPr marL="531813" lvl="1" indent="-265113" algn="just">
              <a:lnSpc>
                <a:spcPct val="113000"/>
              </a:lnSpc>
              <a:spcBef>
                <a:spcPts val="0"/>
              </a:spcBef>
              <a:buFontTx/>
              <a:buChar char="-"/>
              <a:defRPr/>
            </a:pPr>
            <a:endParaRPr lang="pl-PL" sz="2200" dirty="0" smtClean="0"/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36538" y="1049338"/>
            <a:ext cx="8540750" cy="129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Calibri" pitchFamily="34" charset="0"/>
              </a:rPr>
              <a:t>ПРИЛОЖЕНИЯ ТРЕБУЕМЫЕ ПЕРЕД ПОДПИСАНИЕМ ГРАНТОВОГО КОНТРАКТА</a:t>
            </a:r>
            <a:endParaRPr lang="pl-PL" sz="2800" b="1" dirty="0" smtClean="0">
              <a:latin typeface="Calibri" pitchFamily="34" charset="0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en-US" sz="28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Prostokąt 5"/>
          <p:cNvSpPr>
            <a:spLocks noChangeArrowheads="1"/>
          </p:cNvSpPr>
          <p:nvPr/>
        </p:nvSpPr>
        <p:spPr bwMode="auto">
          <a:xfrm>
            <a:off x="769938" y="2711450"/>
            <a:ext cx="68564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ru-RU" sz="2800" dirty="0" smtClean="0">
                <a:solidFill>
                  <a:schemeClr val="bg1"/>
                </a:solidFill>
                <a:latin typeface="Calibri" pitchFamily="34" charset="0"/>
              </a:rPr>
              <a:t>СПАСИБО!</a:t>
            </a:r>
          </a:p>
          <a:p>
            <a:pPr marL="457200" indent="-457200"/>
            <a:endParaRPr lang="pl-PL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/>
            <a:r>
              <a:rPr lang="uk-UA" sz="2800" b="1" dirty="0" smtClean="0">
                <a:solidFill>
                  <a:schemeClr val="bg1"/>
                </a:solidFill>
                <a:latin typeface="Calibri" pitchFamily="34" charset="0"/>
              </a:rPr>
              <a:t>СОВМЕСТНЫЙ ТЕХНИЧЕСКИЙ СЕКРЕТАРИАТ</a:t>
            </a:r>
            <a:endParaRPr lang="pl-PL" sz="2800" b="1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/>
            <a:r>
              <a:rPr lang="uk-UA" sz="2800" dirty="0" err="1" smtClean="0">
                <a:solidFill>
                  <a:schemeClr val="bg1"/>
                </a:solidFill>
                <a:latin typeface="Calibri" pitchFamily="34" charset="0"/>
              </a:rPr>
              <a:t>тел</a:t>
            </a:r>
            <a:r>
              <a:rPr lang="pl-PL" sz="2800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r>
              <a:rPr lang="pl-PL" sz="2800" dirty="0">
                <a:solidFill>
                  <a:schemeClr val="bg1"/>
                </a:solidFill>
                <a:latin typeface="Calibri" pitchFamily="34" charset="0"/>
              </a:rPr>
              <a:t>+48 22 378 31 00</a:t>
            </a:r>
          </a:p>
          <a:p>
            <a:pPr marL="457200" indent="-457200"/>
            <a:r>
              <a:rPr lang="uk-UA" sz="2800" dirty="0" smtClean="0">
                <a:solidFill>
                  <a:schemeClr val="bg1"/>
                </a:solidFill>
                <a:latin typeface="Calibri" pitchFamily="34" charset="0"/>
              </a:rPr>
              <a:t>Эл.адрес</a:t>
            </a:r>
            <a:r>
              <a:rPr lang="pl-PL" sz="28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pl-PL" sz="2800" dirty="0">
                <a:solidFill>
                  <a:schemeClr val="bg1"/>
                </a:solidFill>
                <a:latin typeface="Calibri" pitchFamily="34" charset="0"/>
              </a:rPr>
              <a:t>pbu@pbu2020.eu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0825" y="1828800"/>
            <a:ext cx="8569325" cy="4103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Декларация Ведущего Бенефициара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Декларация о партнерстве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Контактная информация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Бюджет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Приложения, требуемые перед </a:t>
            </a:r>
            <a:r>
              <a:rPr lang="uk-UA" sz="2000" dirty="0" err="1" smtClean="0">
                <a:latin typeface="+mn-lt"/>
                <a:cs typeface="+mn-cs"/>
              </a:rPr>
              <a:t>подписанием</a:t>
            </a:r>
            <a:r>
              <a:rPr lang="uk-UA" sz="2000" dirty="0" smtClean="0">
                <a:latin typeface="+mn-lt"/>
                <a:cs typeface="+mn-cs"/>
              </a:rPr>
              <a:t> </a:t>
            </a:r>
            <a:r>
              <a:rPr lang="uk-UA" sz="2000" dirty="0" smtClean="0">
                <a:latin typeface="+mn-lt"/>
                <a:cs typeface="+mn-cs"/>
              </a:rPr>
              <a:t>грантового контракта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000" dirty="0">
              <a:latin typeface="+mn-lt"/>
              <a:cs typeface="+mn-cs"/>
            </a:endParaRPr>
          </a:p>
          <a:p>
            <a:pPr marL="457200" indent="-457200" algn="just" eaLnBrk="1" fontAlgn="auto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342900" indent="-342900" algn="ctr" eaLnBrk="1" fontAlgn="auto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pl-PL" sz="16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3076" name="Prostokąt 7"/>
          <p:cNvSpPr>
            <a:spLocks noChangeArrowheads="1"/>
          </p:cNvSpPr>
          <p:nvPr/>
        </p:nvSpPr>
        <p:spPr bwMode="auto">
          <a:xfrm>
            <a:off x="206375" y="1196975"/>
            <a:ext cx="8208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eaLnBrk="1" hangingPunct="1"/>
            <a:r>
              <a:rPr lang="uk-UA" altLang="pl-PL" sz="2800" dirty="0" smtClean="0"/>
              <a:t>СОДЕРЖАНИЕ ПРЕЗЕНТАЦИИ</a:t>
            </a:r>
            <a:endParaRPr lang="pl-PL" altLang="pl-P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49624" y="1999129"/>
            <a:ext cx="8310282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200" b="1" dirty="0" smtClean="0">
                <a:latin typeface="+mn-lt"/>
                <a:cs typeface="+mn-cs"/>
              </a:rPr>
              <a:t>Пакет документов, составляющий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интегральную </a:t>
            </a:r>
            <a:r>
              <a:rPr lang="uk-UA" sz="2400" b="1" dirty="0" err="1" smtClean="0">
                <a:solidFill>
                  <a:srgbClr val="C00000"/>
                </a:solidFill>
                <a:latin typeface="+mn-lt"/>
              </a:rPr>
              <a:t>часть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200" b="1" dirty="0" smtClean="0">
                <a:latin typeface="+mn-lt"/>
                <a:cs typeface="+mn-cs"/>
              </a:rPr>
              <a:t>ЗФ</a:t>
            </a:r>
            <a:r>
              <a:rPr lang="uk-UA" sz="2200" b="1" dirty="0" smtClean="0">
                <a:latin typeface="+mn-lt"/>
                <a:cs typeface="+mn-cs"/>
              </a:rPr>
              <a:t> </a:t>
            </a:r>
            <a:r>
              <a:rPr lang="uk-UA" sz="2200" b="1" dirty="0" smtClean="0">
                <a:latin typeface="+mn-lt"/>
                <a:cs typeface="+mn-cs"/>
              </a:rPr>
              <a:t>(</a:t>
            </a:r>
            <a:r>
              <a:rPr lang="uk-UA" sz="2200" b="1" dirty="0">
                <a:solidFill>
                  <a:prstClr val="black"/>
                </a:solidFill>
                <a:latin typeface="Calibri"/>
              </a:rPr>
              <a:t>с</a:t>
            </a:r>
            <a:r>
              <a:rPr lang="uk-UA" sz="2200" b="1" dirty="0" smtClean="0">
                <a:solidFill>
                  <a:prstClr val="black"/>
                </a:solidFill>
                <a:latin typeface="Calibri"/>
              </a:rPr>
              <a:t> контрольной суммой</a:t>
            </a:r>
            <a:r>
              <a:rPr lang="uk-UA" sz="2200" b="1" dirty="0" smtClean="0">
                <a:latin typeface="+mn-lt"/>
                <a:cs typeface="+mn-cs"/>
              </a:rPr>
              <a:t>),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 генерируется автоматически:</a:t>
            </a:r>
            <a:endParaRPr lang="uk-UA" sz="2400" b="1" dirty="0">
              <a:solidFill>
                <a:srgbClr val="C00000"/>
              </a:solidFill>
              <a:latin typeface="+mn-lt"/>
            </a:endParaRPr>
          </a:p>
          <a:p>
            <a:pPr marL="457200" indent="-457200" algn="just" fontAlgn="auto"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2200" dirty="0" smtClean="0">
                <a:latin typeface="+mn-lt"/>
              </a:rPr>
              <a:t>Декларация Ведущего Бенефициара</a:t>
            </a:r>
            <a:r>
              <a:rPr lang="pl-PL" sz="2200" dirty="0" smtClean="0">
                <a:latin typeface="+mn-lt"/>
              </a:rPr>
              <a:t>,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uk-UA" sz="2200" dirty="0" smtClean="0">
                <a:latin typeface="+mn-lt"/>
              </a:rPr>
              <a:t>Декларация о партнерстве</a:t>
            </a:r>
            <a:r>
              <a:rPr lang="pl-PL" sz="2200" dirty="0" smtClean="0">
                <a:latin typeface="+mn-lt"/>
              </a:rPr>
              <a:t>,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uk-UA" sz="2200" dirty="0" smtClean="0">
                <a:latin typeface="+mn-lt"/>
              </a:rPr>
              <a:t>Контактные данные Ведущего Бенефициара</a:t>
            </a:r>
            <a:r>
              <a:rPr lang="pl-PL" sz="2200" dirty="0" smtClean="0">
                <a:latin typeface="+mn-lt"/>
              </a:rPr>
              <a:t>/ </a:t>
            </a:r>
            <a:r>
              <a:rPr lang="uk-UA" sz="2200" dirty="0" smtClean="0">
                <a:latin typeface="+mn-lt"/>
              </a:rPr>
              <a:t>Бенефициаров</a:t>
            </a:r>
            <a:r>
              <a:rPr lang="pl-PL" sz="2200" dirty="0" smtClean="0">
                <a:latin typeface="+mn-lt"/>
              </a:rPr>
              <a:t>,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uk-UA" sz="2200" dirty="0" smtClean="0">
                <a:latin typeface="+mn-lt"/>
              </a:rPr>
              <a:t>Бюджет проекта</a:t>
            </a:r>
            <a:r>
              <a:rPr lang="pl-PL" sz="2200" dirty="0" smtClean="0"/>
              <a:t>.</a:t>
            </a:r>
            <a:endParaRPr lang="pl-PL" sz="2200" dirty="0" smtClean="0">
              <a:latin typeface="+mn-lt"/>
            </a:endParaRPr>
          </a:p>
          <a:p>
            <a:pPr algn="just"/>
            <a:endParaRPr lang="pl-PL" sz="2200" dirty="0" smtClean="0">
              <a:latin typeface="+mn-lt"/>
            </a:endParaRPr>
          </a:p>
          <a:p>
            <a:pPr algn="just"/>
            <a:r>
              <a:rPr lang="pl-PL" sz="2200" dirty="0" smtClean="0">
                <a:latin typeface="+mn-lt"/>
              </a:rPr>
              <a:t> </a:t>
            </a:r>
          </a:p>
          <a:p>
            <a:pPr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200" b="1" dirty="0" smtClean="0">
              <a:latin typeface="+mn-lt"/>
              <a:cs typeface="+mn-cs"/>
            </a:endParaRPr>
          </a:p>
          <a:p>
            <a:pPr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endParaRPr lang="en-US" sz="2000" i="1" dirty="0">
              <a:latin typeface="+mn-lt"/>
              <a:cs typeface="+mn-cs"/>
            </a:endParaRPr>
          </a:p>
        </p:txBody>
      </p:sp>
      <p:sp>
        <p:nvSpPr>
          <p:cNvPr id="46084" name="Prostokąt 6"/>
          <p:cNvSpPr>
            <a:spLocks noChangeArrowheads="1"/>
          </p:cNvSpPr>
          <p:nvPr/>
        </p:nvSpPr>
        <p:spPr bwMode="auto">
          <a:xfrm>
            <a:off x="349624" y="1049338"/>
            <a:ext cx="7995864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Calibri" pitchFamily="34" charset="0"/>
              </a:rPr>
              <a:t>ЧАСТИ ПРОЕКТНОЙ ЗАЯВКИ</a:t>
            </a:r>
            <a:r>
              <a:rPr lang="pl-PL" sz="2800" b="1" dirty="0" smtClean="0">
                <a:latin typeface="Calibri" pitchFamily="34" charset="0"/>
              </a:rPr>
              <a:t> (</a:t>
            </a:r>
            <a:r>
              <a:rPr lang="uk-UA" sz="2800" b="1" dirty="0" smtClean="0">
                <a:latin typeface="Calibri" pitchFamily="34" charset="0"/>
              </a:rPr>
              <a:t>ПЗ</a:t>
            </a:r>
            <a:r>
              <a:rPr lang="pl-PL" sz="2800" b="1" dirty="0" smtClean="0">
                <a:latin typeface="Calibri" pitchFamily="34" charset="0"/>
              </a:rPr>
              <a:t>)</a:t>
            </a:r>
            <a:endParaRPr lang="en-US" sz="28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495300" y="1757081"/>
            <a:ext cx="8092888" cy="4481794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uk-UA" sz="6000" b="1" dirty="0" smtClean="0">
                <a:solidFill>
                  <a:srgbClr val="C00000"/>
                </a:solidFill>
                <a:latin typeface="+mn-lt"/>
              </a:rPr>
              <a:t>Подтверджение </a:t>
            </a:r>
            <a:r>
              <a:rPr lang="uk-UA" sz="6000" dirty="0" smtClean="0">
                <a:latin typeface="+mn-lt"/>
              </a:rPr>
              <a:t>готовности реализации проекта </a:t>
            </a:r>
            <a:r>
              <a:rPr lang="uk-UA" sz="6000" dirty="0">
                <a:latin typeface="+mn-lt"/>
              </a:rPr>
              <a:t>(</a:t>
            </a:r>
            <a:r>
              <a:rPr lang="uk-UA" sz="6000" dirty="0" smtClean="0">
                <a:latin typeface="+mn-lt"/>
              </a:rPr>
              <a:t>гарантия собственного вклада, наличие </a:t>
            </a:r>
            <a:r>
              <a:rPr lang="uk-UA" sz="6000" dirty="0">
                <a:latin typeface="+mn-lt"/>
              </a:rPr>
              <a:t>права </a:t>
            </a:r>
            <a:r>
              <a:rPr lang="uk-UA" sz="6000" dirty="0" smtClean="0">
                <a:latin typeface="+mn-lt"/>
              </a:rPr>
              <a:t>владения, пользования и распоряжения имуществом).</a:t>
            </a:r>
            <a:endParaRPr lang="uk-UA" sz="6000" dirty="0">
              <a:latin typeface="+mn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Обязательство </a:t>
            </a:r>
            <a:r>
              <a:rPr lang="ru-RU" sz="6000" dirty="0" smtClean="0">
                <a:latin typeface="+mn-lt"/>
              </a:rPr>
              <a:t>придерживаться принципов </a:t>
            </a:r>
            <a:r>
              <a:rPr lang="ru-RU" sz="6000" dirty="0">
                <a:latin typeface="+mn-lt"/>
              </a:rPr>
              <a:t>доброго партнерства.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6000" dirty="0" smtClean="0">
                <a:latin typeface="+mn-lt"/>
              </a:rPr>
              <a:t>Обязательство выполнять функции лидера проекта</a:t>
            </a:r>
            <a:endParaRPr lang="ru-RU" sz="6000" dirty="0">
              <a:latin typeface="+mn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6000" dirty="0" smtClean="0">
                <a:latin typeface="+mn-lt"/>
              </a:rPr>
              <a:t>Декларация о праве на возмещение НДС </a:t>
            </a:r>
            <a:r>
              <a:rPr lang="ru-RU" sz="6000" dirty="0">
                <a:latin typeface="+mn-lt"/>
              </a:rPr>
              <a:t>(для </a:t>
            </a:r>
            <a:r>
              <a:rPr lang="ru-RU" sz="6000" dirty="0" smtClean="0">
                <a:latin typeface="+mn-lt"/>
              </a:rPr>
              <a:t>польских бенефициаров).</a:t>
            </a: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endParaRPr lang="pl-PL" sz="6800" dirty="0" smtClean="0">
              <a:latin typeface="+mn-lt"/>
            </a:endParaRPr>
          </a:p>
          <a:p>
            <a:pPr marL="266700" indent="-266700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Ø"/>
              <a:defRPr/>
            </a:pPr>
            <a:endParaRPr lang="en-US" sz="2000" dirty="0">
              <a:latin typeface="+mj-lt"/>
              <a:cs typeface="+mn-cs"/>
            </a:endParaRPr>
          </a:p>
        </p:txBody>
      </p:sp>
      <p:sp>
        <p:nvSpPr>
          <p:cNvPr id="46084" name="Prostokąt 6"/>
          <p:cNvSpPr>
            <a:spLocks noChangeArrowheads="1"/>
          </p:cNvSpPr>
          <p:nvPr/>
        </p:nvSpPr>
        <p:spPr bwMode="auto">
          <a:xfrm>
            <a:off x="207963" y="1049338"/>
            <a:ext cx="8137525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ДЕКЛАРАЦИЯ ВЕДУЩЕГО БЕНЕФИЦИАРА</a:t>
            </a:r>
            <a:endParaRPr lang="en-US" sz="28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179388" y="1936376"/>
            <a:ext cx="8569325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endParaRPr lang="pl-PL" sz="2200" dirty="0" smtClean="0">
              <a:latin typeface="+mj-lt"/>
              <a:cs typeface="+mn-cs"/>
            </a:endParaRPr>
          </a:p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>
                <a:latin typeface="+mj-lt"/>
                <a:cs typeface="+mn-cs"/>
              </a:rPr>
              <a:t>Документ, </a:t>
            </a:r>
            <a:r>
              <a:rPr lang="ru-RU" sz="2200" dirty="0" smtClean="0">
                <a:latin typeface="+mj-lt"/>
                <a:cs typeface="+mn-cs"/>
              </a:rPr>
              <a:t>определяющий обязанности партнеров проекта.</a:t>
            </a:r>
            <a:endParaRPr lang="ru-RU" sz="2200" dirty="0">
              <a:latin typeface="+mj-lt"/>
              <a:cs typeface="+mn-cs"/>
            </a:endParaRPr>
          </a:p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 smtClean="0">
                <a:latin typeface="+mj-lt"/>
                <a:cs typeface="+mn-cs"/>
              </a:rPr>
              <a:t>Декларация о праве </a:t>
            </a:r>
            <a:r>
              <a:rPr lang="ru-RU" sz="2200" dirty="0">
                <a:latin typeface="+mj-lt"/>
                <a:cs typeface="+mn-cs"/>
              </a:rPr>
              <a:t>на </a:t>
            </a:r>
            <a:r>
              <a:rPr lang="ru-RU" sz="2200" dirty="0" smtClean="0">
                <a:latin typeface="+mj-lt"/>
                <a:cs typeface="+mn-cs"/>
              </a:rPr>
              <a:t>возмещение НДС </a:t>
            </a:r>
            <a:r>
              <a:rPr lang="ru-RU" sz="2200" dirty="0">
                <a:latin typeface="+mj-lt"/>
                <a:cs typeface="+mn-cs"/>
              </a:rPr>
              <a:t>(для </a:t>
            </a:r>
            <a:r>
              <a:rPr lang="ru-RU" sz="2200" dirty="0" smtClean="0">
                <a:latin typeface="+mj-lt"/>
                <a:cs typeface="+mn-cs"/>
              </a:rPr>
              <a:t>польских бенефициаров).</a:t>
            </a:r>
            <a:endParaRPr lang="ru-RU" sz="2200" dirty="0">
              <a:latin typeface="+mj-lt"/>
              <a:cs typeface="+mn-cs"/>
            </a:endParaRPr>
          </a:p>
          <a:p>
            <a:pPr marL="363538" indent="-363538" algn="just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dirty="0" smtClean="0">
                <a:latin typeface="+mj-lt"/>
                <a:cs typeface="+mn-cs"/>
              </a:rPr>
              <a:t>Декларации/заявления, подписанные каждым Бенефициаром отдельно (дата, подпись, печать).</a:t>
            </a:r>
            <a:endParaRPr lang="pl-PL" sz="2200" dirty="0" smtClean="0">
              <a:latin typeface="+mn-lt"/>
              <a:cs typeface="+mn-cs"/>
            </a:endParaRPr>
          </a:p>
          <a:p>
            <a:pPr marL="363538" indent="-363538" fontAlgn="auto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1400" u="sng" dirty="0" smtClean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340659" y="1049338"/>
            <a:ext cx="8408054" cy="89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ДЕКЛАРАЦИЯ О ПАРТНЕРСТВЕ</a:t>
            </a:r>
            <a:endParaRPr lang="en-US" sz="28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algn="just">
              <a:spcAft>
                <a:spcPts val="600"/>
              </a:spcAft>
            </a:pPr>
            <a:r>
              <a:rPr lang="uk-UA" sz="2400" dirty="0" smtClean="0">
                <a:latin typeface="+mn-lt"/>
              </a:rPr>
              <a:t>Приложение </a:t>
            </a:r>
            <a:r>
              <a:rPr lang="pl-PL" sz="2400" dirty="0" smtClean="0">
                <a:latin typeface="+mn-lt"/>
              </a:rPr>
              <a:t>A0 – </a:t>
            </a:r>
            <a:r>
              <a:rPr lang="uk-UA" sz="2400" dirty="0" smtClean="0">
                <a:latin typeface="+mn-lt"/>
              </a:rPr>
              <a:t>контактная информация для целей проекта</a:t>
            </a:r>
            <a:r>
              <a:rPr lang="pl-PL" sz="2400" dirty="0" smtClean="0">
                <a:latin typeface="+mn-lt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pl-PL" sz="2400" dirty="0" smtClean="0">
                <a:latin typeface="+mn-lt"/>
              </a:rPr>
              <a:t>		(</a:t>
            </a:r>
            <a:r>
              <a:rPr lang="ru-RU" sz="2400" dirty="0" smtClean="0">
                <a:latin typeface="+mn-lt"/>
              </a:rPr>
              <a:t>разъ</a:t>
            </a:r>
            <a:r>
              <a:rPr lang="uk-UA" sz="2400" dirty="0" smtClean="0">
                <a:latin typeface="+mn-lt"/>
              </a:rPr>
              <a:t>яснения</a:t>
            </a:r>
            <a:r>
              <a:rPr lang="uk-UA" sz="2400" dirty="0">
                <a:latin typeface="+mn-lt"/>
              </a:rPr>
              <a:t>, </a:t>
            </a:r>
            <a:r>
              <a:rPr lang="uk-UA" sz="2400" dirty="0" smtClean="0">
                <a:latin typeface="+mn-lt"/>
              </a:rPr>
              <a:t>запросы, корреспонденция)</a:t>
            </a:r>
            <a:endParaRPr lang="pl-PL" sz="2400" dirty="0" smtClean="0">
              <a:latin typeface="+mn-lt"/>
            </a:endParaRPr>
          </a:p>
          <a:p>
            <a:pPr algn="just">
              <a:spcAft>
                <a:spcPts val="600"/>
              </a:spcAft>
            </a:pPr>
            <a:endParaRPr lang="pl-PL" sz="2400" dirty="0" smtClean="0">
              <a:latin typeface="+mn-lt"/>
            </a:endParaRPr>
          </a:p>
          <a:p>
            <a:pPr algn="just"/>
            <a:r>
              <a:rPr lang="uk-UA" sz="2400" dirty="0" smtClean="0">
                <a:latin typeface="+mn-lt"/>
              </a:rPr>
              <a:t>Контактная информация </a:t>
            </a:r>
            <a:r>
              <a:rPr lang="uk-UA" sz="2400" b="1" dirty="0">
                <a:solidFill>
                  <a:srgbClr val="C00000"/>
                </a:solidFill>
                <a:latin typeface="+mn-lt"/>
              </a:rPr>
              <a:t>не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будет отображаться ни в документах в формате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PDF</a:t>
            </a:r>
            <a:r>
              <a:rPr lang="uk-UA" sz="2400" b="1" dirty="0">
                <a:solidFill>
                  <a:srgbClr val="C00000"/>
                </a:solidFill>
                <a:latin typeface="+mn-lt"/>
              </a:rPr>
              <a:t>,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ни в печатной версии.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400" dirty="0" smtClean="0">
                <a:latin typeface="+mn-lt"/>
              </a:rPr>
              <a:t>Она будет  записана в специальной базе </a:t>
            </a:r>
            <a:r>
              <a:rPr lang="uk-UA" sz="2400" dirty="0">
                <a:latin typeface="+mn-lt"/>
              </a:rPr>
              <a:t>для </a:t>
            </a:r>
            <a:r>
              <a:rPr lang="uk-UA" sz="2400" dirty="0" smtClean="0">
                <a:latin typeface="+mn-lt"/>
              </a:rPr>
              <a:t>использования сотрудниками СТС.</a:t>
            </a:r>
            <a:endParaRPr lang="uk-UA" sz="2400" dirty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49338"/>
            <a:ext cx="8540750" cy="89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КОНТАКТНАЯ ИНФОРМАЦИЯ ВЕДУЩЕГО БЕНЕФИЦИАРА</a:t>
            </a:r>
            <a:r>
              <a:rPr lang="en-US" sz="2800" b="1" dirty="0" smtClean="0">
                <a:latin typeface="+mn-lt"/>
              </a:rPr>
              <a:t>/</a:t>
            </a:r>
            <a:r>
              <a:rPr lang="uk-UA" sz="2800" b="1" dirty="0" smtClean="0">
                <a:latin typeface="+mn-lt"/>
              </a:rPr>
              <a:t>БЕНЕФИЦИАРА</a:t>
            </a:r>
            <a:endParaRPr lang="pl-PL" sz="2800" b="1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78302"/>
            <a:ext cx="8540750" cy="534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БЮДЖЕТ ПРОЕКТА</a:t>
            </a: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Фактические расходы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реальная стоимость)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- </a:t>
            </a:r>
            <a:r>
              <a:rPr lang="ru-RU" sz="2200" dirty="0" smtClean="0">
                <a:latin typeface="+mj-lt"/>
              </a:rPr>
              <a:t>фактические затраты на приемлемые расходы</a:t>
            </a:r>
            <a:r>
              <a:rPr lang="ru-RU" sz="2200" dirty="0" smtClean="0"/>
              <a:t> </a:t>
            </a:r>
            <a:r>
              <a:rPr lang="ru-RU" sz="2200" dirty="0" smtClean="0">
                <a:latin typeface="+mj-lt"/>
              </a:rPr>
              <a:t>(необходимы подтверждающие </a:t>
            </a:r>
            <a:r>
              <a:rPr lang="ru-RU" sz="2200" dirty="0" smtClean="0">
                <a:latin typeface="+mj-lt"/>
              </a:rPr>
              <a:t>документы)</a:t>
            </a:r>
            <a:endParaRPr lang="ru-RU" sz="2200" dirty="0">
              <a:latin typeface="+mj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Фиксированная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ставка - </a:t>
            </a:r>
            <a:r>
              <a:rPr lang="ru-RU" sz="2200" dirty="0" smtClean="0">
                <a:latin typeface="+mj-lt"/>
              </a:rPr>
              <a:t>непрямые </a:t>
            </a:r>
            <a:r>
              <a:rPr lang="ru-RU" sz="2200" dirty="0">
                <a:latin typeface="+mj-lt"/>
              </a:rPr>
              <a:t>(</a:t>
            </a:r>
            <a:r>
              <a:rPr lang="ru-RU" sz="2200" dirty="0" smtClean="0">
                <a:latin typeface="+mj-lt"/>
              </a:rPr>
              <a:t>административные) расходы </a:t>
            </a:r>
            <a:r>
              <a:rPr lang="ru-RU" sz="2200" dirty="0" smtClean="0">
                <a:latin typeface="+mj-lt"/>
              </a:rPr>
              <a:t>у </a:t>
            </a:r>
            <a:r>
              <a:rPr lang="ru-RU" sz="2200" dirty="0" smtClean="0">
                <a:latin typeface="+mj-lt"/>
              </a:rPr>
              <a:t>% от определенной суммы приемлемых расходов</a:t>
            </a:r>
            <a:endParaRPr lang="ru-RU" sz="2200" dirty="0">
              <a:latin typeface="+mj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Общая сумма – </a:t>
            </a:r>
            <a:r>
              <a:rPr lang="ru-RU" sz="2200" dirty="0" smtClean="0">
                <a:latin typeface="+mj-lt"/>
              </a:rPr>
              <a:t>расходы на </a:t>
            </a:r>
            <a:r>
              <a:rPr lang="ru-RU" sz="2200" dirty="0">
                <a:latin typeface="+mj-lt"/>
              </a:rPr>
              <a:t>персонал </a:t>
            </a:r>
            <a:r>
              <a:rPr lang="ru-RU" sz="2200" dirty="0" smtClean="0">
                <a:latin typeface="+mj-lt"/>
              </a:rPr>
              <a:t>и командировки</a:t>
            </a:r>
            <a:endParaRPr lang="ru-RU" sz="2200" dirty="0">
              <a:latin typeface="+mj-lt"/>
            </a:endParaRP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200" dirty="0" smtClean="0">
                <a:latin typeface="+mj-lt"/>
              </a:rPr>
              <a:t>На этапе заявки - необходимо предоставить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методологию </a:t>
            </a:r>
            <a:r>
              <a:rPr lang="ru-RU" sz="2200" dirty="0" smtClean="0">
                <a:latin typeface="+mj-lt"/>
              </a:rPr>
              <a:t>(без подтверждающих документов). </a:t>
            </a:r>
          </a:p>
          <a:p>
            <a:pPr marL="266700" indent="-26670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200" dirty="0" smtClean="0">
                <a:latin typeface="+mj-lt"/>
              </a:rPr>
              <a:t>На этапе отчетности - документы, подтверждающие расходы, </a:t>
            </a:r>
            <a:r>
              <a:rPr lang="ru-RU" sz="2200" dirty="0">
                <a:latin typeface="+mj-lt"/>
              </a:rPr>
              <a:t>не </a:t>
            </a:r>
            <a:r>
              <a:rPr lang="ru-RU" sz="2200" dirty="0" smtClean="0">
                <a:latin typeface="+mj-lt"/>
              </a:rPr>
              <a:t>проверяются СТС</a:t>
            </a:r>
            <a:endParaRPr lang="pl-PL" sz="2200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49337"/>
            <a:ext cx="8540750" cy="484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БЮДЖЕТ ПРОЕКТА</a:t>
            </a: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Бюджетные статьи: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1. </a:t>
            </a:r>
            <a:r>
              <a:rPr lang="ru-RU" sz="2400" dirty="0" smtClean="0">
                <a:latin typeface="+mn-lt"/>
              </a:rPr>
              <a:t>П</a:t>
            </a:r>
            <a:r>
              <a:rPr lang="uk-UA" sz="2400" dirty="0" smtClean="0">
                <a:latin typeface="+mn-lt"/>
              </a:rPr>
              <a:t>ерсонал проекта – </a:t>
            </a:r>
            <a:r>
              <a:rPr lang="uk-UA" sz="2000" dirty="0" smtClean="0">
                <a:latin typeface="+mn-lt"/>
              </a:rPr>
              <a:t>управление и администрирование проекта, напр., менеджер/координатор проекта, финансовый менеджер, ассистент по коммуникации (общая фиксированная сумма - макс.13000 евро)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2. </a:t>
            </a:r>
            <a:r>
              <a:rPr lang="ru-RU" sz="2400" dirty="0" smtClean="0">
                <a:latin typeface="+mn-lt"/>
              </a:rPr>
              <a:t>Командировки</a:t>
            </a:r>
            <a:r>
              <a:rPr lang="uk-UA" sz="2400" dirty="0" smtClean="0">
                <a:latin typeface="+mn-lt"/>
              </a:rPr>
              <a:t> – </a:t>
            </a:r>
            <a:r>
              <a:rPr lang="uk-UA" sz="2000" dirty="0" smtClean="0">
                <a:latin typeface="+mn-lt"/>
              </a:rPr>
              <a:t>расходы на командировки, в т.ч. транспорт, проживание, связанные с проектом (макс 2000 евро)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3. </a:t>
            </a:r>
            <a:r>
              <a:rPr lang="ru-RU" sz="2400" dirty="0" smtClean="0">
                <a:latin typeface="+mn-lt"/>
              </a:rPr>
              <a:t>Оборудование (покупка или </a:t>
            </a:r>
            <a:r>
              <a:rPr lang="ru-RU" sz="2400" dirty="0" smtClean="0">
                <a:latin typeface="+mn-lt"/>
              </a:rPr>
              <a:t>аренда) </a:t>
            </a:r>
            <a:r>
              <a:rPr lang="ru-RU" sz="2400" dirty="0" smtClean="0">
                <a:latin typeface="+mn-lt"/>
              </a:rPr>
              <a:t>– </a:t>
            </a:r>
            <a:r>
              <a:rPr lang="ru-RU" sz="2000" dirty="0" smtClean="0">
                <a:latin typeface="+mn-lt"/>
              </a:rPr>
              <a:t>по</a:t>
            </a:r>
            <a:r>
              <a:rPr lang="ru-RU" sz="2000" dirty="0" smtClean="0">
                <a:latin typeface="+mn-lt"/>
              </a:rPr>
              <a:t>купка </a:t>
            </a:r>
            <a:r>
              <a:rPr lang="ru-RU" sz="2000" dirty="0" smtClean="0">
                <a:latin typeface="+mn-lt"/>
              </a:rPr>
              <a:t>или </a:t>
            </a:r>
            <a:r>
              <a:rPr lang="ru-RU" sz="2000" dirty="0" smtClean="0">
                <a:latin typeface="+mn-lt"/>
              </a:rPr>
              <a:t>аренда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оборудования, покупка материалов для проекта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4. </a:t>
            </a:r>
            <a:r>
              <a:rPr lang="uk-UA" sz="2400" dirty="0" smtClean="0">
                <a:latin typeface="+mn-lt"/>
              </a:rPr>
              <a:t>Услуги </a:t>
            </a:r>
            <a:r>
              <a:rPr lang="uk-UA" sz="2000" dirty="0" smtClean="0">
                <a:latin typeface="+mn-lt"/>
              </a:rPr>
              <a:t>– расходы на услуги и экспертизы для проекта</a:t>
            </a:r>
            <a:endParaRPr lang="pl-PL" sz="20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7964" y="2148289"/>
            <a:ext cx="8290578" cy="41036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algn="just">
              <a:spcAft>
                <a:spcPts val="600"/>
              </a:spcAft>
            </a:pPr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</a:endParaRPr>
          </a:p>
          <a:p>
            <a:pPr marL="266700" algn="just"/>
            <a:endParaRPr lang="pl-PL" sz="2200" dirty="0" smtClean="0">
              <a:latin typeface="+mn-lt"/>
              <a:cs typeface="+mn-cs"/>
            </a:endParaRPr>
          </a:p>
          <a:p>
            <a:pPr marL="266700" algn="just"/>
            <a:endParaRPr lang="en-US" sz="2200" dirty="0">
              <a:latin typeface="+mn-lt"/>
              <a:cs typeface="+mn-cs"/>
            </a:endParaRPr>
          </a:p>
        </p:txBody>
      </p:sp>
      <p:sp>
        <p:nvSpPr>
          <p:cNvPr id="47108" name="Prostokąt 6"/>
          <p:cNvSpPr>
            <a:spLocks noChangeArrowheads="1"/>
          </p:cNvSpPr>
          <p:nvPr/>
        </p:nvSpPr>
        <p:spPr bwMode="auto">
          <a:xfrm>
            <a:off x="207963" y="1049337"/>
            <a:ext cx="8540750" cy="528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800" b="1" dirty="0" smtClean="0">
                <a:latin typeface="+mn-lt"/>
              </a:rPr>
              <a:t>БЮДЖЕТ ПРОЕКТА</a:t>
            </a: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800" b="1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Бюджетные статьи: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6. </a:t>
            </a:r>
            <a:r>
              <a:rPr lang="ru-RU" sz="2400" dirty="0" smtClean="0">
                <a:latin typeface="+mn-lt"/>
              </a:rPr>
              <a:t>И</a:t>
            </a:r>
            <a:r>
              <a:rPr lang="uk-UA" sz="2400" dirty="0" smtClean="0">
                <a:latin typeface="+mn-lt"/>
              </a:rPr>
              <a:t>нфраструктурный компонент – </a:t>
            </a:r>
            <a:r>
              <a:rPr lang="uk-UA" sz="2000" dirty="0" smtClean="0">
                <a:latin typeface="+mn-lt"/>
              </a:rPr>
              <a:t>расходы на инфраструктуру, ее создание и строительные работы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endParaRPr lang="pl-PL" sz="2400" dirty="0" smtClean="0"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pl-PL" sz="2400" dirty="0" smtClean="0">
                <a:latin typeface="+mn-lt"/>
              </a:rPr>
              <a:t>7. </a:t>
            </a:r>
            <a:r>
              <a:rPr lang="uk-UA" sz="2400" dirty="0" smtClean="0">
                <a:latin typeface="+mn-lt"/>
              </a:rPr>
              <a:t>Административные расходы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000" dirty="0" smtClean="0">
                <a:latin typeface="+mn-lt"/>
              </a:rPr>
              <a:t>(до 7% приемлемых прямых расходов исключая инфраструктурный компонент) – операционные и административные расходы, связанные с реализацией проекта</a:t>
            </a:r>
            <a:endParaRPr lang="pl-PL" sz="2000" dirty="0" smtClean="0"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Только приемлемые расходы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Обоснование расходов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Согласованность мероприятий и бюджета проекта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 marL="266700" indent="-266700" algn="ctr" fontAlgn="auto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defRPr/>
            </a:pP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Общие суммы и фиксированные ставки – соответствующие проекту</a:t>
            </a:r>
            <a:endParaRPr lang="pl-PL" sz="2400" b="1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odstawowy PBU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ojekt niestandardow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podstawowy PBU</Template>
  <TotalTime>2074</TotalTime>
  <Words>473</Words>
  <Application>Microsoft Office PowerPoint</Application>
  <PresentationFormat>Экран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Wingdings</vt:lpstr>
      <vt:lpstr>Motyw podstawowy PBU</vt:lpstr>
      <vt:lpstr>Projekt niestandardowy</vt:lpstr>
      <vt:lpstr>2_Motyw pakietu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Admin</cp:lastModifiedBy>
  <cp:revision>273</cp:revision>
  <dcterms:created xsi:type="dcterms:W3CDTF">2016-09-20T11:08:20Z</dcterms:created>
  <dcterms:modified xsi:type="dcterms:W3CDTF">2018-09-03T06:34:03Z</dcterms:modified>
</cp:coreProperties>
</file>