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</p:sldMasterIdLst>
  <p:notesMasterIdLst>
    <p:notesMasterId r:id="rId21"/>
  </p:notesMasterIdLst>
  <p:handoutMasterIdLst>
    <p:handoutMasterId r:id="rId22"/>
  </p:handoutMasterIdLst>
  <p:sldIdLst>
    <p:sldId id="256" r:id="rId4"/>
    <p:sldId id="314" r:id="rId5"/>
    <p:sldId id="304" r:id="rId6"/>
    <p:sldId id="308" r:id="rId7"/>
    <p:sldId id="299" r:id="rId8"/>
    <p:sldId id="311" r:id="rId9"/>
    <p:sldId id="289" r:id="rId10"/>
    <p:sldId id="305" r:id="rId11"/>
    <p:sldId id="296" r:id="rId12"/>
    <p:sldId id="301" r:id="rId13"/>
    <p:sldId id="306" r:id="rId14"/>
    <p:sldId id="307" r:id="rId15"/>
    <p:sldId id="298" r:id="rId16"/>
    <p:sldId id="313" r:id="rId17"/>
    <p:sldId id="312" r:id="rId18"/>
    <p:sldId id="309" r:id="rId19"/>
    <p:sldId id="258" r:id="rId20"/>
  </p:sldIdLst>
  <p:sldSz cx="9144000" cy="6858000" type="screen4x3"/>
  <p:notesSz cx="9928225" cy="6797675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611" autoAdjust="0"/>
  </p:normalViewPr>
  <p:slideViewPr>
    <p:cSldViewPr snapToGrid="0" snapToObjects="1"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7260CF-5208-4594-B234-CC0E2AB037C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C1F1B2C7-3A59-419B-B7EF-83C00CBE9130}">
      <dgm:prSet phldrT="[Tekst]" custT="1"/>
      <dgm:spPr/>
      <dgm:t>
        <a:bodyPr/>
        <a:lstStyle/>
        <a:p>
          <a:r>
            <a:rPr lang="uk-UA" sz="2000" b="1" dirty="0" smtClean="0"/>
            <a:t>Административная проверка и оценка приемлемости</a:t>
          </a:r>
          <a:endParaRPr lang="en-US" sz="2000" b="1" dirty="0"/>
        </a:p>
      </dgm:t>
    </dgm:pt>
    <dgm:pt modelId="{C8B784ED-18D5-440C-AE63-2334B5142F25}" type="parTrans" cxnId="{1DDCCF8A-04BD-4858-B7CA-B0D51F347FF8}">
      <dgm:prSet/>
      <dgm:spPr/>
      <dgm:t>
        <a:bodyPr/>
        <a:lstStyle/>
        <a:p>
          <a:endParaRPr lang="en-US"/>
        </a:p>
      </dgm:t>
    </dgm:pt>
    <dgm:pt modelId="{CE0E55F4-74B0-466E-9F9B-E6733D37E19F}" type="sibTrans" cxnId="{1DDCCF8A-04BD-4858-B7CA-B0D51F347FF8}">
      <dgm:prSet/>
      <dgm:spPr/>
      <dgm:t>
        <a:bodyPr/>
        <a:lstStyle/>
        <a:p>
          <a:endParaRPr lang="en-US"/>
        </a:p>
      </dgm:t>
    </dgm:pt>
    <dgm:pt modelId="{C799DAA6-23A5-42E0-AAE9-12B86434F290}">
      <dgm:prSet phldrT="[Tekst]" custT="1"/>
      <dgm:spPr/>
      <dgm:t>
        <a:bodyPr/>
        <a:lstStyle/>
        <a:p>
          <a:r>
            <a:rPr lang="uk-UA" sz="2000" b="1" dirty="0" smtClean="0"/>
            <a:t>Качественная оценка</a:t>
          </a:r>
          <a:endParaRPr lang="en-US" sz="2000" b="1" dirty="0"/>
        </a:p>
      </dgm:t>
    </dgm:pt>
    <dgm:pt modelId="{8E44D689-6B72-4F14-B6B9-062E2A019171}" type="parTrans" cxnId="{B24FDC9F-90C4-422E-AB5D-69BA6F36B80D}">
      <dgm:prSet/>
      <dgm:spPr/>
      <dgm:t>
        <a:bodyPr/>
        <a:lstStyle/>
        <a:p>
          <a:endParaRPr lang="en-US"/>
        </a:p>
      </dgm:t>
    </dgm:pt>
    <dgm:pt modelId="{5D4C2D73-0203-407A-AEC4-862F8B32DADD}" type="sibTrans" cxnId="{B24FDC9F-90C4-422E-AB5D-69BA6F36B80D}">
      <dgm:prSet/>
      <dgm:spPr/>
      <dgm:t>
        <a:bodyPr/>
        <a:lstStyle/>
        <a:p>
          <a:endParaRPr lang="en-US"/>
        </a:p>
      </dgm:t>
    </dgm:pt>
    <dgm:pt modelId="{E1D7F43A-EDD8-46C6-9F58-425B0B1D823E}">
      <dgm:prSet custT="1"/>
      <dgm:spPr/>
      <dgm:t>
        <a:bodyPr/>
        <a:lstStyle/>
        <a:p>
          <a:r>
            <a:rPr lang="uk-UA" sz="2000" b="1" dirty="0" smtClean="0"/>
            <a:t>Совместный Мониторинговый Комитет</a:t>
          </a:r>
          <a:endParaRPr lang="en-US" sz="2000" b="1" dirty="0" smtClean="0"/>
        </a:p>
      </dgm:t>
    </dgm:pt>
    <dgm:pt modelId="{6D5A6694-74B8-4CD9-B983-109EB7F05C15}" type="parTrans" cxnId="{2EA363DB-A0A2-4323-B44F-98EE3BA4412E}">
      <dgm:prSet/>
      <dgm:spPr/>
      <dgm:t>
        <a:bodyPr/>
        <a:lstStyle/>
        <a:p>
          <a:endParaRPr lang="en-US"/>
        </a:p>
      </dgm:t>
    </dgm:pt>
    <dgm:pt modelId="{876F3E96-CA4C-4120-9329-B8A2BD76ADD9}" type="sibTrans" cxnId="{2EA363DB-A0A2-4323-B44F-98EE3BA4412E}">
      <dgm:prSet/>
      <dgm:spPr/>
      <dgm:t>
        <a:bodyPr/>
        <a:lstStyle/>
        <a:p>
          <a:endParaRPr lang="en-US"/>
        </a:p>
      </dgm:t>
    </dgm:pt>
    <dgm:pt modelId="{E0E018FE-B77D-4783-AD40-AEC2360D9613}">
      <dgm:prSet phldrT="[Tekst]" custT="1"/>
      <dgm:spPr/>
      <dgm:t>
        <a:bodyPr/>
        <a:lstStyle/>
        <a:p>
          <a:r>
            <a:rPr lang="uk-UA" sz="2000" b="1" dirty="0" smtClean="0"/>
            <a:t>Комитет по отбору проектов</a:t>
          </a:r>
          <a:endParaRPr lang="en-US" sz="2000" b="1" dirty="0"/>
        </a:p>
      </dgm:t>
    </dgm:pt>
    <dgm:pt modelId="{A6DD34B1-91A8-41AC-B0B5-32011273DB43}" type="parTrans" cxnId="{2D926659-C6E5-444E-B3A2-E04C36201C33}">
      <dgm:prSet/>
      <dgm:spPr/>
      <dgm:t>
        <a:bodyPr/>
        <a:lstStyle/>
        <a:p>
          <a:endParaRPr lang="pl-PL"/>
        </a:p>
      </dgm:t>
    </dgm:pt>
    <dgm:pt modelId="{7228041B-E94B-4745-A49C-E45AD7430783}" type="sibTrans" cxnId="{2D926659-C6E5-444E-B3A2-E04C36201C33}">
      <dgm:prSet/>
      <dgm:spPr/>
      <dgm:t>
        <a:bodyPr/>
        <a:lstStyle/>
        <a:p>
          <a:endParaRPr lang="pl-PL"/>
        </a:p>
      </dgm:t>
    </dgm:pt>
    <dgm:pt modelId="{617DC01A-5F22-4FB2-8D2B-3ECDEBD5D95F}" type="pres">
      <dgm:prSet presAssocID="{D57260CF-5208-4594-B234-CC0E2AB037CB}" presName="CompostProcess" presStyleCnt="0">
        <dgm:presLayoutVars>
          <dgm:dir/>
          <dgm:resizeHandles val="exact"/>
        </dgm:presLayoutVars>
      </dgm:prSet>
      <dgm:spPr/>
    </dgm:pt>
    <dgm:pt modelId="{12A5D098-1A15-41A1-8040-A9AB8D4FE391}" type="pres">
      <dgm:prSet presAssocID="{D57260CF-5208-4594-B234-CC0E2AB037CB}" presName="arrow" presStyleLbl="bgShp" presStyleIdx="0" presStyleCnt="1" custLinFactNeighborX="-2775"/>
      <dgm:spPr/>
    </dgm:pt>
    <dgm:pt modelId="{85209F8D-7801-4E51-9559-BD695A111E44}" type="pres">
      <dgm:prSet presAssocID="{D57260CF-5208-4594-B234-CC0E2AB037CB}" presName="linearProcess" presStyleCnt="0"/>
      <dgm:spPr/>
    </dgm:pt>
    <dgm:pt modelId="{C695F351-F620-4BE2-AAE6-691572AF35ED}" type="pres">
      <dgm:prSet presAssocID="{C1F1B2C7-3A59-419B-B7EF-83C00CBE9130}" presName="textNode" presStyleLbl="node1" presStyleIdx="0" presStyleCnt="4" custScaleX="202339" custLinFactNeighborX="45525" custLinFactNeighborY="55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1E18F10-1E1B-484F-9781-B0658F2E8DBC}" type="pres">
      <dgm:prSet presAssocID="{CE0E55F4-74B0-466E-9F9B-E6733D37E19F}" presName="sibTrans" presStyleCnt="0"/>
      <dgm:spPr/>
    </dgm:pt>
    <dgm:pt modelId="{16F67ACF-647F-4E28-8493-0B2A105AA876}" type="pres">
      <dgm:prSet presAssocID="{C799DAA6-23A5-42E0-AAE9-12B86434F290}" presName="textNode" presStyleLbl="node1" presStyleIdx="1" presStyleCnt="4" custScaleX="147812" custLinFactNeighborX="-15673" custLinFactNeighborY="165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1FBB24E-4247-4175-97B8-9AAFE81756DB}" type="pres">
      <dgm:prSet presAssocID="{5D4C2D73-0203-407A-AEC4-862F8B32DADD}" presName="sibTrans" presStyleCnt="0"/>
      <dgm:spPr/>
    </dgm:pt>
    <dgm:pt modelId="{0B94ACB5-37CC-4078-9E7E-074781B266AE}" type="pres">
      <dgm:prSet presAssocID="{E0E018FE-B77D-4783-AD40-AEC2360D9613}" presName="textNode" presStyleLbl="node1" presStyleIdx="2" presStyleCnt="4" custScaleX="115730" custLinFactNeighborX="-82548" custLinFactNeighborY="220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DABEB4A-564D-43F4-8A7F-B0D7B463A67F}" type="pres">
      <dgm:prSet presAssocID="{7228041B-E94B-4745-A49C-E45AD7430783}" presName="sibTrans" presStyleCnt="0"/>
      <dgm:spPr/>
    </dgm:pt>
    <dgm:pt modelId="{8BBA6411-1FB7-4693-9843-E5A32228C135}" type="pres">
      <dgm:prSet presAssocID="{E1D7F43A-EDD8-46C6-9F58-425B0B1D823E}" presName="textNode" presStyleLbl="node1" presStyleIdx="3" presStyleCnt="4" custScaleX="181701" custLinFactX="-3565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5E7161-697E-475E-B89E-E6C739BDD918}" type="presOf" srcId="{C799DAA6-23A5-42E0-AAE9-12B86434F290}" destId="{16F67ACF-647F-4E28-8493-0B2A105AA876}" srcOrd="0" destOrd="0" presId="urn:microsoft.com/office/officeart/2005/8/layout/hProcess9"/>
    <dgm:cxn modelId="{2EA363DB-A0A2-4323-B44F-98EE3BA4412E}" srcId="{D57260CF-5208-4594-B234-CC0E2AB037CB}" destId="{E1D7F43A-EDD8-46C6-9F58-425B0B1D823E}" srcOrd="3" destOrd="0" parTransId="{6D5A6694-74B8-4CD9-B983-109EB7F05C15}" sibTransId="{876F3E96-CA4C-4120-9329-B8A2BD76ADD9}"/>
    <dgm:cxn modelId="{B295AA8F-C28B-41FA-840E-BF390C2C577A}" type="presOf" srcId="{D57260CF-5208-4594-B234-CC0E2AB037CB}" destId="{617DC01A-5F22-4FB2-8D2B-3ECDEBD5D95F}" srcOrd="0" destOrd="0" presId="urn:microsoft.com/office/officeart/2005/8/layout/hProcess9"/>
    <dgm:cxn modelId="{35F9D9DB-97C3-40E1-97A4-D5555C41A59C}" type="presOf" srcId="{E0E018FE-B77D-4783-AD40-AEC2360D9613}" destId="{0B94ACB5-37CC-4078-9E7E-074781B266AE}" srcOrd="0" destOrd="0" presId="urn:microsoft.com/office/officeart/2005/8/layout/hProcess9"/>
    <dgm:cxn modelId="{F12C8108-5E82-47B3-B601-870902CD6A8E}" type="presOf" srcId="{E1D7F43A-EDD8-46C6-9F58-425B0B1D823E}" destId="{8BBA6411-1FB7-4693-9843-E5A32228C135}" srcOrd="0" destOrd="0" presId="urn:microsoft.com/office/officeart/2005/8/layout/hProcess9"/>
    <dgm:cxn modelId="{2D926659-C6E5-444E-B3A2-E04C36201C33}" srcId="{D57260CF-5208-4594-B234-CC0E2AB037CB}" destId="{E0E018FE-B77D-4783-AD40-AEC2360D9613}" srcOrd="2" destOrd="0" parTransId="{A6DD34B1-91A8-41AC-B0B5-32011273DB43}" sibTransId="{7228041B-E94B-4745-A49C-E45AD7430783}"/>
    <dgm:cxn modelId="{1DDCCF8A-04BD-4858-B7CA-B0D51F347FF8}" srcId="{D57260CF-5208-4594-B234-CC0E2AB037CB}" destId="{C1F1B2C7-3A59-419B-B7EF-83C00CBE9130}" srcOrd="0" destOrd="0" parTransId="{C8B784ED-18D5-440C-AE63-2334B5142F25}" sibTransId="{CE0E55F4-74B0-466E-9F9B-E6733D37E19F}"/>
    <dgm:cxn modelId="{B24FDC9F-90C4-422E-AB5D-69BA6F36B80D}" srcId="{D57260CF-5208-4594-B234-CC0E2AB037CB}" destId="{C799DAA6-23A5-42E0-AAE9-12B86434F290}" srcOrd="1" destOrd="0" parTransId="{8E44D689-6B72-4F14-B6B9-062E2A019171}" sibTransId="{5D4C2D73-0203-407A-AEC4-862F8B32DADD}"/>
    <dgm:cxn modelId="{72F6B87B-0E4B-4669-8EE6-2F77B3120C07}" type="presOf" srcId="{C1F1B2C7-3A59-419B-B7EF-83C00CBE9130}" destId="{C695F351-F620-4BE2-AAE6-691572AF35ED}" srcOrd="0" destOrd="0" presId="urn:microsoft.com/office/officeart/2005/8/layout/hProcess9"/>
    <dgm:cxn modelId="{78698F7A-E77F-41BB-9544-BF6A9D0C9A2D}" type="presParOf" srcId="{617DC01A-5F22-4FB2-8D2B-3ECDEBD5D95F}" destId="{12A5D098-1A15-41A1-8040-A9AB8D4FE391}" srcOrd="0" destOrd="0" presId="urn:microsoft.com/office/officeart/2005/8/layout/hProcess9"/>
    <dgm:cxn modelId="{0DCDE713-E9C5-425D-AFCB-D9FCE503652A}" type="presParOf" srcId="{617DC01A-5F22-4FB2-8D2B-3ECDEBD5D95F}" destId="{85209F8D-7801-4E51-9559-BD695A111E44}" srcOrd="1" destOrd="0" presId="urn:microsoft.com/office/officeart/2005/8/layout/hProcess9"/>
    <dgm:cxn modelId="{2D5CFF94-B84F-479E-B182-D69E70692236}" type="presParOf" srcId="{85209F8D-7801-4E51-9559-BD695A111E44}" destId="{C695F351-F620-4BE2-AAE6-691572AF35ED}" srcOrd="0" destOrd="0" presId="urn:microsoft.com/office/officeart/2005/8/layout/hProcess9"/>
    <dgm:cxn modelId="{C9D45896-C01E-450B-A86A-7D996B1264DB}" type="presParOf" srcId="{85209F8D-7801-4E51-9559-BD695A111E44}" destId="{B1E18F10-1E1B-484F-9781-B0658F2E8DBC}" srcOrd="1" destOrd="0" presId="urn:microsoft.com/office/officeart/2005/8/layout/hProcess9"/>
    <dgm:cxn modelId="{51D3B8BA-975B-4191-86D0-1800CD4AF1A9}" type="presParOf" srcId="{85209F8D-7801-4E51-9559-BD695A111E44}" destId="{16F67ACF-647F-4E28-8493-0B2A105AA876}" srcOrd="2" destOrd="0" presId="urn:microsoft.com/office/officeart/2005/8/layout/hProcess9"/>
    <dgm:cxn modelId="{701C339F-7BA1-46F6-89CB-2B97EF29DC32}" type="presParOf" srcId="{85209F8D-7801-4E51-9559-BD695A111E44}" destId="{F1FBB24E-4247-4175-97B8-9AAFE81756DB}" srcOrd="3" destOrd="0" presId="urn:microsoft.com/office/officeart/2005/8/layout/hProcess9"/>
    <dgm:cxn modelId="{78D9440B-7EE1-49AC-A2F2-61A193004857}" type="presParOf" srcId="{85209F8D-7801-4E51-9559-BD695A111E44}" destId="{0B94ACB5-37CC-4078-9E7E-074781B266AE}" srcOrd="4" destOrd="0" presId="urn:microsoft.com/office/officeart/2005/8/layout/hProcess9"/>
    <dgm:cxn modelId="{3A14FBE8-07F4-43C3-9724-B146987FB65C}" type="presParOf" srcId="{85209F8D-7801-4E51-9559-BD695A111E44}" destId="{6DABEB4A-564D-43F4-8A7F-B0D7B463A67F}" srcOrd="5" destOrd="0" presId="urn:microsoft.com/office/officeart/2005/8/layout/hProcess9"/>
    <dgm:cxn modelId="{E455391D-C239-447E-8AD7-9B8709B3A01C}" type="presParOf" srcId="{85209F8D-7801-4E51-9559-BD695A111E44}" destId="{8BBA6411-1FB7-4693-9843-E5A32228C135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A5D098-1A15-41A1-8040-A9AB8D4FE391}">
      <dsp:nvSpPr>
        <dsp:cNvPr id="0" name=""/>
        <dsp:cNvSpPr/>
      </dsp:nvSpPr>
      <dsp:spPr>
        <a:xfrm>
          <a:off x="449349" y="0"/>
          <a:ext cx="7429068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95F351-F620-4BE2-AAE6-691572AF35ED}">
      <dsp:nvSpPr>
        <dsp:cNvPr id="0" name=""/>
        <dsp:cNvSpPr/>
      </dsp:nvSpPr>
      <dsp:spPr>
        <a:xfrm>
          <a:off x="97766" y="1228157"/>
          <a:ext cx="2533524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Административная проверка и оценка приемлемости</a:t>
          </a:r>
          <a:endParaRPr lang="en-US" sz="2000" b="1" kern="1200" dirty="0"/>
        </a:p>
      </dsp:txBody>
      <dsp:txXfrm>
        <a:off x="177121" y="1307512"/>
        <a:ext cx="2374814" cy="1466890"/>
      </dsp:txXfrm>
    </dsp:sp>
    <dsp:sp modelId="{16F67ACF-647F-4E28-8493-0B2A105AA876}">
      <dsp:nvSpPr>
        <dsp:cNvPr id="0" name=""/>
        <dsp:cNvSpPr/>
      </dsp:nvSpPr>
      <dsp:spPr>
        <a:xfrm>
          <a:off x="2712265" y="1246103"/>
          <a:ext cx="1850781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Качественная оценка</a:t>
          </a:r>
          <a:endParaRPr lang="en-US" sz="2000" b="1" kern="1200" dirty="0"/>
        </a:p>
      </dsp:txBody>
      <dsp:txXfrm>
        <a:off x="2791620" y="1325458"/>
        <a:ext cx="1692071" cy="1466890"/>
      </dsp:txXfrm>
    </dsp:sp>
    <dsp:sp modelId="{0B94ACB5-37CC-4078-9E7E-074781B266AE}">
      <dsp:nvSpPr>
        <dsp:cNvPr id="0" name=""/>
        <dsp:cNvSpPr/>
      </dsp:nvSpPr>
      <dsp:spPr>
        <a:xfrm>
          <a:off x="4632175" y="1255060"/>
          <a:ext cx="1449077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Комитет по отбору проектов</a:t>
          </a:r>
          <a:endParaRPr lang="en-US" sz="2000" b="1" kern="1200" dirty="0"/>
        </a:p>
      </dsp:txBody>
      <dsp:txXfrm>
        <a:off x="4702913" y="1325798"/>
        <a:ext cx="1307601" cy="1484124"/>
      </dsp:txXfrm>
    </dsp:sp>
    <dsp:sp modelId="{8BBA6411-1FB7-4693-9843-E5A32228C135}">
      <dsp:nvSpPr>
        <dsp:cNvPr id="0" name=""/>
        <dsp:cNvSpPr/>
      </dsp:nvSpPr>
      <dsp:spPr>
        <a:xfrm>
          <a:off x="6208880" y="1219199"/>
          <a:ext cx="2275112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Совместный Мониторинговый Комитет</a:t>
          </a:r>
          <a:endParaRPr lang="en-US" sz="2000" b="1" kern="1200" dirty="0" smtClean="0"/>
        </a:p>
      </dsp:txBody>
      <dsp:txXfrm>
        <a:off x="6288235" y="1298554"/>
        <a:ext cx="2116402" cy="146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5623696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0E6AC-5C92-4F40-85F2-FA91AF44B8C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5623696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31659-5E25-48CA-9E2F-28E72EB89C38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7041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3696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59B75-8DF9-024B-A700-46F6C72D26EF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3696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7B813-A24F-BA4B-9821-07A85B5D0A5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5422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7B813-A24F-BA4B-9821-07A85B5D0A55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7790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dirty="0" smtClean="0"/>
              <a:t>Projekt zostanie </a:t>
            </a:r>
            <a:r>
              <a:rPr lang="pl-PL" sz="1200" b="1" dirty="0" smtClean="0">
                <a:solidFill>
                  <a:srgbClr val="C00000"/>
                </a:solidFill>
              </a:rPr>
              <a:t>odrzucony na etapie oceny administracyjnej</a:t>
            </a:r>
            <a:r>
              <a:rPr lang="pl-PL" sz="1200" dirty="0" smtClean="0"/>
              <a:t>, jeśli Beneficjent Wiodący wezwany do uzupełnień / wyjaśnień, nie dostarczy ich w terminie lub będą one niewystarczające.</a:t>
            </a:r>
            <a:r>
              <a:rPr lang="en-US" sz="1200" dirty="0" smtClean="0"/>
              <a:t> </a:t>
            </a:r>
            <a:endParaRPr lang="pl-PL" sz="1200" dirty="0" smtClean="0"/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7B813-A24F-BA4B-9821-07A85B5D0A55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9810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5694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089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3238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7233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3756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477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8356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1120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8007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2800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9106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88459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0647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99471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58714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84923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11221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05748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65682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3628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31070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512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54295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40575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22528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5862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919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8998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900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231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125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510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CE8B90-C99F-2241-AD40-2ABC0D5DF9E6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676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68421" y="274638"/>
            <a:ext cx="78205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68421" y="1600201"/>
            <a:ext cx="7820526" cy="327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9357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979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316" y="842210"/>
            <a:ext cx="7807158" cy="949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</a:t>
            </a:r>
            <a:r>
              <a:rPr lang="pl-PL" dirty="0" err="1" smtClean="0"/>
              <a:t>edyt</a:t>
            </a:r>
            <a:r>
              <a:rPr lang="pl-PL" dirty="0" smtClean="0"/>
              <a:t>. styl wz. tyt.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316" y="2138947"/>
            <a:ext cx="7807157" cy="3987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316" y="6356350"/>
            <a:ext cx="2874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7A307-85CF-DB4A-99F4-A094F7ACF1B1}" type="datetimeFigureOut">
              <a:rPr lang="pl-PL" smtClean="0"/>
              <a:pPr/>
              <a:t>2018-09-03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251158" y="6356350"/>
            <a:ext cx="1768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8822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374D5-FAD2-EA4D-A8D3-92F36A000C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42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68421" y="274638"/>
            <a:ext cx="78205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68421" y="1600201"/>
            <a:ext cx="7820526" cy="3279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9357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8257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ymbol zastępczy zawartości 8"/>
          <p:cNvSpPr txBox="1">
            <a:spLocks/>
          </p:cNvSpPr>
          <p:nvPr/>
        </p:nvSpPr>
        <p:spPr>
          <a:xfrm>
            <a:off x="357188" y="582613"/>
            <a:ext cx="8501062" cy="50895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2800" dirty="0">
              <a:solidFill>
                <a:schemeClr val="bg1"/>
              </a:solidFill>
              <a:latin typeface="+mn-lt"/>
            </a:endParaRPr>
          </a:p>
          <a:p>
            <a:pPr algn="ctr">
              <a:defRPr/>
            </a:pPr>
            <a:r>
              <a:rPr lang="uk-UA" sz="2800" dirty="0" smtClean="0">
                <a:solidFill>
                  <a:schemeClr val="bg1"/>
                </a:solidFill>
              </a:rPr>
              <a:t>ПРОГРАММА </a:t>
            </a:r>
          </a:p>
          <a:p>
            <a:pPr algn="ctr">
              <a:defRPr/>
            </a:pPr>
            <a:r>
              <a:rPr lang="uk-UA" sz="2800" dirty="0" smtClean="0">
                <a:solidFill>
                  <a:schemeClr val="bg1"/>
                </a:solidFill>
              </a:rPr>
              <a:t>ТРАНСГРАНИЧНОГО СОТРУДНИЧЕСТВА</a:t>
            </a:r>
          </a:p>
          <a:p>
            <a:pPr algn="ctr">
              <a:defRPr/>
            </a:pPr>
            <a:r>
              <a:rPr lang="uk-UA" sz="2800" dirty="0" smtClean="0">
                <a:solidFill>
                  <a:schemeClr val="bg1"/>
                </a:solidFill>
              </a:rPr>
              <a:t>ПОЛЬША-БЕЛАРУСЬ-УКРАИНА</a:t>
            </a:r>
            <a:r>
              <a:rPr lang="pl" sz="2800" dirty="0" smtClean="0">
                <a:solidFill>
                  <a:schemeClr val="bg1"/>
                </a:solidFill>
              </a:rPr>
              <a:t> 2014–2020</a:t>
            </a:r>
          </a:p>
          <a:p>
            <a:pPr marL="342900" indent="-342900" defTabSz="4572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chemeClr val="bg1"/>
              </a:solidFill>
              <a:latin typeface="+mn-lt"/>
            </a:endParaRPr>
          </a:p>
          <a:p>
            <a:pPr marL="342900" indent="-342900" algn="ctr" defTabSz="457200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en-US" sz="2400" b="1" dirty="0">
              <a:solidFill>
                <a:schemeClr val="bg1"/>
              </a:solidFill>
              <a:latin typeface="+mn-lt"/>
            </a:endParaRPr>
          </a:p>
          <a:p>
            <a:pPr marL="342900" indent="-342900" algn="ctr" defTabSz="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chemeClr val="bg1"/>
                </a:solidFill>
                <a:latin typeface="+mn-lt"/>
              </a:rPr>
              <a:t>ПРОЦЕДУРЫ ОЦЕНКИ</a:t>
            </a:r>
            <a:r>
              <a:rPr lang="pl-PL" sz="2400" b="1" dirty="0" smtClean="0">
                <a:solidFill>
                  <a:schemeClr val="bg1"/>
                </a:solidFill>
                <a:latin typeface="+mn-lt"/>
              </a:rPr>
              <a:t> </a:t>
            </a:r>
          </a:p>
          <a:p>
            <a:pPr marL="342900" indent="-342900" algn="ctr" defTabSz="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chemeClr val="bg1"/>
                </a:solidFill>
                <a:latin typeface="+mn-lt"/>
              </a:rPr>
              <a:t> ПРОЕКТНОЙ ЗАЯВКИ</a:t>
            </a:r>
            <a:endParaRPr lang="pl-PL" sz="3000" dirty="0" smtClean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 smtClean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 smtClean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uk-UA" sz="1600" dirty="0" smtClean="0">
                <a:solidFill>
                  <a:schemeClr val="bg1"/>
                </a:solidFill>
                <a:latin typeface="+mn-lt"/>
              </a:rPr>
              <a:t>ТРЕНИНГ ДЛЯ ЗАЯВИТЕЛЕЙ</a:t>
            </a:r>
            <a:endParaRPr lang="en-US" sz="1600" dirty="0">
              <a:solidFill>
                <a:schemeClr val="bg1"/>
              </a:solidFill>
              <a:latin typeface="+mn-lt"/>
            </a:endParaRPr>
          </a:p>
          <a:p>
            <a:pPr marL="457200" indent="-457200"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uk-UA" sz="1600" dirty="0" smtClean="0">
                <a:solidFill>
                  <a:schemeClr val="bg1"/>
                </a:solidFill>
              </a:rPr>
              <a:t>СЕНТЯБРЬ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201</a:t>
            </a:r>
            <a:r>
              <a:rPr lang="pl-PL" sz="1600" dirty="0" smtClean="0">
                <a:solidFill>
                  <a:schemeClr val="bg1"/>
                </a:solidFill>
                <a:latin typeface="+mn-lt"/>
              </a:rPr>
              <a:t>8</a:t>
            </a:r>
            <a:endParaRPr lang="pl-PL" sz="16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874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ytuł 7"/>
          <p:cNvSpPr>
            <a:spLocks noGrp="1"/>
          </p:cNvSpPr>
          <p:nvPr>
            <p:ph type="title"/>
          </p:nvPr>
        </p:nvSpPr>
        <p:spPr>
          <a:xfrm>
            <a:off x="251520" y="1114425"/>
            <a:ext cx="8568952" cy="714375"/>
          </a:xfrm>
        </p:spPr>
        <p:txBody>
          <a:bodyPr>
            <a:normAutofit/>
          </a:bodyPr>
          <a:lstStyle/>
          <a:p>
            <a:pPr marL="457200" indent="-457200" algn="l"/>
            <a:r>
              <a:rPr lang="uk-UA" sz="2800" b="1" dirty="0" smtClean="0"/>
              <a:t>ЭТАПЫ ОЦЕНКИ ПРОЕКТНОЙ ЗАЯВКИ</a:t>
            </a:r>
            <a:r>
              <a:rPr lang="pl-PL" sz="2800" b="1" dirty="0" smtClean="0"/>
              <a:t> 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20586462"/>
              </p:ext>
            </p:extLst>
          </p:nvPr>
        </p:nvGraphicFramePr>
        <p:xfrm>
          <a:off x="251520" y="1752600"/>
          <a:ext cx="87400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ytuł 7"/>
          <p:cNvSpPr txBox="1">
            <a:spLocks/>
          </p:cNvSpPr>
          <p:nvPr/>
        </p:nvSpPr>
        <p:spPr>
          <a:xfrm>
            <a:off x="0" y="1041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ПРОЕКТНАЯ ЗАЯВКА</a:t>
            </a: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 –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 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НА ЧТО ОБРАТИТЬ ВНИМАНИЕ</a:t>
            </a: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 (1)</a:t>
            </a: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ymbol zastępczy zawartości 8"/>
          <p:cNvSpPr txBox="1">
            <a:spLocks/>
          </p:cNvSpPr>
          <p:nvPr/>
        </p:nvSpPr>
        <p:spPr>
          <a:xfrm>
            <a:off x="251520" y="1828801"/>
            <a:ext cx="8568952" cy="41044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pl-PL" sz="1900" dirty="0" smtClean="0"/>
          </a:p>
          <a:p>
            <a:pPr marL="342900" indent="-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Согласованность информации в заявке</a:t>
            </a:r>
            <a:endParaRPr lang="pl-PL" sz="2400" b="1" dirty="0" smtClean="0">
              <a:solidFill>
                <a:srgbClr val="C00000"/>
              </a:solidFill>
            </a:endParaRPr>
          </a:p>
          <a:p>
            <a:pPr marL="534988" indent="-176213">
              <a:defRPr/>
            </a:pPr>
            <a:r>
              <a:rPr lang="pl-PL" sz="2400" b="1" dirty="0" smtClean="0"/>
              <a:t>- </a:t>
            </a:r>
            <a:r>
              <a:rPr lang="uk-UA" sz="2400" dirty="0" smtClean="0"/>
              <a:t>запланирован</a:t>
            </a:r>
            <a:r>
              <a:rPr lang="ru-RU" sz="2400" dirty="0" smtClean="0"/>
              <a:t>ные мероприятия</a:t>
            </a:r>
            <a:r>
              <a:rPr lang="pl-PL" sz="2400" dirty="0" smtClean="0"/>
              <a:t>,</a:t>
            </a:r>
          </a:p>
          <a:p>
            <a:pPr marL="534988" indent="-176213">
              <a:defRPr/>
            </a:pPr>
            <a:r>
              <a:rPr lang="pl-PL" sz="2400" dirty="0" smtClean="0"/>
              <a:t>- </a:t>
            </a:r>
            <a:r>
              <a:rPr lang="uk-UA" sz="2400" dirty="0" smtClean="0"/>
              <a:t>сроки</a:t>
            </a:r>
            <a:r>
              <a:rPr lang="pl-PL" sz="2400" dirty="0" smtClean="0"/>
              <a:t>,</a:t>
            </a:r>
          </a:p>
          <a:p>
            <a:pPr marL="534988" indent="-176213">
              <a:defRPr/>
            </a:pPr>
            <a:r>
              <a:rPr lang="pl-PL" sz="2400" dirty="0" smtClean="0"/>
              <a:t>- </a:t>
            </a:r>
            <a:r>
              <a:rPr lang="uk-UA" sz="2400" dirty="0" smtClean="0"/>
              <a:t>бюджет</a:t>
            </a:r>
            <a:r>
              <a:rPr lang="pl-PL" sz="2400" dirty="0" smtClean="0"/>
              <a:t>,</a:t>
            </a:r>
          </a:p>
          <a:p>
            <a:pPr marL="534988" indent="-176213">
              <a:defRPr/>
            </a:pPr>
            <a:r>
              <a:rPr lang="pl-PL" sz="2400" dirty="0" smtClean="0"/>
              <a:t>- </a:t>
            </a:r>
            <a:r>
              <a:rPr lang="uk-UA" sz="2400" dirty="0" err="1" smtClean="0"/>
              <a:t>Показатели</a:t>
            </a:r>
            <a:r>
              <a:rPr lang="uk-UA" sz="2400" dirty="0" smtClean="0"/>
              <a:t> (</a:t>
            </a:r>
            <a:r>
              <a:rPr lang="uk-UA" sz="2400" dirty="0" err="1" smtClean="0"/>
              <a:t>индикаторы</a:t>
            </a:r>
            <a:r>
              <a:rPr lang="uk-UA" sz="2400" dirty="0" smtClean="0"/>
              <a:t>)</a:t>
            </a:r>
            <a:r>
              <a:rPr lang="pl-PL" sz="2400" dirty="0" smtClean="0"/>
              <a:t>.</a:t>
            </a:r>
            <a:endParaRPr lang="pl-PL" sz="2400" dirty="0" smtClean="0"/>
          </a:p>
          <a:p>
            <a:pPr marL="342900" indent="-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План</a:t>
            </a:r>
            <a:r>
              <a:rPr lang="pl-PL" sz="2400" dirty="0" smtClean="0"/>
              <a:t> </a:t>
            </a:r>
            <a:r>
              <a:rPr lang="uk-UA" sz="2400" dirty="0" smtClean="0"/>
              <a:t>мероприятий и </a:t>
            </a:r>
            <a:r>
              <a:rPr lang="uk-UA" sz="2400" b="1" dirty="0" smtClean="0">
                <a:solidFill>
                  <a:srgbClr val="C00000"/>
                </a:solidFill>
              </a:rPr>
              <a:t>распределение обязанностей</a:t>
            </a:r>
            <a:r>
              <a:rPr lang="pl-PL" sz="2400" dirty="0" smtClean="0">
                <a:solidFill>
                  <a:srgbClr val="C00000"/>
                </a:solidFill>
              </a:rPr>
              <a:t> </a:t>
            </a:r>
            <a:r>
              <a:rPr lang="uk-UA" sz="2400" dirty="0" smtClean="0"/>
              <a:t>между бенефициарами</a:t>
            </a:r>
            <a:endParaRPr lang="pl-PL" sz="2400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endParaRPr lang="pl-PL" sz="19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ytuł 7"/>
          <p:cNvSpPr txBox="1">
            <a:spLocks/>
          </p:cNvSpPr>
          <p:nvPr/>
        </p:nvSpPr>
        <p:spPr>
          <a:xfrm>
            <a:off x="475129" y="663388"/>
            <a:ext cx="8453718" cy="10540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Raavi" pitchFamily="34" charset="0"/>
            </a:endParaRPr>
          </a:p>
          <a:p>
            <a:pPr marL="457200" lvl="0" indent="-457200">
              <a:spcBef>
                <a:spcPts val="1200"/>
              </a:spcBef>
              <a:defRPr/>
            </a:pPr>
            <a:r>
              <a:rPr lang="uk-UA" sz="2800" b="1" dirty="0" smtClean="0">
                <a:cs typeface="Raavi" pitchFamily="34" charset="0"/>
              </a:rPr>
              <a:t>ПРОЕКТНАЯ ЗАЯВКА</a:t>
            </a:r>
            <a:r>
              <a:rPr lang="pl-PL" sz="2800" b="1" dirty="0" smtClean="0">
                <a:cs typeface="Raavi" pitchFamily="34" charset="0"/>
              </a:rPr>
              <a:t> </a:t>
            </a:r>
            <a:r>
              <a:rPr lang="pl-PL" sz="2800" b="1" dirty="0">
                <a:cs typeface="Raavi" pitchFamily="34" charset="0"/>
              </a:rPr>
              <a:t>–</a:t>
            </a:r>
            <a:r>
              <a:rPr lang="en-GB" sz="2800" b="1" dirty="0">
                <a:cs typeface="Raavi" pitchFamily="34" charset="0"/>
              </a:rPr>
              <a:t> </a:t>
            </a:r>
            <a:r>
              <a:rPr lang="uk-UA" sz="2800" b="1" dirty="0">
                <a:cs typeface="Raavi" pitchFamily="34" charset="0"/>
              </a:rPr>
              <a:t>НА </a:t>
            </a:r>
            <a:r>
              <a:rPr lang="uk-UA" sz="2800" b="1" dirty="0" smtClean="0">
                <a:cs typeface="Raavi" pitchFamily="34" charset="0"/>
              </a:rPr>
              <a:t>ЧТО ОБРАТИТЬ ВНИМАНИЕ </a:t>
            </a:r>
            <a:r>
              <a:rPr lang="pl-PL" sz="2800" b="1" dirty="0" smtClean="0">
                <a:cs typeface="Raavi" pitchFamily="34" charset="0"/>
              </a:rPr>
              <a:t>(</a:t>
            </a:r>
            <a:r>
              <a:rPr lang="uk-UA" sz="2800" b="1" dirty="0" smtClean="0">
                <a:cs typeface="Raavi" pitchFamily="34" charset="0"/>
              </a:rPr>
              <a:t>2</a:t>
            </a:r>
            <a:r>
              <a:rPr lang="pl-PL" sz="2800" b="1" dirty="0" smtClean="0">
                <a:cs typeface="Raavi" pitchFamily="34" charset="0"/>
              </a:rPr>
              <a:t>)</a:t>
            </a:r>
            <a:endParaRPr lang="pl-PL" sz="2800" b="1" dirty="0"/>
          </a:p>
        </p:txBody>
      </p:sp>
      <p:sp>
        <p:nvSpPr>
          <p:cNvPr id="9" name="Symbol zastępczy zawartości 8"/>
          <p:cNvSpPr txBox="1">
            <a:spLocks/>
          </p:cNvSpPr>
          <p:nvPr/>
        </p:nvSpPr>
        <p:spPr>
          <a:xfrm>
            <a:off x="359097" y="1828800"/>
            <a:ext cx="8345633" cy="45881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endParaRPr lang="pl-PL" sz="1900" u="sng" dirty="0" smtClean="0"/>
          </a:p>
          <a:p>
            <a:pPr marL="342900" marR="0" lvl="0" indent="-34290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Государственная помощь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pl-PL" sz="2400" dirty="0" smtClean="0"/>
              <a:t>(</a:t>
            </a:r>
            <a:r>
              <a:rPr lang="uk-UA" sz="2400" dirty="0" smtClean="0"/>
              <a:t>неприемлемая заявка</a:t>
            </a:r>
            <a:r>
              <a:rPr lang="pl-PL" sz="2400" dirty="0" smtClean="0"/>
              <a:t>)</a:t>
            </a:r>
          </a:p>
          <a:p>
            <a:pPr marL="342900" marR="0" lvl="0" indent="-34290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Доход</a:t>
            </a:r>
            <a:endParaRPr lang="pl-PL" sz="2400" b="1" dirty="0" smtClean="0">
              <a:solidFill>
                <a:srgbClr val="C00000"/>
              </a:solidFill>
            </a:endParaRP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Принцип неприбыльности.</a:t>
            </a:r>
            <a:r>
              <a:rPr lang="pl-PL" sz="2400" b="1" dirty="0" smtClean="0"/>
              <a:t> </a:t>
            </a:r>
            <a:r>
              <a:rPr lang="uk-UA" sz="2400" dirty="0" smtClean="0"/>
              <a:t>Ни целью, ни результатом гранта (проекта) не может быть получение прибыли ни для одного из Бенефициаров</a:t>
            </a:r>
            <a:r>
              <a:rPr lang="pl-PL" sz="2400" dirty="0" smtClean="0"/>
              <a:t>!</a:t>
            </a:r>
            <a:endParaRPr lang="pl-PL" sz="2400" dirty="0"/>
          </a:p>
          <a:p>
            <a:pPr marR="0" lvl="0" algn="l" defTabSz="457200" rtl="0" eaLnBrk="1" fontAlgn="auto" latinLnBrk="0" hangingPunct="1">
              <a:lnSpc>
                <a:spcPct val="120000"/>
              </a:lnSpc>
              <a:spcBef>
                <a:spcPts val="600"/>
              </a:spcBef>
              <a:buClrTx/>
              <a:buSzTx/>
              <a:tabLst/>
              <a:defRPr/>
            </a:pPr>
            <a:endParaRPr lang="en-US" sz="1900" b="1" dirty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ytuł 7"/>
          <p:cNvSpPr txBox="1">
            <a:spLocks/>
          </p:cNvSpPr>
          <p:nvPr/>
        </p:nvSpPr>
        <p:spPr>
          <a:xfrm>
            <a:off x="323528" y="1079500"/>
            <a:ext cx="8229600" cy="749300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dirty="0" smtClean="0">
                <a:latin typeface="+mj-lt"/>
                <a:ea typeface="+mj-ea"/>
                <a:cs typeface="+mj-cs"/>
              </a:rPr>
              <a:t>ПРОЕКТНАЯ ЗАЯВКА</a:t>
            </a:r>
            <a:r>
              <a:rPr lang="pl-PL" sz="2800" b="1" dirty="0" smtClean="0">
                <a:latin typeface="+mj-lt"/>
                <a:ea typeface="+mj-ea"/>
                <a:cs typeface="+mj-cs"/>
              </a:rPr>
              <a:t> – </a:t>
            </a:r>
            <a:r>
              <a:rPr lang="uk-UA" sz="2800" b="1" dirty="0" smtClean="0">
                <a:latin typeface="+mj-lt"/>
                <a:ea typeface="+mj-ea"/>
                <a:cs typeface="+mj-cs"/>
              </a:rPr>
              <a:t>РЕЗУЛЬТАТЫ ОЦЕНКИ</a:t>
            </a: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23528" y="1676400"/>
            <a:ext cx="83812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/>
              <a:t>Комитет по отбору проектов</a:t>
            </a:r>
            <a:r>
              <a:rPr lang="pl-PL" sz="2400" dirty="0" smtClean="0"/>
              <a:t> (</a:t>
            </a:r>
            <a:r>
              <a:rPr lang="uk-UA" sz="2400" dirty="0" smtClean="0"/>
              <a:t>КОП</a:t>
            </a:r>
            <a:r>
              <a:rPr lang="pl-PL" sz="2400" dirty="0" smtClean="0"/>
              <a:t>) </a:t>
            </a:r>
            <a:r>
              <a:rPr lang="uk-UA" sz="2400" dirty="0" smtClean="0"/>
              <a:t>утверждает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рейтинговый список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uk-UA" sz="2400" dirty="0" smtClean="0"/>
              <a:t>проектов</a:t>
            </a:r>
            <a:r>
              <a:rPr lang="pl-PL" sz="2400" dirty="0" smtClean="0"/>
              <a:t>. </a:t>
            </a:r>
          </a:p>
          <a:p>
            <a:pPr algn="just"/>
            <a:r>
              <a:rPr lang="uk-UA" sz="2400" dirty="0" smtClean="0"/>
              <a:t>В обоснованных случаях он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может провести дополнительную проверку проекта</a:t>
            </a:r>
            <a:r>
              <a:rPr lang="pl-PL" sz="2400" dirty="0" smtClean="0"/>
              <a:t>.</a:t>
            </a:r>
          </a:p>
          <a:p>
            <a:pPr algn="just"/>
            <a:endParaRPr lang="pl-PL" sz="2400" dirty="0" smtClean="0"/>
          </a:p>
          <a:p>
            <a:pPr algn="just"/>
            <a:r>
              <a:rPr lang="uk-UA" sz="2400" dirty="0" smtClean="0"/>
              <a:t>Совместный Мониторинговый Комитет</a:t>
            </a:r>
            <a:r>
              <a:rPr lang="pl-PL" sz="2400" dirty="0" smtClean="0"/>
              <a:t> </a:t>
            </a:r>
            <a:r>
              <a:rPr lang="en-US" sz="2400" dirty="0" smtClean="0"/>
              <a:t>(</a:t>
            </a:r>
            <a:r>
              <a:rPr lang="uk-UA" sz="2400" dirty="0" smtClean="0"/>
              <a:t>СМК</a:t>
            </a:r>
            <a:r>
              <a:rPr lang="en-US" sz="2400" dirty="0" smtClean="0"/>
              <a:t>) </a:t>
            </a:r>
            <a:r>
              <a:rPr lang="uk-UA" sz="2400" b="1" dirty="0" smtClean="0">
                <a:solidFill>
                  <a:srgbClr val="C00000"/>
                </a:solidFill>
              </a:rPr>
              <a:t>утверждает результаты всего процесса оценки</a:t>
            </a:r>
            <a:r>
              <a:rPr lang="en-US" sz="2400" dirty="0" smtClean="0"/>
              <a:t>.</a:t>
            </a:r>
            <a:r>
              <a:rPr lang="pl-PL" sz="2400" dirty="0" smtClean="0"/>
              <a:t> </a:t>
            </a:r>
            <a:r>
              <a:rPr lang="ru-RU" sz="2400" dirty="0" smtClean="0"/>
              <a:t>В</a:t>
            </a:r>
            <a:r>
              <a:rPr lang="uk-UA" sz="2400" dirty="0" smtClean="0"/>
              <a:t>се ведущие бенефициары будут проинформированы о результатах оценки</a:t>
            </a:r>
            <a:r>
              <a:rPr lang="pl-PL" sz="2400" dirty="0" smtClean="0"/>
              <a:t>. </a:t>
            </a:r>
          </a:p>
          <a:p>
            <a:pPr algn="just"/>
            <a:endParaRPr lang="pl-PL" sz="2400" dirty="0" smtClean="0"/>
          </a:p>
          <a:p>
            <a:pPr algn="just"/>
            <a:r>
              <a:rPr lang="uk-UA" sz="2400" dirty="0" smtClean="0"/>
              <a:t>В случае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негативного решения</a:t>
            </a:r>
            <a:r>
              <a:rPr lang="en-US" sz="2400" dirty="0" smtClean="0"/>
              <a:t>, </a:t>
            </a:r>
            <a:r>
              <a:rPr lang="uk-UA" sz="2400" dirty="0" smtClean="0"/>
              <a:t>его причины будут представлены </a:t>
            </a:r>
            <a:r>
              <a:rPr lang="uk-UA" sz="2400" b="1" dirty="0" smtClean="0">
                <a:solidFill>
                  <a:srgbClr val="C00000"/>
                </a:solidFill>
              </a:rPr>
              <a:t>в письме</a:t>
            </a:r>
            <a:r>
              <a:rPr lang="en-US" sz="2400" dirty="0" smtClean="0"/>
              <a:t>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404967" y="1052512"/>
            <a:ext cx="804053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endParaRPr lang="pl-PL" sz="2600" b="1" dirty="0" smtClean="0">
              <a:latin typeface="+mn-lt"/>
            </a:endParaRPr>
          </a:p>
          <a:p>
            <a:pPr marL="0" lvl="1" algn="just">
              <a:defRPr/>
            </a:pPr>
            <a:r>
              <a:rPr lang="uk-UA" sz="2600" b="1" dirty="0" smtClean="0">
                <a:latin typeface="+mn-lt"/>
              </a:rPr>
              <a:t>ПРИЕМЛЕМОСТЬ БЕНЕФИЦИАРОВ</a:t>
            </a:r>
            <a:r>
              <a:rPr lang="pl-PL" sz="2600" b="1" dirty="0" smtClean="0">
                <a:latin typeface="+mn-lt"/>
              </a:rPr>
              <a:t> – </a:t>
            </a:r>
            <a:r>
              <a:rPr lang="uk-UA" sz="2600" b="1" dirty="0" smtClean="0">
                <a:latin typeface="+mn-lt"/>
              </a:rPr>
              <a:t>ДОКУМЕНТЫ</a:t>
            </a:r>
            <a:r>
              <a:rPr lang="pl-PL" sz="2600" b="1" dirty="0" smtClean="0">
                <a:latin typeface="+mn-lt"/>
              </a:rPr>
              <a:t> </a:t>
            </a:r>
          </a:p>
          <a:p>
            <a:pPr marL="0" lvl="1" algn="just">
              <a:defRPr/>
            </a:pPr>
            <a:endParaRPr lang="pl-PL" sz="2400" dirty="0" smtClean="0">
              <a:latin typeface="+mn-lt"/>
            </a:endParaRPr>
          </a:p>
          <a:p>
            <a:pPr marL="266700" lvl="1" indent="-266700" algn="just">
              <a:buFont typeface="Wingdings" pitchFamily="2" charset="2"/>
              <a:buChar char="§"/>
              <a:defRPr/>
            </a:pPr>
            <a:r>
              <a:rPr lang="uk-UA" sz="2400" dirty="0" smtClean="0"/>
              <a:t>проверка на</a:t>
            </a:r>
            <a:r>
              <a:rPr lang="pl-PL" sz="2400" dirty="0" smtClean="0">
                <a:latin typeface="+mn-lt"/>
              </a:rPr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последнем этапе оценки</a:t>
            </a:r>
            <a:endParaRPr lang="pl-PL" sz="2400" b="1" dirty="0" smtClean="0">
              <a:solidFill>
                <a:srgbClr val="C00000"/>
              </a:solidFill>
              <a:latin typeface="+mn-lt"/>
            </a:endParaRPr>
          </a:p>
          <a:p>
            <a:pPr marL="266700" lvl="1" indent="-266700" algn="just">
              <a:buFont typeface="Wingdings" pitchFamily="2" charset="2"/>
              <a:buChar char="§"/>
              <a:defRPr/>
            </a:pPr>
            <a:r>
              <a:rPr lang="uk-UA" sz="2400" dirty="0" smtClean="0"/>
              <a:t>т</a:t>
            </a:r>
            <a:r>
              <a:rPr lang="uk-UA" sz="2400" dirty="0" smtClean="0">
                <a:latin typeface="+mn-lt"/>
              </a:rPr>
              <a:t>олько </a:t>
            </a:r>
            <a:r>
              <a:rPr lang="uk-UA" sz="2400" b="1" dirty="0" smtClean="0">
                <a:solidFill>
                  <a:srgbClr val="C00000"/>
                </a:solidFill>
              </a:rPr>
              <a:t>для отобранных проектов</a:t>
            </a:r>
            <a:r>
              <a:rPr lang="pl-PL" sz="2400" b="1" dirty="0" smtClean="0">
                <a:solidFill>
                  <a:srgbClr val="C00000"/>
                </a:solidFill>
                <a:latin typeface="+mn-lt"/>
              </a:rPr>
              <a:t>  </a:t>
            </a:r>
            <a:r>
              <a:rPr lang="pl-PL" sz="2400" dirty="0" smtClean="0">
                <a:latin typeface="+mn-lt"/>
              </a:rPr>
              <a:t>(</a:t>
            </a:r>
            <a:r>
              <a:rPr lang="uk-UA" sz="2400" dirty="0" smtClean="0">
                <a:latin typeface="+mn-lt"/>
              </a:rPr>
              <a:t>если окажется что ведущий бенефициар или один из бенефициаров - неприемлем, то проект будет отклонен</a:t>
            </a:r>
            <a:r>
              <a:rPr lang="pl-PL" sz="2400" dirty="0" smtClean="0">
                <a:latin typeface="+mn-lt"/>
              </a:rPr>
              <a:t>)</a:t>
            </a:r>
          </a:p>
          <a:p>
            <a:pPr marL="266700" lvl="1" indent="-266700" algn="just"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документы</a:t>
            </a:r>
            <a:r>
              <a:rPr lang="pl-PL" sz="2400" dirty="0" smtClean="0">
                <a:latin typeface="+mn-lt"/>
              </a:rPr>
              <a:t> </a:t>
            </a:r>
            <a:r>
              <a:rPr lang="uk-UA" sz="2400" dirty="0" smtClean="0"/>
              <a:t>поданные в СТС</a:t>
            </a:r>
            <a:r>
              <a:rPr lang="pl-PL" sz="2400" dirty="0" smtClean="0">
                <a:latin typeface="+mn-lt"/>
              </a:rPr>
              <a:t> (</a:t>
            </a:r>
            <a:r>
              <a:rPr lang="uk-UA" sz="2400" dirty="0" smtClean="0">
                <a:latin typeface="+mn-lt"/>
              </a:rPr>
              <a:t>сканы</a:t>
            </a:r>
            <a:r>
              <a:rPr lang="pl-PL" sz="2400" dirty="0" smtClean="0">
                <a:latin typeface="+mn-lt"/>
              </a:rPr>
              <a:t>/</a:t>
            </a:r>
            <a:r>
              <a:rPr lang="uk-UA" sz="2400" dirty="0" smtClean="0">
                <a:latin typeface="+mn-lt"/>
              </a:rPr>
              <a:t>копии</a:t>
            </a:r>
            <a:r>
              <a:rPr lang="pl-PL" sz="2400" dirty="0" smtClean="0">
                <a:latin typeface="+mn-lt"/>
              </a:rPr>
              <a:t>): </a:t>
            </a:r>
            <a:r>
              <a:rPr lang="uk-UA" sz="2400" dirty="0" smtClean="0">
                <a:latin typeface="+mn-lt"/>
              </a:rPr>
              <a:t>уставы</a:t>
            </a:r>
            <a:r>
              <a:rPr lang="pl-PL" sz="2400" dirty="0" smtClean="0">
                <a:latin typeface="+mn-lt"/>
              </a:rPr>
              <a:t>, </a:t>
            </a:r>
            <a:r>
              <a:rPr lang="uk-UA" sz="2400" dirty="0" smtClean="0">
                <a:latin typeface="+mn-lt"/>
              </a:rPr>
              <a:t>доверенности, регистрационные документы</a:t>
            </a:r>
            <a:r>
              <a:rPr lang="pl-PL" sz="2400" dirty="0" smtClean="0"/>
              <a:t> </a:t>
            </a:r>
            <a:endParaRPr lang="pl-PL" sz="2400" dirty="0" smtClean="0">
              <a:latin typeface="+mn-lt"/>
            </a:endParaRPr>
          </a:p>
          <a:p>
            <a:pPr lvl="0"/>
            <a:endParaRPr lang="en-GB" sz="1200" dirty="0" smtClean="0"/>
          </a:p>
          <a:p>
            <a:pPr marL="0" lvl="1" algn="just">
              <a:defRPr/>
            </a:pPr>
            <a:r>
              <a:rPr lang="pl-PL" sz="2400" dirty="0" smtClean="0">
                <a:latin typeface="+mn-lt"/>
              </a:rPr>
              <a:t> </a:t>
            </a:r>
          </a:p>
          <a:p>
            <a:r>
              <a:rPr lang="pl-PL" sz="2400" dirty="0" smtClean="0">
                <a:latin typeface="+mn-lt"/>
              </a:rPr>
              <a:t>  </a:t>
            </a:r>
          </a:p>
          <a:p>
            <a:pPr marL="0" lvl="1" algn="just">
              <a:defRPr/>
            </a:pPr>
            <a:endParaRPr lang="pl-PL" sz="2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404967" y="779929"/>
            <a:ext cx="8040533" cy="591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endParaRPr lang="pl-PL" sz="2800" b="1" dirty="0" smtClean="0"/>
          </a:p>
          <a:p>
            <a:pPr marL="0" lvl="1" algn="just">
              <a:defRPr/>
            </a:pPr>
            <a:r>
              <a:rPr lang="uk-UA" sz="2800" b="1" dirty="0" smtClean="0">
                <a:latin typeface="+mn-lt"/>
              </a:rPr>
              <a:t>РЕШЕНИЕ О ФИНАНСИРОВАНИИ</a:t>
            </a:r>
            <a:endParaRPr lang="pl-PL" sz="2800" b="1" dirty="0" smtClean="0">
              <a:latin typeface="+mn-lt"/>
            </a:endParaRPr>
          </a:p>
          <a:p>
            <a:pPr marL="0" lvl="1" algn="just">
              <a:defRPr/>
            </a:pPr>
            <a:endParaRPr lang="pl-PL" sz="2400" dirty="0" smtClean="0">
              <a:latin typeface="+mn-lt"/>
            </a:endParaRPr>
          </a:p>
          <a:p>
            <a:pPr marL="266700" lvl="1" indent="-266700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400" dirty="0" smtClean="0">
                <a:latin typeface="+mn-lt"/>
              </a:rPr>
              <a:t>Комитет по отбору проектов</a:t>
            </a:r>
            <a:r>
              <a:rPr lang="pl-PL" sz="2400" dirty="0" smtClean="0">
                <a:latin typeface="+mn-lt"/>
              </a:rPr>
              <a:t> – </a:t>
            </a:r>
            <a:r>
              <a:rPr lang="uk-UA" sz="2400" b="1" dirty="0" smtClean="0">
                <a:solidFill>
                  <a:srgbClr val="C00000"/>
                </a:solidFill>
              </a:rPr>
              <a:t>рейтинговый список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pl-PL" sz="2400" i="1" dirty="0" smtClean="0">
                <a:latin typeface="+mn-lt"/>
              </a:rPr>
              <a:t>(</a:t>
            </a:r>
            <a:r>
              <a:rPr lang="uk-UA" sz="2400" i="1" dirty="0" smtClean="0">
                <a:latin typeface="+mn-lt"/>
              </a:rPr>
              <a:t>приложение к Отчету по оценке проектных заявок</a:t>
            </a:r>
            <a:r>
              <a:rPr lang="pl-PL" sz="2400" dirty="0" smtClean="0">
                <a:latin typeface="+mn-lt"/>
              </a:rPr>
              <a:t>)</a:t>
            </a:r>
          </a:p>
          <a:p>
            <a:pPr marL="266700" lvl="1" indent="-266700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400" dirty="0" smtClean="0">
                <a:latin typeface="+mn-lt"/>
              </a:rPr>
              <a:t>Совместный мониторинговый комитет</a:t>
            </a:r>
            <a:r>
              <a:rPr lang="pl-PL" sz="2400" dirty="0" smtClean="0">
                <a:latin typeface="+mn-lt"/>
              </a:rPr>
              <a:t> – </a:t>
            </a:r>
            <a:r>
              <a:rPr lang="uk-UA" sz="2400" b="1" dirty="0" smtClean="0">
                <a:solidFill>
                  <a:srgbClr val="C00000"/>
                </a:solidFill>
              </a:rPr>
              <a:t>утверждение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pl-PL" sz="2400" dirty="0" smtClean="0">
                <a:latin typeface="+mn-lt"/>
              </a:rPr>
              <a:t> </a:t>
            </a:r>
          </a:p>
          <a:p>
            <a:pPr marL="266700" lvl="1" indent="-266700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400" dirty="0" smtClean="0">
                <a:latin typeface="+mn-lt"/>
              </a:rPr>
              <a:t>Возможны </a:t>
            </a:r>
            <a:r>
              <a:rPr lang="uk-UA" sz="2400" b="1" dirty="0" smtClean="0">
                <a:solidFill>
                  <a:srgbClr val="C00000"/>
                </a:solidFill>
              </a:rPr>
              <a:t>рекомендации</a:t>
            </a:r>
            <a:r>
              <a:rPr lang="pl-PL" sz="2400" dirty="0" smtClean="0">
                <a:latin typeface="+mn-lt"/>
              </a:rPr>
              <a:t> </a:t>
            </a:r>
            <a:r>
              <a:rPr lang="uk-UA" sz="2400" dirty="0" smtClean="0">
                <a:latin typeface="+mn-lt"/>
              </a:rPr>
              <a:t>для проектов</a:t>
            </a:r>
            <a:r>
              <a:rPr lang="pl-PL" sz="2400" dirty="0" smtClean="0">
                <a:latin typeface="+mn-lt"/>
              </a:rPr>
              <a:t> </a:t>
            </a:r>
          </a:p>
          <a:p>
            <a:pPr marL="0" lvl="1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pl-PL" sz="2400" dirty="0" smtClean="0">
                <a:latin typeface="+mn-lt"/>
              </a:rPr>
              <a:t>  </a:t>
            </a:r>
            <a:r>
              <a:rPr lang="uk-UA" sz="2400" b="1" dirty="0" smtClean="0">
                <a:solidFill>
                  <a:srgbClr val="C00000"/>
                </a:solidFill>
              </a:rPr>
              <a:t>Резервный список</a:t>
            </a:r>
            <a:r>
              <a:rPr lang="pl-PL" sz="2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uk-UA" sz="2400" dirty="0" smtClean="0"/>
              <a:t>проектов</a:t>
            </a:r>
            <a:r>
              <a:rPr lang="pl-PL" sz="2400" dirty="0" smtClean="0">
                <a:latin typeface="+mn-lt"/>
              </a:rPr>
              <a:t> </a:t>
            </a:r>
          </a:p>
          <a:p>
            <a:pPr marL="0" lvl="1" algn="just">
              <a:lnSpc>
                <a:spcPct val="113000"/>
              </a:lnSpc>
              <a:spcBef>
                <a:spcPts val="600"/>
              </a:spcBef>
              <a:defRPr/>
            </a:pPr>
            <a:endParaRPr lang="pl-PL" sz="2400" dirty="0" smtClean="0">
              <a:latin typeface="+mn-lt"/>
            </a:endParaRPr>
          </a:p>
          <a:p>
            <a:pPr marL="0" lvl="1" algn="just">
              <a:lnSpc>
                <a:spcPct val="113000"/>
              </a:lnSpc>
              <a:spcBef>
                <a:spcPts val="600"/>
              </a:spcBef>
              <a:defRPr/>
            </a:pPr>
            <a:r>
              <a:rPr lang="uk-UA" sz="2400" dirty="0" smtClean="0">
                <a:latin typeface="+mn-lt"/>
              </a:rPr>
              <a:t>Окончательный срок для подготовки документов для подписания грантового контракта </a:t>
            </a:r>
            <a:r>
              <a:rPr lang="pl-PL" sz="2400" dirty="0" smtClean="0">
                <a:latin typeface="+mn-lt"/>
              </a:rPr>
              <a:t>- </a:t>
            </a:r>
            <a:r>
              <a:rPr lang="pl-PL" sz="2400" b="1" dirty="0" smtClean="0">
                <a:solidFill>
                  <a:srgbClr val="C00000"/>
                </a:solidFill>
                <a:latin typeface="+mn-lt"/>
              </a:rPr>
              <a:t>6 </a:t>
            </a:r>
            <a:r>
              <a:rPr lang="uk-UA" sz="2400" b="1" dirty="0" smtClean="0">
                <a:solidFill>
                  <a:srgbClr val="C00000"/>
                </a:solidFill>
                <a:latin typeface="+mn-lt"/>
              </a:rPr>
              <a:t>месяцев</a:t>
            </a:r>
            <a:r>
              <a:rPr lang="pl-PL" sz="2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uk-UA" sz="2400" dirty="0" smtClean="0"/>
              <a:t>со дня получения информации с решением СКМ</a:t>
            </a:r>
            <a:endParaRPr lang="pl-PL" sz="2400" dirty="0" smtClean="0">
              <a:latin typeface="+mn-lt"/>
            </a:endParaRPr>
          </a:p>
          <a:p>
            <a:pPr marL="0" lvl="1" algn="just">
              <a:defRPr/>
            </a:pPr>
            <a:endParaRPr lang="pl-PL" sz="2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404967" y="1038225"/>
            <a:ext cx="8210115" cy="5186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1" indent="-266700" algn="just">
              <a:lnSpc>
                <a:spcPct val="113000"/>
              </a:lnSpc>
              <a:spcBef>
                <a:spcPts val="600"/>
              </a:spcBef>
              <a:defRPr/>
            </a:pPr>
            <a:r>
              <a:rPr lang="uk-UA" sz="2800" b="1" dirty="0" smtClean="0"/>
              <a:t>АППЕЛЯЦИИ</a:t>
            </a:r>
            <a:endParaRPr lang="pl-PL" sz="2800" b="1" dirty="0" smtClean="0">
              <a:latin typeface="+mn-lt"/>
            </a:endParaRPr>
          </a:p>
          <a:p>
            <a:r>
              <a:rPr lang="pl-PL" sz="2400" b="1" dirty="0" smtClean="0"/>
              <a:t>						 </a:t>
            </a:r>
            <a:r>
              <a:rPr lang="pl-PL" sz="2400" dirty="0" smtClean="0"/>
              <a:t>- </a:t>
            </a:r>
            <a:r>
              <a:rPr lang="uk-UA" sz="2400" dirty="0" smtClean="0"/>
              <a:t>раздел</a:t>
            </a:r>
            <a:r>
              <a:rPr lang="pl-PL" sz="2400" dirty="0" smtClean="0"/>
              <a:t> 3.6 </a:t>
            </a:r>
            <a:r>
              <a:rPr lang="uk-UA" sz="2400" dirty="0" smtClean="0"/>
              <a:t>Программного руководства</a:t>
            </a:r>
            <a:endParaRPr lang="pl-PL" sz="2400" dirty="0" smtClean="0"/>
          </a:p>
          <a:p>
            <a:endParaRPr lang="pl-PL" sz="2400" dirty="0" smtClean="0"/>
          </a:p>
          <a:p>
            <a:pPr marL="358775" indent="-358775" algn="just">
              <a:buFont typeface="Wingdings" pitchFamily="2" charset="2"/>
              <a:buChar char="§"/>
            </a:pPr>
            <a:r>
              <a:rPr lang="uk-UA" sz="2200" dirty="0" smtClean="0"/>
              <a:t>подаются</a:t>
            </a:r>
            <a:r>
              <a:rPr lang="pl-PL" sz="2200" dirty="0" smtClean="0"/>
              <a:t> </a:t>
            </a:r>
            <a:r>
              <a:rPr lang="uk-UA" sz="2200" b="1" dirty="0" smtClean="0">
                <a:solidFill>
                  <a:srgbClr val="C00000"/>
                </a:solidFill>
              </a:rPr>
              <a:t>Ведущими Бенефициарами</a:t>
            </a:r>
            <a:r>
              <a:rPr lang="pl-PL" sz="2200" b="1" dirty="0" smtClean="0">
                <a:solidFill>
                  <a:srgbClr val="C00000"/>
                </a:solidFill>
              </a:rPr>
              <a:t> </a:t>
            </a:r>
            <a:r>
              <a:rPr lang="uk-UA" sz="2200" dirty="0" smtClean="0"/>
              <a:t>и касаются </a:t>
            </a:r>
            <a:r>
              <a:rPr lang="uk-UA" sz="2200" b="1" dirty="0" smtClean="0">
                <a:solidFill>
                  <a:srgbClr val="C00000"/>
                </a:solidFill>
              </a:rPr>
              <a:t>нарушений во время оценки</a:t>
            </a:r>
            <a:r>
              <a:rPr lang="pl-PL" sz="22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pl-PL" sz="2200" dirty="0" smtClean="0">
                <a:latin typeface="+mn-lt"/>
              </a:rPr>
              <a:t>(</a:t>
            </a:r>
            <a:r>
              <a:rPr lang="uk-UA" sz="2200" dirty="0" smtClean="0">
                <a:latin typeface="+mn-lt"/>
              </a:rPr>
              <a:t>если решение является нарушением правил набора или процедур оценки</a:t>
            </a:r>
            <a:r>
              <a:rPr lang="pl-PL" sz="2200" dirty="0" smtClean="0">
                <a:latin typeface="+mn-lt"/>
              </a:rPr>
              <a:t>),</a:t>
            </a:r>
            <a:endParaRPr lang="en-GB" sz="2200" dirty="0" smtClean="0">
              <a:latin typeface="+mn-lt"/>
            </a:endParaRPr>
          </a:p>
          <a:p>
            <a:pPr marL="355600" lvl="1" indent="-355600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200" dirty="0" smtClean="0">
                <a:latin typeface="+mn-lt"/>
              </a:rPr>
              <a:t>Подаются на адрес СТС не позже, чем через</a:t>
            </a:r>
            <a:r>
              <a:rPr lang="pl-PL" sz="2200" dirty="0" smtClean="0">
                <a:latin typeface="+mn-lt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+mn-lt"/>
              </a:rPr>
              <a:t>21 </a:t>
            </a:r>
            <a:r>
              <a:rPr lang="uk-UA" sz="2200" b="1" dirty="0" smtClean="0">
                <a:solidFill>
                  <a:srgbClr val="C00000"/>
                </a:solidFill>
                <a:latin typeface="+mn-lt"/>
              </a:rPr>
              <a:t>календарый </a:t>
            </a:r>
            <a:r>
              <a:rPr lang="uk-UA" sz="2200" b="1" dirty="0" smtClean="0">
                <a:solidFill>
                  <a:srgbClr val="C00000"/>
                </a:solidFill>
              </a:rPr>
              <a:t>день</a:t>
            </a:r>
            <a:r>
              <a:rPr lang="pl-PL" sz="22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uk-UA" sz="2200" dirty="0" smtClean="0"/>
              <a:t>посля получения по </a:t>
            </a:r>
            <a:r>
              <a:rPr lang="uk-UA" sz="2200" b="1" dirty="0" smtClean="0">
                <a:solidFill>
                  <a:srgbClr val="C00000"/>
                </a:solidFill>
              </a:rPr>
              <a:t>электронной почте </a:t>
            </a:r>
            <a:r>
              <a:rPr lang="uk-UA" sz="2200" dirty="0" smtClean="0"/>
              <a:t>решения по проекту</a:t>
            </a:r>
            <a:r>
              <a:rPr lang="pl-PL" sz="2200" dirty="0" smtClean="0"/>
              <a:t>,</a:t>
            </a:r>
          </a:p>
          <a:p>
            <a:pPr marL="355600" lvl="1" indent="-355600" algn="just">
              <a:lnSpc>
                <a:spcPct val="113000"/>
              </a:lnSpc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uk-UA" sz="2200" dirty="0" smtClean="0"/>
              <a:t>Рассмотрением аппеляций занимается </a:t>
            </a:r>
            <a:r>
              <a:rPr lang="uk-UA" sz="2200" dirty="0" smtClean="0">
                <a:latin typeface="+mn-lt"/>
              </a:rPr>
              <a:t>ОУ</a:t>
            </a:r>
            <a:r>
              <a:rPr lang="pl-PL" sz="2200" dirty="0" smtClean="0">
                <a:latin typeface="+mn-lt"/>
              </a:rPr>
              <a:t> – </a:t>
            </a:r>
            <a:r>
              <a:rPr lang="uk-UA" sz="2200" dirty="0" smtClean="0">
                <a:latin typeface="+mn-lt"/>
              </a:rPr>
              <a:t>решение принимается не позже, чем через 45 календарных дней после </a:t>
            </a:r>
            <a:r>
              <a:rPr lang="uk-UA" sz="2200" smtClean="0">
                <a:latin typeface="+mn-lt"/>
              </a:rPr>
              <a:t>получения аппеляции </a:t>
            </a:r>
            <a:r>
              <a:rPr lang="uk-UA" sz="2200" dirty="0" smtClean="0">
                <a:latin typeface="+mn-lt"/>
              </a:rPr>
              <a:t>и является</a:t>
            </a:r>
            <a:r>
              <a:rPr lang="pl-PL" sz="2200" dirty="0" smtClean="0">
                <a:latin typeface="+mn-lt"/>
              </a:rPr>
              <a:t> </a:t>
            </a:r>
            <a:r>
              <a:rPr lang="uk-UA" sz="2200" b="1" dirty="0" smtClean="0">
                <a:solidFill>
                  <a:srgbClr val="C00000"/>
                </a:solidFill>
              </a:rPr>
              <a:t>окончательным</a:t>
            </a:r>
            <a:r>
              <a:rPr lang="pl-PL" sz="2200" b="1" dirty="0" smtClean="0">
                <a:solidFill>
                  <a:srgbClr val="C00000"/>
                </a:solidFill>
                <a:latin typeface="+mn-lt"/>
              </a:rPr>
              <a:t>.</a:t>
            </a:r>
            <a:r>
              <a:rPr lang="pl-PL" sz="2400" dirty="0" smtClean="0">
                <a:latin typeface="+mn-lt"/>
              </a:rPr>
              <a:t> </a:t>
            </a:r>
          </a:p>
          <a:p>
            <a:pPr marL="0" lvl="1" algn="just">
              <a:defRPr/>
            </a:pPr>
            <a:endParaRPr lang="pl-PL" sz="2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769257" y="2551837"/>
            <a:ext cx="60887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uk-UA" dirty="0" smtClean="0">
                <a:solidFill>
                  <a:schemeClr val="bg1"/>
                </a:solidFill>
              </a:rPr>
              <a:t>Спасибо за внимание</a:t>
            </a:r>
            <a:r>
              <a:rPr lang="pl-PL" dirty="0" smtClean="0">
                <a:solidFill>
                  <a:schemeClr val="bg1"/>
                </a:solidFill>
              </a:rPr>
              <a:t>!</a:t>
            </a:r>
          </a:p>
          <a:p>
            <a:pPr marL="457200" indent="-457200">
              <a:buNone/>
            </a:pPr>
            <a:endParaRPr lang="pl-PL" dirty="0" smtClean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Совместный Технический Секретариат</a:t>
            </a:r>
            <a:endParaRPr lang="pl-PL" b="1" dirty="0" smtClean="0">
              <a:solidFill>
                <a:schemeClr val="bg1"/>
              </a:solidFill>
            </a:endParaRPr>
          </a:p>
          <a:p>
            <a:pPr marL="457200" indent="-457200">
              <a:buNone/>
            </a:pPr>
            <a:r>
              <a:rPr lang="uk-UA" dirty="0" err="1" smtClean="0">
                <a:solidFill>
                  <a:schemeClr val="bg1"/>
                </a:solidFill>
              </a:rPr>
              <a:t>тел</a:t>
            </a:r>
            <a:r>
              <a:rPr lang="pl-PL" dirty="0" smtClean="0">
                <a:solidFill>
                  <a:schemeClr val="bg1"/>
                </a:solidFill>
              </a:rPr>
              <a:t>. +48 22 378 31 00</a:t>
            </a:r>
          </a:p>
          <a:p>
            <a:pPr marL="457200" indent="-457200">
              <a:buNone/>
            </a:pPr>
            <a:r>
              <a:rPr lang="pl-PL" dirty="0" smtClean="0">
                <a:solidFill>
                  <a:schemeClr val="bg1"/>
                </a:solidFill>
              </a:rPr>
              <a:t>Email: pbu@pbu2020.eu</a:t>
            </a:r>
          </a:p>
        </p:txBody>
      </p:sp>
    </p:spTree>
    <p:extLst>
      <p:ext uri="{BB962C8B-B14F-4D97-AF65-F5344CB8AC3E}">
        <p14:creationId xmlns:p14="http://schemas.microsoft.com/office/powerpoint/2010/main" val="349474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0825" y="1828800"/>
            <a:ext cx="8569325" cy="41036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/>
              <a:t>Проектная </a:t>
            </a:r>
            <a:r>
              <a:rPr lang="uk-UA" sz="2000" dirty="0" smtClean="0">
                <a:latin typeface="+mn-lt"/>
                <a:cs typeface="+mn-cs"/>
              </a:rPr>
              <a:t>заявка </a:t>
            </a:r>
            <a:r>
              <a:rPr lang="pl-PL" sz="2000" dirty="0" smtClean="0">
                <a:latin typeface="+mn-lt"/>
                <a:cs typeface="+mn-cs"/>
              </a:rPr>
              <a:t>– </a:t>
            </a:r>
            <a:r>
              <a:rPr lang="uk-UA" sz="2000" dirty="0" smtClean="0">
                <a:latin typeface="+mn-lt"/>
                <a:cs typeface="+mn-cs"/>
              </a:rPr>
              <a:t>формальные требования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/>
              <a:t>Оценка</a:t>
            </a:r>
            <a:endParaRPr lang="pl-PL" sz="2000" dirty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/>
              <a:t>Шкала и критерии </a:t>
            </a:r>
            <a:r>
              <a:rPr lang="uk-UA" sz="2000" dirty="0" smtClean="0">
                <a:latin typeface="+mn-lt"/>
                <a:cs typeface="+mn-cs"/>
              </a:rPr>
              <a:t>оценки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/>
              <a:t>Система и этапы оценки</a:t>
            </a:r>
            <a:endParaRPr lang="pl-PL" sz="20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На что обратить внимание</a:t>
            </a: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>
                <a:latin typeface="+mn-lt"/>
                <a:cs typeface="+mn-cs"/>
              </a:rPr>
              <a:t>Решение о признании гранта</a:t>
            </a:r>
            <a:endParaRPr lang="pl-PL" sz="2000" dirty="0" smtClean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Tx/>
              <a:buAutoNum type="arabicPeriod"/>
              <a:defRPr/>
            </a:pPr>
            <a:r>
              <a:rPr lang="uk-UA" sz="2000" dirty="0" smtClean="0"/>
              <a:t>Апелляции</a:t>
            </a:r>
            <a:endParaRPr lang="pl-PL" sz="2000" dirty="0">
              <a:latin typeface="+mn-lt"/>
              <a:cs typeface="+mn-cs"/>
            </a:endParaRPr>
          </a:p>
          <a:p>
            <a:pPr marL="457200" indent="-4572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000" dirty="0">
              <a:latin typeface="+mn-lt"/>
              <a:cs typeface="+mn-cs"/>
            </a:endParaRPr>
          </a:p>
          <a:p>
            <a:pPr marL="457200" indent="-457200" algn="just" eaLnBrk="1" fontAlgn="auto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200" b="1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342900" indent="-342900" algn="ctr" eaLnBrk="1" fontAlgn="auto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pl-PL" sz="1600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457200" indent="-45720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l-PL" sz="2800" b="1" dirty="0">
              <a:latin typeface="+mn-lt"/>
              <a:cs typeface="+mn-cs"/>
            </a:endParaRPr>
          </a:p>
        </p:txBody>
      </p:sp>
      <p:sp>
        <p:nvSpPr>
          <p:cNvPr id="3076" name="Prostokąt 7"/>
          <p:cNvSpPr>
            <a:spLocks noChangeArrowheads="1"/>
          </p:cNvSpPr>
          <p:nvPr/>
        </p:nvSpPr>
        <p:spPr bwMode="auto">
          <a:xfrm>
            <a:off x="206375" y="1196975"/>
            <a:ext cx="8208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just" eaLnBrk="1" hangingPunct="1"/>
            <a:r>
              <a:rPr lang="uk-UA" altLang="pl-PL" sz="2800" dirty="0" smtClean="0"/>
              <a:t>СОДЕРЖАНИЕ ПРЕЗЕНТАЦИИ</a:t>
            </a:r>
            <a:endParaRPr lang="pl-PL" altLang="pl-PL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ytuł 7"/>
          <p:cNvSpPr txBox="1">
            <a:spLocks/>
          </p:cNvSpPr>
          <p:nvPr/>
        </p:nvSpPr>
        <p:spPr>
          <a:xfrm>
            <a:off x="323851" y="1341438"/>
            <a:ext cx="8156574" cy="714375"/>
          </a:xfrm>
          <a:prstGeom prst="rect">
            <a:avLst/>
          </a:prstGeom>
        </p:spPr>
        <p:txBody>
          <a:bodyPr/>
          <a:lstStyle/>
          <a:p>
            <a:pPr marL="457200" lvl="0" indent="-457200" defTabSz="914400">
              <a:spcBef>
                <a:spcPct val="0"/>
              </a:spcBef>
              <a:defRPr/>
            </a:pPr>
            <a:r>
              <a:rPr lang="uk-UA" sz="2800" b="1" dirty="0" smtClean="0"/>
              <a:t>ПРОЕКТНАЯ ЗАЯВКА</a:t>
            </a:r>
            <a:r>
              <a:rPr lang="pl-PL" sz="2800" b="1" dirty="0" smtClean="0"/>
              <a:t> – </a:t>
            </a:r>
            <a:r>
              <a:rPr lang="uk-UA" sz="2800" b="1" dirty="0" smtClean="0"/>
              <a:t>ФОРМАЛЬНЫЕ ТРЕБОВАНИЯ</a:t>
            </a:r>
            <a:endParaRPr lang="pl-PL" sz="2800" b="1" dirty="0" smtClean="0"/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323850" y="1988840"/>
            <a:ext cx="8568630" cy="4297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endParaRPr kumimoji="0" lang="pl-PL" altLang="pl-PL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23850" y="1988840"/>
            <a:ext cx="8496621" cy="510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sz="2000" dirty="0" smtClean="0"/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pl-PL" sz="2400" dirty="0" smtClean="0"/>
              <a:t>  </a:t>
            </a:r>
            <a:r>
              <a:rPr lang="uk-UA" sz="2400" dirty="0" smtClean="0"/>
              <a:t>проектная заявка подготовлена</a:t>
            </a:r>
            <a:r>
              <a:rPr lang="pl-PL" sz="2400" dirty="0" smtClean="0"/>
              <a:t> </a:t>
            </a:r>
            <a:r>
              <a:rPr lang="ru-RU" sz="2400" dirty="0" smtClean="0"/>
              <a:t>на </a:t>
            </a:r>
            <a:r>
              <a:rPr lang="uk-UA" sz="2400" b="1" dirty="0" smtClean="0">
                <a:solidFill>
                  <a:srgbClr val="C00000"/>
                </a:solidFill>
              </a:rPr>
              <a:t>английском языке</a:t>
            </a:r>
            <a:r>
              <a:rPr lang="pl-PL" sz="2400" dirty="0" smtClean="0"/>
              <a:t>,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pl-PL" sz="2400" dirty="0" smtClean="0"/>
              <a:t>  </a:t>
            </a:r>
            <a:r>
              <a:rPr lang="uk-UA" sz="2400" dirty="0" smtClean="0"/>
              <a:t>распечатана при помощи</a:t>
            </a:r>
            <a:r>
              <a:rPr lang="uk-UA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э</a:t>
            </a:r>
            <a:r>
              <a:rPr lang="uk-UA" sz="2400" b="1" dirty="0" smtClean="0">
                <a:solidFill>
                  <a:srgbClr val="C00000"/>
                </a:solidFill>
              </a:rPr>
              <a:t>лектронного приложения</a:t>
            </a:r>
            <a:r>
              <a:rPr lang="pl-PL" sz="2400" dirty="0" smtClean="0"/>
              <a:t>,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pl-PL" sz="2400" dirty="0" smtClean="0"/>
              <a:t>  </a:t>
            </a:r>
            <a:r>
              <a:rPr lang="ru-RU" sz="2400" dirty="0" smtClean="0"/>
              <a:t>присвоена </a:t>
            </a:r>
            <a:r>
              <a:rPr lang="uk-UA" sz="2400" dirty="0" smtClean="0"/>
              <a:t>уникальная </a:t>
            </a:r>
            <a:r>
              <a:rPr lang="uk-UA" sz="2400" b="1" dirty="0" smtClean="0">
                <a:solidFill>
                  <a:srgbClr val="C00000"/>
                </a:solidFill>
              </a:rPr>
              <a:t>контрольная сумма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pl-PL" sz="2400" dirty="0" smtClean="0"/>
              <a:t>(</a:t>
            </a:r>
            <a:r>
              <a:rPr lang="uk-UA" sz="2400" dirty="0" smtClean="0"/>
              <a:t>генерируется приложением</a:t>
            </a:r>
            <a:r>
              <a:rPr lang="pl-PL" sz="2400" dirty="0" smtClean="0"/>
              <a:t>),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pl-PL" sz="2400" dirty="0" smtClean="0"/>
              <a:t>  </a:t>
            </a:r>
            <a:r>
              <a:rPr lang="uk-UA" sz="2400" dirty="0" smtClean="0"/>
              <a:t>распечатана, подписана и выслана вместе с электронной версией заявки на адрес СТС</a:t>
            </a:r>
            <a:r>
              <a:rPr lang="pl-PL" sz="2400" dirty="0" smtClean="0"/>
              <a:t>,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pl-PL" sz="2400" dirty="0" smtClean="0"/>
              <a:t>  </a:t>
            </a:r>
            <a:r>
              <a:rPr lang="uk-UA" sz="2400" dirty="0" smtClean="0"/>
              <a:t>подана в установленные сроки</a:t>
            </a:r>
            <a:r>
              <a:rPr lang="pl-PL" sz="2400" dirty="0" smtClean="0"/>
              <a:t> (</a:t>
            </a:r>
            <a:r>
              <a:rPr lang="uk-UA" sz="2400" b="1" dirty="0" smtClean="0">
                <a:solidFill>
                  <a:srgbClr val="C00000"/>
                </a:solidFill>
              </a:rPr>
              <a:t>до</a:t>
            </a:r>
            <a:r>
              <a:rPr lang="pl-PL" sz="2400" b="1" dirty="0" smtClean="0">
                <a:solidFill>
                  <a:srgbClr val="C00000"/>
                </a:solidFill>
              </a:rPr>
              <a:t> 31.10.2018</a:t>
            </a:r>
            <a:r>
              <a:rPr lang="pl-PL" sz="2400" dirty="0" smtClean="0"/>
              <a:t>).</a:t>
            </a:r>
          </a:p>
          <a:p>
            <a:pPr algn="just"/>
            <a:endParaRPr lang="pl-PL" sz="2400" dirty="0" smtClean="0"/>
          </a:p>
          <a:p>
            <a:pPr algn="just"/>
            <a:endParaRPr lang="pl-PL" sz="2000" dirty="0" smtClean="0">
              <a:solidFill>
                <a:srgbClr val="FF0000"/>
              </a:solidFill>
            </a:endParaRPr>
          </a:p>
          <a:p>
            <a:pPr algn="just"/>
            <a:endParaRPr lang="pl-PL" sz="2000" dirty="0" smtClean="0"/>
          </a:p>
          <a:p>
            <a:pPr algn="just"/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5091150" y="3010829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000" dirty="0" smtClean="0">
              <a:solidFill>
                <a:prstClr val="black"/>
              </a:solidFill>
            </a:endParaRPr>
          </a:p>
          <a:p>
            <a:pPr marL="457200" indent="-457200" algn="just">
              <a:lnSpc>
                <a:spcPct val="93000"/>
              </a:lnSpc>
              <a:spcBef>
                <a:spcPct val="20000"/>
              </a:spcBef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200" b="1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342900" indent="-342900" algn="ctr" hangingPunct="0">
              <a:lnSpc>
                <a:spcPct val="93000"/>
              </a:lnSpc>
              <a:spcBef>
                <a:spcPct val="20000"/>
              </a:spcBef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pl-PL" sz="1600" b="1" dirty="0" smtClean="0">
              <a:solidFill>
                <a:srgbClr val="1F497D"/>
              </a:solidFill>
            </a:endParaRPr>
          </a:p>
          <a:p>
            <a:pPr marL="457200" indent="-457200" algn="ctr">
              <a:spcBef>
                <a:spcPct val="0"/>
              </a:spcBef>
              <a:buFont typeface="Arial" charset="0"/>
              <a:buNone/>
              <a:defRPr/>
            </a:pPr>
            <a:endParaRPr lang="pl-PL" sz="2800" b="1" dirty="0" smtClean="0">
              <a:solidFill>
                <a:prstClr val="black"/>
              </a:solidFill>
            </a:endParaRPr>
          </a:p>
        </p:txBody>
      </p:sp>
      <p:sp>
        <p:nvSpPr>
          <p:cNvPr id="5" name="Tytuł 7"/>
          <p:cNvSpPr txBox="1">
            <a:spLocks/>
          </p:cNvSpPr>
          <p:nvPr/>
        </p:nvSpPr>
        <p:spPr>
          <a:xfrm>
            <a:off x="495622" y="1133950"/>
            <a:ext cx="7985125" cy="995403"/>
          </a:xfrm>
          <a:prstGeom prst="rect">
            <a:avLst/>
          </a:prstGeom>
        </p:spPr>
        <p:txBody>
          <a:bodyPr/>
          <a:lstStyle/>
          <a:p>
            <a:pPr marL="457200" indent="-457200" defTabSz="914400">
              <a:spcBef>
                <a:spcPct val="0"/>
              </a:spcBef>
              <a:defRPr/>
            </a:pPr>
            <a:r>
              <a:rPr lang="uk-UA" sz="2800" b="1" dirty="0" smtClean="0"/>
              <a:t>ПРОЕКТНАЯ ЗАЯВКА</a:t>
            </a:r>
            <a:r>
              <a:rPr lang="pl-PL" sz="2800" b="1" dirty="0" smtClean="0"/>
              <a:t> </a:t>
            </a:r>
          </a:p>
          <a:p>
            <a:pPr marL="457200" indent="-457200" algn="r" defTabSz="914400">
              <a:spcBef>
                <a:spcPct val="0"/>
              </a:spcBef>
              <a:defRPr/>
            </a:pPr>
            <a:r>
              <a:rPr lang="uk-UA" sz="2400" b="1" dirty="0" smtClean="0"/>
              <a:t>Администрационная проверка и оценка приемлемости</a:t>
            </a:r>
            <a:endParaRPr lang="pl-PL" sz="2400" b="1" dirty="0" smtClean="0"/>
          </a:p>
          <a:p>
            <a:pPr marL="457200" indent="-457200" defTabSz="914400">
              <a:spcBef>
                <a:spcPct val="0"/>
              </a:spcBef>
              <a:defRPr/>
            </a:pPr>
            <a:endParaRPr lang="pl-PL" sz="2800" dirty="0" smtClean="0">
              <a:solidFill>
                <a:prstClr val="black"/>
              </a:solidFill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323850" y="1433146"/>
            <a:ext cx="8568630" cy="4853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endParaRPr lang="pl-PL" altLang="pl-PL" sz="2000" dirty="0" smtClean="0">
              <a:solidFill>
                <a:prstClr val="black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23850" y="2129353"/>
            <a:ext cx="8156897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sz="2000" dirty="0" smtClean="0">
              <a:solidFill>
                <a:prstClr val="black"/>
              </a:solidFill>
            </a:endParaRPr>
          </a:p>
          <a:p>
            <a:pPr marL="447675" indent="-447675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400" dirty="0" smtClean="0"/>
              <a:t>проводится </a:t>
            </a:r>
            <a:r>
              <a:rPr lang="uk-UA" sz="2400" b="1" dirty="0" smtClean="0">
                <a:solidFill>
                  <a:srgbClr val="C00000"/>
                </a:solidFill>
              </a:rPr>
              <a:t>СТС</a:t>
            </a:r>
            <a:r>
              <a:rPr lang="pl-PL" sz="2400" dirty="0" smtClean="0"/>
              <a:t>,</a:t>
            </a:r>
            <a:endParaRPr lang="ru-RU" sz="2400" dirty="0" smtClean="0"/>
          </a:p>
          <a:p>
            <a:pPr marL="447675" indent="-447675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400" dirty="0" smtClean="0"/>
              <a:t>При необходимости – 1 запрос на разъяснения,</a:t>
            </a:r>
            <a:endParaRPr lang="pl-PL" sz="2400" dirty="0" smtClean="0"/>
          </a:p>
          <a:p>
            <a:pPr marL="447675" indent="-447675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2400" dirty="0" smtClean="0"/>
              <a:t>качественная оценка проводится только по тем заявкам, которые успешно прошли администрационную проверку и оценку приемлемости</a:t>
            </a:r>
            <a:r>
              <a:rPr lang="pl-PL" sz="2400" dirty="0" smtClean="0"/>
              <a:t>,</a:t>
            </a:r>
          </a:p>
          <a:p>
            <a:pPr marL="447675" indent="-447675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2400" dirty="0" smtClean="0"/>
              <a:t>оценка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приемлемости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pl-PL" sz="2400" dirty="0" smtClean="0"/>
              <a:t>– </a:t>
            </a:r>
            <a:r>
              <a:rPr lang="uk-UA" sz="2400" dirty="0" smtClean="0"/>
              <a:t>проводится только касательно </a:t>
            </a:r>
            <a:r>
              <a:rPr lang="uk-UA" sz="2400" b="1" dirty="0" smtClean="0">
                <a:solidFill>
                  <a:srgbClr val="C00000"/>
                </a:solidFill>
              </a:rPr>
              <a:t>партнерства, </a:t>
            </a:r>
            <a:r>
              <a:rPr lang="uk-UA" sz="2400" b="1" dirty="0" err="1" smtClean="0">
                <a:solidFill>
                  <a:srgbClr val="C00000"/>
                </a:solidFill>
              </a:rPr>
              <a:t>проекта</a:t>
            </a:r>
            <a:r>
              <a:rPr lang="uk-UA" sz="2400" b="1" dirty="0" smtClean="0">
                <a:solidFill>
                  <a:srgbClr val="C00000"/>
                </a:solidFill>
              </a:rPr>
              <a:t> </a:t>
            </a:r>
            <a:r>
              <a:rPr lang="uk-UA" sz="2400" b="1" dirty="0">
                <a:solidFill>
                  <a:srgbClr val="C00000"/>
                </a:solidFill>
              </a:rPr>
              <a:t>и</a:t>
            </a:r>
            <a:r>
              <a:rPr lang="uk-UA" sz="2400" b="1" dirty="0" smtClean="0">
                <a:solidFill>
                  <a:srgbClr val="C00000"/>
                </a:solidFill>
              </a:rPr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расходов</a:t>
            </a:r>
            <a:r>
              <a:rPr lang="pl-PL" sz="2400" dirty="0" smtClean="0"/>
              <a:t>,</a:t>
            </a:r>
          </a:p>
          <a:p>
            <a:pPr marL="447675" indent="-447675"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2400" dirty="0" smtClean="0"/>
              <a:t>приемлемость</a:t>
            </a:r>
            <a:r>
              <a:rPr lang="pl-PL" sz="240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бенефициаров</a:t>
            </a:r>
            <a:r>
              <a:rPr lang="pl-PL" sz="2400" dirty="0" smtClean="0"/>
              <a:t> – </a:t>
            </a:r>
            <a:r>
              <a:rPr lang="uk-UA" sz="2400" dirty="0" smtClean="0"/>
              <a:t>проверяется </a:t>
            </a:r>
            <a:r>
              <a:rPr lang="uk-UA" sz="2400" b="1" u="sng" dirty="0" smtClean="0">
                <a:solidFill>
                  <a:srgbClr val="C00000"/>
                </a:solidFill>
              </a:rPr>
              <a:t>позже</a:t>
            </a:r>
            <a:endParaRPr lang="pl-PL" sz="2400" b="1" u="sng" dirty="0" smtClean="0">
              <a:solidFill>
                <a:srgbClr val="C00000"/>
              </a:solidFill>
            </a:endParaRPr>
          </a:p>
          <a:p>
            <a:pPr algn="just"/>
            <a:endParaRPr lang="pl-PL" sz="2400" dirty="0" smtClean="0">
              <a:solidFill>
                <a:prstClr val="black"/>
              </a:solidFill>
            </a:endParaRPr>
          </a:p>
          <a:p>
            <a:pPr algn="just"/>
            <a:endParaRPr lang="pl-PL" sz="20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09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471961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-4025551" y="1947564"/>
            <a:ext cx="8568630" cy="4297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endParaRPr kumimoji="0" lang="pl-PL" altLang="pl-PL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23850" y="2627055"/>
            <a:ext cx="8344662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sz="2000" dirty="0" smtClean="0"/>
          </a:p>
          <a:p>
            <a:pPr marL="273050" indent="-27305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uk-UA" sz="2600" dirty="0" smtClean="0"/>
              <a:t>Проектную заявку будут оценивать</a:t>
            </a:r>
            <a:r>
              <a:rPr lang="pl-PL" sz="2600" dirty="0" smtClean="0"/>
              <a:t> </a:t>
            </a:r>
            <a:r>
              <a:rPr lang="pl-PL" sz="2600" b="1" dirty="0" smtClean="0">
                <a:solidFill>
                  <a:srgbClr val="C00000"/>
                </a:solidFill>
              </a:rPr>
              <a:t>2 </a:t>
            </a:r>
            <a:r>
              <a:rPr lang="uk-UA" sz="2600" b="1" dirty="0" smtClean="0">
                <a:solidFill>
                  <a:srgbClr val="C00000"/>
                </a:solidFill>
              </a:rPr>
              <a:t>эксперта</a:t>
            </a:r>
            <a:r>
              <a:rPr lang="pl-PL" sz="2600" dirty="0" smtClean="0"/>
              <a:t>,</a:t>
            </a:r>
          </a:p>
          <a:p>
            <a:pPr marL="273050" indent="-27305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uk-UA" sz="2600" dirty="0" smtClean="0"/>
              <a:t>Будет создана </a:t>
            </a:r>
            <a:r>
              <a:rPr lang="uk-UA" sz="2600" b="1" dirty="0" smtClean="0">
                <a:solidFill>
                  <a:srgbClr val="C00000"/>
                </a:solidFill>
              </a:rPr>
              <a:t>одна таблица оценки</a:t>
            </a:r>
            <a:r>
              <a:rPr lang="pl-PL" sz="2600" dirty="0" smtClean="0"/>
              <a:t>,</a:t>
            </a:r>
          </a:p>
          <a:p>
            <a:pPr marL="273050" indent="-27305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uk-UA" sz="2600" dirty="0" smtClean="0"/>
              <a:t>оценка</a:t>
            </a:r>
            <a:r>
              <a:rPr lang="pl-PL" sz="2600" dirty="0" smtClean="0"/>
              <a:t> </a:t>
            </a:r>
            <a:r>
              <a:rPr lang="uk-UA" sz="2600" b="1" dirty="0" smtClean="0">
                <a:solidFill>
                  <a:srgbClr val="C00000"/>
                </a:solidFill>
              </a:rPr>
              <a:t>соответствия </a:t>
            </a:r>
            <a:r>
              <a:rPr lang="uk-UA" sz="2600" dirty="0" smtClean="0"/>
              <a:t>и идеи проекта</a:t>
            </a:r>
            <a:r>
              <a:rPr lang="pl-PL" sz="2600" dirty="0" smtClean="0"/>
              <a:t>.</a:t>
            </a:r>
          </a:p>
          <a:p>
            <a:pPr algn="just"/>
            <a:endParaRPr lang="pl-PL" sz="2000" dirty="0" smtClean="0"/>
          </a:p>
          <a:p>
            <a:pPr algn="just"/>
            <a:endParaRPr lang="pl-PL" sz="2000" dirty="0" smtClean="0"/>
          </a:p>
        </p:txBody>
      </p:sp>
      <p:sp>
        <p:nvSpPr>
          <p:cNvPr id="9" name="Tytuł 7"/>
          <p:cNvSpPr txBox="1">
            <a:spLocks/>
          </p:cNvSpPr>
          <p:nvPr/>
        </p:nvSpPr>
        <p:spPr>
          <a:xfrm>
            <a:off x="550516" y="1503870"/>
            <a:ext cx="7985125" cy="995403"/>
          </a:xfrm>
          <a:prstGeom prst="rect">
            <a:avLst/>
          </a:prstGeom>
        </p:spPr>
        <p:txBody>
          <a:bodyPr/>
          <a:lstStyle/>
          <a:p>
            <a:pPr marL="457200" indent="-457200" defTabSz="914400">
              <a:spcBef>
                <a:spcPct val="0"/>
              </a:spcBef>
              <a:defRPr/>
            </a:pPr>
            <a:r>
              <a:rPr lang="uk-UA" sz="2800" b="1" dirty="0" smtClean="0"/>
              <a:t>ПРОЕКТНАЯ ЗАЯВКА</a:t>
            </a:r>
            <a:r>
              <a:rPr lang="pl-PL" sz="2800" b="1" dirty="0" smtClean="0"/>
              <a:t> </a:t>
            </a:r>
          </a:p>
          <a:p>
            <a:pPr marL="457200" indent="-457200" algn="r" defTabSz="914400">
              <a:spcBef>
                <a:spcPct val="0"/>
              </a:spcBef>
              <a:defRPr/>
            </a:pPr>
            <a:r>
              <a:rPr lang="uk-UA" sz="2400" b="1" dirty="0" smtClean="0"/>
              <a:t>Качественная оценка</a:t>
            </a:r>
            <a:endParaRPr lang="pl-PL" sz="2400" b="1" dirty="0" smtClean="0"/>
          </a:p>
          <a:p>
            <a:pPr marL="457200" lvl="0" indent="-457200" defTabSz="914400">
              <a:spcBef>
                <a:spcPct val="0"/>
              </a:spcBef>
              <a:defRPr/>
            </a:pPr>
            <a:endParaRPr lang="pl-PL" sz="2800" dirty="0" smtClean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404967" y="887506"/>
            <a:ext cx="809167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uk-UA" sz="2800" b="1" dirty="0" smtClean="0">
                <a:solidFill>
                  <a:prstClr val="black"/>
                </a:solidFill>
                <a:latin typeface="Calibri"/>
              </a:rPr>
              <a:t>ТАБЛИЦА ОЦЕНКИ</a:t>
            </a:r>
            <a:endParaRPr lang="pl-PL" sz="2800" b="1" dirty="0" smtClean="0">
              <a:solidFill>
                <a:prstClr val="black"/>
              </a:solidFill>
              <a:latin typeface="Calibri"/>
            </a:endParaRPr>
          </a:p>
          <a:p>
            <a:endParaRPr lang="pl-PL" sz="2800" b="1" dirty="0" smtClean="0">
              <a:latin typeface="Calibri"/>
            </a:endParaRPr>
          </a:p>
          <a:p>
            <a:pPr marL="360363" indent="-360363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uk-UA" sz="2600" b="1" dirty="0" smtClean="0">
                <a:solidFill>
                  <a:srgbClr val="C00000"/>
                </a:solidFill>
                <a:latin typeface="+mj-lt"/>
              </a:rPr>
              <a:t>Административная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часть 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– 3 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вопроса</a:t>
            </a:r>
            <a:endParaRPr lang="pl-PL" sz="2600" dirty="0" smtClean="0">
              <a:solidFill>
                <a:prstClr val="black"/>
              </a:solidFill>
              <a:latin typeface="+mj-lt"/>
            </a:endParaRPr>
          </a:p>
          <a:p>
            <a:pPr marL="360363" indent="-360363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 Оценка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uk-UA" sz="2600" b="1" dirty="0" smtClean="0">
                <a:solidFill>
                  <a:srgbClr val="C00000"/>
                </a:solidFill>
                <a:latin typeface="+mj-lt"/>
              </a:rPr>
              <a:t>приемлемости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– </a:t>
            </a:r>
            <a:r>
              <a:rPr lang="uk-UA" sz="2600" dirty="0" smtClean="0">
                <a:latin typeface="+mj-lt"/>
              </a:rPr>
              <a:t>партнерства</a:t>
            </a:r>
            <a:r>
              <a:rPr lang="pl-PL" sz="2600" dirty="0" smtClean="0">
                <a:latin typeface="+mj-lt"/>
              </a:rPr>
              <a:t>, </a:t>
            </a:r>
            <a:r>
              <a:rPr lang="uk-UA" sz="2600" dirty="0" smtClean="0">
                <a:latin typeface="+mj-lt"/>
              </a:rPr>
              <a:t>проекта</a:t>
            </a:r>
            <a:r>
              <a:rPr lang="pl-PL" sz="2600" dirty="0" smtClean="0">
                <a:latin typeface="+mj-lt"/>
              </a:rPr>
              <a:t>, </a:t>
            </a:r>
            <a:r>
              <a:rPr lang="uk-UA" sz="2600" dirty="0" smtClean="0">
                <a:latin typeface="+mj-lt"/>
              </a:rPr>
              <a:t>расходов</a:t>
            </a:r>
            <a:endParaRPr lang="pl-PL" sz="2200" i="1" dirty="0" smtClean="0">
              <a:latin typeface="+mj-lt"/>
            </a:endParaRPr>
          </a:p>
          <a:p>
            <a:pPr marL="360363" indent="-360363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uk-UA" sz="2600" b="1" dirty="0" smtClean="0">
                <a:latin typeface="+mj-lt"/>
              </a:rPr>
              <a:t> </a:t>
            </a:r>
            <a:r>
              <a:rPr lang="uk-UA" sz="2600" b="1" dirty="0" smtClean="0">
                <a:solidFill>
                  <a:srgbClr val="C00000"/>
                </a:solidFill>
                <a:latin typeface="+mj-lt"/>
              </a:rPr>
              <a:t>Качественная </a:t>
            </a:r>
            <a:r>
              <a:rPr lang="uk-UA" sz="2600" dirty="0" smtClean="0">
                <a:latin typeface="+mj-lt"/>
              </a:rPr>
              <a:t>оценка </a:t>
            </a:r>
            <a:r>
              <a:rPr lang="pl-PL" sz="2600" dirty="0" smtClean="0">
                <a:latin typeface="+mj-lt"/>
              </a:rPr>
              <a:t>– </a:t>
            </a:r>
            <a:r>
              <a:rPr lang="uk-UA" sz="2600" dirty="0" smtClean="0">
                <a:latin typeface="+mj-lt"/>
              </a:rPr>
              <a:t>больший ак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цент на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uk-UA" sz="2600" b="1" dirty="0" err="1" smtClean="0">
                <a:solidFill>
                  <a:srgbClr val="C00000"/>
                </a:solidFill>
                <a:latin typeface="+mj-lt"/>
              </a:rPr>
              <a:t>согласованность</a:t>
            </a:r>
            <a:r>
              <a:rPr lang="uk-UA" sz="26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uk-UA" sz="2600" b="1" dirty="0" smtClean="0">
                <a:solidFill>
                  <a:srgbClr val="C00000"/>
                </a:solidFill>
                <a:latin typeface="+mj-lt"/>
              </a:rPr>
              <a:t>информации 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в разных частях заявки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, 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на план мероприятий и бюджет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, </a:t>
            </a:r>
            <a:r>
              <a:rPr lang="uk-UA" sz="2600" dirty="0" smtClean="0">
                <a:solidFill>
                  <a:prstClr val="black"/>
                </a:solidFill>
                <a:latin typeface="+mj-lt"/>
              </a:rPr>
              <a:t>оценка описания управления этим конкретным проектом</a:t>
            </a:r>
            <a:r>
              <a:rPr lang="pl-PL" sz="2600" dirty="0" smtClean="0">
                <a:solidFill>
                  <a:prstClr val="black"/>
                </a:solidFill>
                <a:latin typeface="+mj-lt"/>
              </a:rPr>
              <a:t> </a:t>
            </a:r>
          </a:p>
          <a:p>
            <a:pPr marL="360363" indent="-360363">
              <a:spcBef>
                <a:spcPts val="600"/>
              </a:spcBef>
            </a:pPr>
            <a:endParaRPr lang="pl-PL" sz="2600" dirty="0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4000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323528" y="1652526"/>
            <a:ext cx="8229600" cy="40653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pl-PL" sz="2000" noProof="0" dirty="0" smtClean="0"/>
              <a:t>	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uk-UA" sz="2400" noProof="0" dirty="0" smtClean="0"/>
              <a:t>На этапе качественной оценки проект может получить максимум</a:t>
            </a:r>
            <a:r>
              <a:rPr lang="pl-PL" sz="2400" b="1" noProof="0" dirty="0" smtClean="0"/>
              <a:t> </a:t>
            </a:r>
            <a:r>
              <a:rPr lang="pl-PL" sz="2400" b="1" dirty="0" smtClean="0">
                <a:solidFill>
                  <a:srgbClr val="C00000"/>
                </a:solidFill>
              </a:rPr>
              <a:t>80 </a:t>
            </a:r>
            <a:r>
              <a:rPr lang="uk-UA" sz="2400" b="1" dirty="0" smtClean="0">
                <a:solidFill>
                  <a:srgbClr val="C00000"/>
                </a:solidFill>
              </a:rPr>
              <a:t>баллов</a:t>
            </a:r>
            <a:r>
              <a:rPr lang="pl-PL" sz="2400" noProof="0" dirty="0" smtClean="0"/>
              <a:t>.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Рекомендован к финансированию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uk-UA" sz="2400" dirty="0" smtClean="0"/>
              <a:t>может быть проект, который получил </a:t>
            </a:r>
            <a:r>
              <a:rPr lang="ru-RU" sz="2400" dirty="0" smtClean="0"/>
              <a:t>не меньше </a:t>
            </a:r>
            <a:r>
              <a:rPr lang="uk-UA" sz="2400" b="1" noProof="0" dirty="0" smtClean="0">
                <a:solidFill>
                  <a:srgbClr val="C00000"/>
                </a:solidFill>
              </a:rPr>
              <a:t>56 баллов</a:t>
            </a:r>
            <a:r>
              <a:rPr lang="pl-PL" sz="2400" noProof="0" dirty="0" smtClean="0"/>
              <a:t>, </a:t>
            </a:r>
            <a:r>
              <a:rPr lang="uk-UA" sz="2400" dirty="0" smtClean="0"/>
              <a:t>в том числе</a:t>
            </a:r>
            <a:r>
              <a:rPr lang="pl-PL" sz="2400" noProof="0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не менее</a:t>
            </a:r>
            <a:r>
              <a:rPr lang="pl-PL" sz="2400" b="1" dirty="0" smtClean="0">
                <a:solidFill>
                  <a:srgbClr val="C00000"/>
                </a:solidFill>
              </a:rPr>
              <a:t> 60% </a:t>
            </a:r>
            <a:r>
              <a:rPr lang="uk-UA" sz="2400" b="1" dirty="0" smtClean="0">
                <a:solidFill>
                  <a:srgbClr val="C00000"/>
                </a:solidFill>
              </a:rPr>
              <a:t>баллов в каждой части оценки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pl-PL" sz="2400" noProof="0" dirty="0" smtClean="0"/>
              <a:t>(</a:t>
            </a:r>
            <a:r>
              <a:rPr lang="uk-UA" sz="2400" dirty="0" smtClean="0"/>
              <a:t>то есть мин</a:t>
            </a:r>
            <a:r>
              <a:rPr lang="pl-PL" sz="2400" noProof="0" dirty="0" smtClean="0"/>
              <a:t>. </a:t>
            </a:r>
            <a:r>
              <a:rPr lang="pl-PL" sz="2400" b="1" noProof="0" dirty="0" smtClean="0"/>
              <a:t>27 </a:t>
            </a:r>
            <a:r>
              <a:rPr lang="uk-UA" sz="2400" noProof="0" dirty="0" smtClean="0"/>
              <a:t>баллов в разделе стратегическая оценка и мин. </a:t>
            </a:r>
            <a:r>
              <a:rPr lang="uk-UA" sz="2400" b="1" noProof="0" dirty="0" smtClean="0"/>
              <a:t>21</a:t>
            </a:r>
            <a:r>
              <a:rPr lang="uk-UA" sz="2400" noProof="0" dirty="0" smtClean="0"/>
              <a:t> балл в разделе операционная оценка</a:t>
            </a:r>
            <a:r>
              <a:rPr lang="pl-PL" sz="2400" noProof="0" dirty="0" smtClean="0"/>
              <a:t>).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endParaRPr lang="pl-PL" sz="2200" noProof="0" dirty="0" smtClean="0"/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ytuł 7"/>
          <p:cNvSpPr txBox="1">
            <a:spLocks/>
          </p:cNvSpPr>
          <p:nvPr/>
        </p:nvSpPr>
        <p:spPr>
          <a:xfrm>
            <a:off x="251520" y="1104180"/>
            <a:ext cx="8229600" cy="724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457200">
              <a:spcBef>
                <a:spcPts val="1200"/>
              </a:spcBef>
              <a:defRPr/>
            </a:pP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j-ea"/>
                <a:cs typeface="Raavi" pitchFamily="34" charset="0"/>
              </a:rPr>
              <a:t>КРИТЕРИИ ОЦЕНКИ</a:t>
            </a: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ymbol zastępczy zawartości 8"/>
          <p:cNvSpPr txBox="1">
            <a:spLocks/>
          </p:cNvSpPr>
          <p:nvPr/>
        </p:nvSpPr>
        <p:spPr>
          <a:xfrm>
            <a:off x="323528" y="1984074"/>
            <a:ext cx="8496944" cy="3949181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just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Контекст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r>
              <a:rPr lang="uk-UA" sz="2400" b="1" dirty="0" smtClean="0"/>
              <a:t>проекта </a:t>
            </a:r>
            <a:r>
              <a:rPr lang="en-US" sz="2800" b="1" dirty="0" smtClean="0">
                <a:ea typeface="+mj-ea"/>
                <a:cs typeface="Raavi" pitchFamily="34" charset="0"/>
              </a:rPr>
              <a:t>(</a:t>
            </a:r>
            <a:r>
              <a:rPr lang="uk-UA" sz="2400" b="1" dirty="0" smtClean="0"/>
              <a:t>значение и стратегия</a:t>
            </a:r>
            <a:r>
              <a:rPr lang="en-US" sz="2400" b="1" dirty="0" smtClean="0"/>
              <a:t>)</a:t>
            </a:r>
          </a:p>
          <a:p>
            <a:pPr marL="531813" marR="0" lvl="0" indent="-265113" algn="just" defTabSz="457200" rtl="0" eaLnBrk="1" fontAlgn="auto" latinLnBrk="0" hangingPunct="1">
              <a:buClrTx/>
              <a:buSzTx/>
              <a:defRPr/>
            </a:pPr>
            <a:r>
              <a:rPr lang="uk-UA" sz="2000" i="1" dirty="0" smtClean="0"/>
              <a:t>Н</a:t>
            </a:r>
            <a:r>
              <a:rPr lang="uk-UA" sz="2000" i="1" noProof="0" dirty="0" smtClean="0"/>
              <a:t>асколько убедительно обоснована необходимость реализации проекта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342900" marR="0" lvl="0" indent="-342900" algn="just" defTabSz="457200" rtl="0" eaLnBrk="1" fontAlgn="auto" latinLnBrk="0" hangingPunct="1">
              <a:spcBef>
                <a:spcPts val="1200"/>
              </a:spcBef>
              <a:buClrTx/>
              <a:buSzTx/>
              <a:buFont typeface="Arial"/>
              <a:buNone/>
              <a:tabLst/>
              <a:defRPr/>
            </a:pPr>
            <a:r>
              <a:rPr lang="uk-UA" sz="2400" b="1" dirty="0" smtClean="0"/>
              <a:t>Характер</a:t>
            </a:r>
            <a:r>
              <a:rPr lang="pl-PL" sz="2400" b="1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сотрудничества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marR="0" lvl="0" indent="-265113" algn="just" defTabSz="457200" rtl="0" eaLnBrk="1" fontAlgn="auto" latinLnBrk="0" hangingPunct="1">
              <a:buClrTx/>
              <a:buSzTx/>
              <a:tabLst/>
              <a:defRPr/>
            </a:pPr>
            <a:r>
              <a:rPr lang="uk-UA" sz="2000" i="1" dirty="0" smtClean="0"/>
              <a:t>Какую </a:t>
            </a:r>
            <a:r>
              <a:rPr lang="uk-UA" sz="2000" i="1" dirty="0" err="1" smtClean="0"/>
              <a:t>добавленную</a:t>
            </a:r>
            <a:r>
              <a:rPr lang="uk-UA" sz="2000" i="1" dirty="0" smtClean="0"/>
              <a:t> </a:t>
            </a:r>
            <a:r>
              <a:rPr lang="uk-UA" sz="2000" i="1" dirty="0" err="1" smtClean="0"/>
              <a:t>ценность</a:t>
            </a:r>
            <a:r>
              <a:rPr lang="uk-UA" sz="2000" i="1" dirty="0" smtClean="0"/>
              <a:t> </a:t>
            </a:r>
            <a:r>
              <a:rPr lang="uk-UA" sz="2000" i="1" dirty="0" smtClean="0"/>
              <a:t>принесет сотрудничество?</a:t>
            </a:r>
            <a:endParaRPr lang="pl-PL" sz="2000" i="1" dirty="0" smtClean="0"/>
          </a:p>
          <a:p>
            <a:pPr marL="266700" lvl="0" indent="-266700" algn="just">
              <a:spcBef>
                <a:spcPts val="1200"/>
              </a:spcBef>
              <a:defRPr/>
            </a:pPr>
            <a:r>
              <a:rPr lang="uk-UA" sz="2400" b="1" dirty="0" smtClean="0"/>
              <a:t>Значение </a:t>
            </a:r>
            <a:r>
              <a:rPr lang="uk-UA" sz="2400" b="1" dirty="0" smtClean="0">
                <a:solidFill>
                  <a:srgbClr val="C00000"/>
                </a:solidFill>
              </a:rPr>
              <a:t>партнерства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indent="-265113" algn="just">
              <a:defRPr/>
            </a:pPr>
            <a:r>
              <a:rPr lang="uk-UA" sz="2000" i="1" dirty="0" smtClean="0"/>
              <a:t>В какой степени состав партнерства соответствует проекту</a:t>
            </a:r>
            <a:r>
              <a:rPr lang="en-US" sz="2000" i="1" dirty="0" smtClean="0"/>
              <a:t>?</a:t>
            </a:r>
          </a:p>
          <a:p>
            <a:pPr marL="266700" marR="0" lvl="0" indent="-266700" algn="just" defTabSz="457200" rtl="0" eaLnBrk="1" fontAlgn="auto" latinLnBrk="0" hangingPunct="1">
              <a:spcBef>
                <a:spcPts val="1200"/>
              </a:spcBef>
              <a:buClrTx/>
              <a:buSzTx/>
              <a:tabLst/>
              <a:defRPr/>
            </a:pPr>
            <a:r>
              <a:rPr lang="uk-UA" sz="2400" b="1" dirty="0" smtClean="0"/>
              <a:t>Вклад проекта в</a:t>
            </a:r>
            <a:r>
              <a:rPr lang="pl-PL" sz="2400" b="1" dirty="0" smtClean="0"/>
              <a:t> </a:t>
            </a:r>
            <a:r>
              <a:rPr lang="uk-UA" sz="2400" b="1" dirty="0" smtClean="0">
                <a:solidFill>
                  <a:srgbClr val="C00000"/>
                </a:solidFill>
              </a:rPr>
              <a:t>получение продуктов и результатов Программы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marR="0" lvl="0" indent="-265113" algn="just" fontAlgn="auto">
              <a:buClrTx/>
              <a:buSzTx/>
              <a:tabLst/>
              <a:defRPr/>
            </a:pPr>
            <a:r>
              <a:rPr lang="uk-UA" sz="2000" i="1" dirty="0" smtClean="0"/>
              <a:t>Насколько проект содействует достижению целей Программы</a:t>
            </a:r>
            <a:r>
              <a:rPr lang="en-US" sz="2000" i="1" dirty="0" smtClean="0"/>
              <a:t>?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ytuł 7"/>
          <p:cNvSpPr txBox="1">
            <a:spLocks/>
          </p:cNvSpPr>
          <p:nvPr/>
        </p:nvSpPr>
        <p:spPr>
          <a:xfrm>
            <a:off x="251520" y="1061048"/>
            <a:ext cx="8229600" cy="767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457200">
              <a:spcBef>
                <a:spcPts val="1200"/>
              </a:spcBef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Raavi" pitchFamily="34" charset="0"/>
              </a:rPr>
              <a:t> 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j-ea"/>
                <a:cs typeface="Raavi" pitchFamily="34" charset="0"/>
              </a:rPr>
              <a:t>СТРАТЕГИЧЕСКИЕ КРИТЕРИИ ОЦЕНКИ</a:t>
            </a: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51520" y="1828800"/>
            <a:ext cx="8568952" cy="41044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ytuł 7"/>
          <p:cNvSpPr txBox="1">
            <a:spLocks/>
          </p:cNvSpPr>
          <p:nvPr/>
        </p:nvSpPr>
        <p:spPr>
          <a:xfrm>
            <a:off x="251520" y="806824"/>
            <a:ext cx="8229600" cy="724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b="1" dirty="0" smtClean="0">
                <a:ea typeface="+mj-ea"/>
                <a:cs typeface="Raavi" pitchFamily="34" charset="0"/>
              </a:rPr>
              <a:t>ОПЕРАЦИОННЫЕ КРИТЕРИИ ОЦЕНКИ</a:t>
            </a:r>
            <a:endParaRPr lang="pl-PL" sz="2800" b="1" dirty="0" smtClean="0">
              <a:ea typeface="+mj-ea"/>
              <a:cs typeface="Raavi" pitchFamily="34" charset="0"/>
            </a:endParaRPr>
          </a:p>
        </p:txBody>
      </p:sp>
      <p:sp>
        <p:nvSpPr>
          <p:cNvPr id="9" name="Symbol zastępczy zawartości 8"/>
          <p:cNvSpPr txBox="1">
            <a:spLocks/>
          </p:cNvSpPr>
          <p:nvPr/>
        </p:nvSpPr>
        <p:spPr>
          <a:xfrm>
            <a:off x="251520" y="1531443"/>
            <a:ext cx="8568952" cy="45881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r>
              <a:rPr lang="pl-PL" sz="2400" b="1" dirty="0" smtClean="0">
                <a:solidFill>
                  <a:srgbClr val="C00000"/>
                </a:solidFill>
              </a:rPr>
              <a:t>	</a:t>
            </a:r>
            <a:r>
              <a:rPr lang="uk-UA" sz="2400" b="1" dirty="0" smtClean="0">
                <a:solidFill>
                  <a:srgbClr val="C00000"/>
                </a:solidFill>
              </a:rPr>
              <a:t>Управление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lvl="0" indent="6350">
              <a:defRPr/>
            </a:pPr>
            <a:r>
              <a:rPr lang="uk-UA" sz="2000" i="1" dirty="0" smtClean="0"/>
              <a:t>Насколько структура и процедуры управления соответствуют проекту, периоду его реализации и потребностям проекта</a:t>
            </a:r>
            <a:r>
              <a:rPr lang="en-US" sz="2000" i="1" dirty="0" smtClean="0"/>
              <a:t>?</a:t>
            </a:r>
          </a:p>
          <a:p>
            <a:pPr marL="342900" marR="0" lvl="0" indent="-342900" algn="l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r>
              <a:rPr lang="pl-PL" sz="2400" b="1" dirty="0" smtClean="0">
                <a:solidFill>
                  <a:srgbClr val="C00000"/>
                </a:solidFill>
              </a:rPr>
              <a:t>	</a:t>
            </a:r>
            <a:r>
              <a:rPr lang="uk-UA" sz="2400" b="1" dirty="0" smtClean="0">
                <a:solidFill>
                  <a:srgbClr val="C00000"/>
                </a:solidFill>
              </a:rPr>
              <a:t>Коммуникация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indent="-265113">
              <a:defRPr/>
            </a:pPr>
            <a:r>
              <a:rPr lang="pl-PL" sz="2000" i="1" dirty="0" smtClean="0"/>
              <a:t>	</a:t>
            </a:r>
            <a:r>
              <a:rPr lang="uk-UA" sz="2000" i="1" dirty="0" smtClean="0"/>
              <a:t>Насколько мероприятия по коммуникации являются целесообразными и адекватными для соответствующих целевых групп и заинтересованных сторон?</a:t>
            </a:r>
            <a:endParaRPr lang="en-US" sz="2000" i="1" dirty="0" smtClean="0"/>
          </a:p>
          <a:p>
            <a:pPr marL="342900" marR="0" lvl="0" indent="-342900" algn="l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r>
              <a:rPr lang="pl-PL" sz="2400" b="1" dirty="0" smtClean="0">
                <a:solidFill>
                  <a:srgbClr val="C00000"/>
                </a:solidFill>
              </a:rPr>
              <a:t>	</a:t>
            </a:r>
            <a:r>
              <a:rPr lang="uk-UA" sz="2400" b="1" dirty="0" smtClean="0">
                <a:solidFill>
                  <a:srgbClr val="C00000"/>
                </a:solidFill>
              </a:rPr>
              <a:t>Рабочий план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marR="0" lvl="0" indent="-265113" fontAlgn="auto">
              <a:buClrTx/>
              <a:buSzTx/>
              <a:tabLst>
                <a:tab pos="531813" algn="l"/>
              </a:tabLst>
              <a:defRPr/>
            </a:pPr>
            <a:r>
              <a:rPr lang="pl-PL" sz="2000" i="1" dirty="0" smtClean="0"/>
              <a:t>	</a:t>
            </a:r>
            <a:r>
              <a:rPr lang="uk-UA" sz="2000" i="1" dirty="0" smtClean="0"/>
              <a:t>насколько  реалистичный, последовательний и логичный рабочий план проекта</a:t>
            </a:r>
            <a:r>
              <a:rPr lang="en-US" sz="2000" i="1" dirty="0" smtClean="0"/>
              <a:t>?</a:t>
            </a:r>
          </a:p>
          <a:p>
            <a:pPr marL="342900" marR="0" lvl="0" indent="-342900" algn="l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r>
              <a:rPr lang="pl-PL" sz="1900" b="1" dirty="0" smtClean="0"/>
              <a:t>	</a:t>
            </a:r>
            <a:r>
              <a:rPr lang="uk-UA" sz="2400" b="1" dirty="0" smtClean="0">
                <a:solidFill>
                  <a:srgbClr val="C00000"/>
                </a:solidFill>
              </a:rPr>
              <a:t>Бюджет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531813" lvl="0" indent="-265113">
              <a:defRPr/>
            </a:pPr>
            <a:r>
              <a:rPr lang="pl-PL" sz="1900" i="1" dirty="0" smtClean="0"/>
              <a:t>	</a:t>
            </a:r>
            <a:r>
              <a:rPr lang="uk-UA" sz="1900" dirty="0"/>
              <a:t> </a:t>
            </a:r>
            <a:r>
              <a:rPr lang="uk-UA" sz="1900" i="1" dirty="0" smtClean="0"/>
              <a:t>Насколько  </a:t>
            </a:r>
            <a:r>
              <a:rPr lang="uk-UA" sz="1900" i="1" dirty="0"/>
              <a:t>бюджет </a:t>
            </a:r>
            <a:r>
              <a:rPr lang="uk-UA" sz="1900" i="1" dirty="0" smtClean="0"/>
              <a:t>проекта демонстрирует  соотношение цены и качества? Насколько согласованный и пропорциональный бюджет</a:t>
            </a:r>
            <a:r>
              <a:rPr lang="pl-PL" sz="1900" i="1" baseline="0" dirty="0" smtClean="0"/>
              <a:t>?</a:t>
            </a:r>
            <a:endParaRPr kumimoji="0" lang="en-US" sz="19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r>
              <a:rPr lang="pl-PL" sz="2400" b="1" dirty="0" smtClean="0">
                <a:solidFill>
                  <a:srgbClr val="C00000"/>
                </a:solidFill>
              </a:rPr>
              <a:t>	</a:t>
            </a:r>
            <a:r>
              <a:rPr lang="uk-UA" sz="2400" b="1" dirty="0" smtClean="0">
                <a:solidFill>
                  <a:srgbClr val="C00000"/>
                </a:solidFill>
              </a:rPr>
              <a:t>Устойчивость</a:t>
            </a:r>
            <a:endParaRPr lang="pl-PL" sz="2400" b="1" dirty="0" smtClean="0">
              <a:solidFill>
                <a:srgbClr val="C00000"/>
              </a:solidFill>
            </a:endParaRPr>
          </a:p>
          <a:p>
            <a:pPr marL="342900" marR="0" lvl="0" indent="-342900" algn="l" defTabSz="457200" rtl="0" eaLnBrk="1" fontAlgn="auto" latinLnBrk="0" hangingPunct="1">
              <a:buClrTx/>
              <a:buSzTx/>
              <a:buFont typeface="Arial"/>
              <a:buNone/>
              <a:tabLst/>
              <a:defRPr/>
            </a:pPr>
            <a:endParaRPr 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odstawowy PBU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ojekt niestandardow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 podstawowy PBU</Template>
  <TotalTime>1882</TotalTime>
  <Words>573</Words>
  <Application>Microsoft Office PowerPoint</Application>
  <PresentationFormat>Экран (4:3)</PresentationFormat>
  <Paragraphs>153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Raavi</vt:lpstr>
      <vt:lpstr>Wingdings</vt:lpstr>
      <vt:lpstr>Motyw podstawowy PBU</vt:lpstr>
      <vt:lpstr>Projekt niestandardowy</vt:lpstr>
      <vt:lpstr>2_Motyw pakietu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ОЦЕНКИ ПРОЕКТНОЙ ЗАЯВКИ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Maju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Majewska</dc:creator>
  <cp:lastModifiedBy>Admin</cp:lastModifiedBy>
  <cp:revision>208</cp:revision>
  <dcterms:created xsi:type="dcterms:W3CDTF">2016-09-20T11:08:20Z</dcterms:created>
  <dcterms:modified xsi:type="dcterms:W3CDTF">2018-09-03T06:27:16Z</dcterms:modified>
</cp:coreProperties>
</file>