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61" r:id="rId4"/>
    <p:sldId id="273" r:id="rId5"/>
    <p:sldId id="265" r:id="rId6"/>
    <p:sldId id="267" r:id="rId7"/>
    <p:sldId id="268" r:id="rId8"/>
    <p:sldId id="263" r:id="rId9"/>
    <p:sldId id="262" r:id="rId10"/>
    <p:sldId id="270" r:id="rId11"/>
    <p:sldId id="258" r:id="rId12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 snapToGrid="0" snapToObjects="1"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99556-09E4-4E62-90A9-3615DA99B220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77E44-9CEE-4601-995C-28D2FF85F57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B75-8DF9-024B-A700-46F6C72D26EF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7B813-A24F-BA4B-9821-07A85B5D0A5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42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69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089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23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884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5429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899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00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231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2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510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7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582804"/>
            <a:ext cx="8501062" cy="50891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uk-UA" sz="2800" dirty="0">
                <a:solidFill>
                  <a:schemeClr val="bg1"/>
                </a:solidFill>
              </a:rPr>
              <a:t>ПРОГРАММА ТРАНСГРАНИЧНОГО СОТРУДНИЧЕСТВА </a:t>
            </a:r>
            <a:r>
              <a:rPr kumimoji="0" lang="pl-PL" sz="28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28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uk-UA" sz="28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ПОЛЬША-БЕЛАРУСЬ-УКРАИНА</a:t>
            </a:r>
            <a:r>
              <a:rPr kumimoji="0" lang="pl-PL" sz="28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2014-2020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uk-UA" sz="2400" b="1" baseline="0" dirty="0">
                <a:solidFill>
                  <a:schemeClr val="bg1"/>
                </a:solidFill>
              </a:rPr>
              <a:t>ИТОГИ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ТРЕНИНГ ДЛЯ ЗАЯВИТЕЛЕЙ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uk-UA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СЕНТЯБРЬ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7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/>
              <a:t>ЧАСТО ЗАДАВАЕМЫЕ ВОПРОСЫ</a:t>
            </a:r>
            <a:endParaRPr lang="en-GB" sz="2800" b="1" dirty="0"/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488420"/>
            <a:ext cx="8568952" cy="4772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ru-RU" sz="2000" dirty="0"/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/>
              <a:t>Может ли организация из прилегающего региона быть ведущим бенефициаром проекта?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/>
              <a:t>Как следует понимать инвестиционный и инфраструктурный компонент?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/>
              <a:t>Какие последствия подачи одной организацией более 3 заявок?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/>
              <a:t>Может ли ведущий бенефициар быть партнером в других проектах?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/>
              <a:t>Когда можно планировать начало реализации проекта?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/>
              <a:t>Когда необходимо подавать разрешение на строительство?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69257" y="2551837"/>
            <a:ext cx="60887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uk-UA" dirty="0">
                <a:solidFill>
                  <a:schemeClr val="bg1"/>
                </a:solidFill>
              </a:rPr>
              <a:t>СПАСИБО</a:t>
            </a:r>
            <a:r>
              <a:rPr lang="pl-PL" dirty="0">
                <a:solidFill>
                  <a:schemeClr val="bg1"/>
                </a:solidFill>
              </a:rPr>
              <a:t>!</a:t>
            </a:r>
          </a:p>
          <a:p>
            <a:pPr marL="457200" indent="-457200">
              <a:buNone/>
            </a:pPr>
            <a:endParaRPr lang="pl-PL" dirty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b="1" dirty="0">
                <a:solidFill>
                  <a:schemeClr val="bg1"/>
                </a:solidFill>
              </a:rPr>
              <a:t>СОВМЕСТНЫЙ ТЕХНИЧЕСКИЙ СЕКРЕТАРИАТ</a:t>
            </a:r>
            <a:endParaRPr lang="pl-PL" b="1" dirty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dirty="0">
                <a:solidFill>
                  <a:schemeClr val="bg1"/>
                </a:solidFill>
              </a:rPr>
              <a:t>тел</a:t>
            </a:r>
            <a:r>
              <a:rPr lang="pl-PL" dirty="0">
                <a:solidFill>
                  <a:schemeClr val="bg1"/>
                </a:solidFill>
              </a:rPr>
              <a:t>. +48 22 378 31 00</a:t>
            </a:r>
          </a:p>
          <a:p>
            <a:pPr marL="457200" indent="-457200">
              <a:buNone/>
            </a:pPr>
            <a:r>
              <a:rPr lang="uk-UA" dirty="0">
                <a:solidFill>
                  <a:schemeClr val="bg1"/>
                </a:solidFill>
              </a:rPr>
              <a:t>Эл. адрес</a:t>
            </a:r>
            <a:r>
              <a:rPr lang="pl-PL" dirty="0">
                <a:solidFill>
                  <a:schemeClr val="bg1"/>
                </a:solidFill>
              </a:rPr>
              <a:t>: pbu@pbu2020.eu</a:t>
            </a:r>
          </a:p>
        </p:txBody>
      </p:sp>
    </p:spTree>
    <p:extLst>
      <p:ext uri="{BB962C8B-B14F-4D97-AF65-F5344CB8AC3E}">
        <p14:creationId xmlns:p14="http://schemas.microsoft.com/office/powerpoint/2010/main" val="3494741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206333" y="11969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uk-UA" sz="2800" b="1" dirty="0">
                <a:latin typeface="+mn-lt"/>
              </a:rPr>
              <a:t>КЛЮЧЕВЫЕ </a:t>
            </a:r>
            <a:r>
              <a:rPr lang="uk-UA" sz="2800" b="1" dirty="0"/>
              <a:t>Э</a:t>
            </a:r>
            <a:r>
              <a:rPr lang="uk-UA" sz="2800" b="1" dirty="0">
                <a:latin typeface="+mn-lt"/>
              </a:rPr>
              <a:t>ЛЕМЕНТЫ ЗАЯВКИ</a:t>
            </a:r>
            <a:endParaRPr lang="pl-PL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>
          <a:xfrm>
            <a:off x="251520" y="1828800"/>
            <a:ext cx="8371780" cy="410445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400" b="1" u="sng" dirty="0"/>
              <a:t>Каждый проект должен</a:t>
            </a:r>
            <a:r>
              <a:rPr lang="en-US" sz="2400" b="1" u="sng" dirty="0"/>
              <a:t>:</a:t>
            </a:r>
          </a:p>
          <a:p>
            <a:pPr marL="457200" lvl="0" indent="-457200" algn="just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400" dirty="0"/>
              <a:t>Касаться конкретной проблемы/вопроса, важного для территории реализации Программы</a:t>
            </a:r>
          </a:p>
          <a:p>
            <a:pPr marL="457200" lvl="0" indent="-457200" algn="just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rgbClr val="C00000"/>
                </a:solidFill>
              </a:rPr>
              <a:t>Соответствовать Тематической Цели </a:t>
            </a:r>
            <a:r>
              <a:rPr lang="ru-RU" sz="2400" dirty="0"/>
              <a:t>и приоритету Программы </a:t>
            </a:r>
          </a:p>
          <a:p>
            <a:pPr marL="457200" lvl="0" indent="-457200" algn="just">
              <a:lnSpc>
                <a:spcPct val="130000"/>
              </a:lnSpc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400" dirty="0"/>
              <a:t>Обеспечивать</a:t>
            </a:r>
            <a:r>
              <a:rPr lang="uk-UA" sz="2400" dirty="0"/>
              <a:t> </a:t>
            </a:r>
            <a:r>
              <a:rPr lang="uk-UA" sz="2400" b="1" dirty="0">
                <a:solidFill>
                  <a:srgbClr val="C00000"/>
                </a:solidFill>
              </a:rPr>
              <a:t>выполнение мин. одного </a:t>
            </a:r>
            <a:r>
              <a:rPr lang="ru-RU" sz="2400" b="1" dirty="0">
                <a:solidFill>
                  <a:srgbClr val="C00000"/>
                </a:solidFill>
              </a:rPr>
              <a:t>индикатора</a:t>
            </a:r>
            <a:r>
              <a:rPr lang="uk-UA" sz="2400" b="1" dirty="0">
                <a:solidFill>
                  <a:srgbClr val="C00000"/>
                </a:solidFill>
              </a:rPr>
              <a:t> продукта  и одного </a:t>
            </a:r>
            <a:r>
              <a:rPr lang="ru-RU" sz="2400" b="1" dirty="0">
                <a:solidFill>
                  <a:srgbClr val="C00000"/>
                </a:solidFill>
              </a:rPr>
              <a:t>индикатора</a:t>
            </a:r>
            <a:r>
              <a:rPr lang="uk-UA" sz="2400" b="1" dirty="0">
                <a:solidFill>
                  <a:srgbClr val="C00000"/>
                </a:solidFill>
              </a:rPr>
              <a:t> результата, </a:t>
            </a:r>
            <a:r>
              <a:rPr lang="uk-UA" sz="2400" dirty="0"/>
              <a:t>указанных в Программном Руководства (Часть</a:t>
            </a:r>
            <a:r>
              <a:rPr lang="pl-PL" sz="2400" dirty="0"/>
              <a:t> A – </a:t>
            </a:r>
            <a:r>
              <a:rPr lang="uk-UA" sz="2400" dirty="0"/>
              <a:t>для заявителей)</a:t>
            </a:r>
            <a:endParaRPr lang="en-GB" sz="2400" dirty="0"/>
          </a:p>
          <a:p>
            <a:pPr lvl="1" indent="-457200" algn="just">
              <a:lnSpc>
                <a:spcPct val="130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/>
              <a:t>Иметь трансграничный характер </a:t>
            </a:r>
            <a:r>
              <a:rPr lang="ru-RU" sz="2400" dirty="0"/>
              <a:t>и</a:t>
            </a:r>
            <a:r>
              <a:rPr lang="uk-UA" sz="2400" dirty="0"/>
              <a:t> трансграничное влияние </a:t>
            </a:r>
          </a:p>
          <a:p>
            <a:pPr lvl="1" indent="-457200" algn="just">
              <a:lnSpc>
                <a:spcPct val="130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/>
              <a:t>Реализоваться </a:t>
            </a:r>
            <a:r>
              <a:rPr lang="uk-UA" sz="2400" b="1" dirty="0">
                <a:solidFill>
                  <a:srgbClr val="C00000"/>
                </a:solidFill>
              </a:rPr>
              <a:t>на приемлемой территории</a:t>
            </a:r>
            <a:endParaRPr lang="en-GB" sz="2400" b="1" dirty="0">
              <a:solidFill>
                <a:srgbClr val="C00000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tabLst/>
              <a:defRPr/>
            </a:pPr>
            <a:endParaRPr lang="en-US" sz="2000" noProof="0" dirty="0"/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tabLst/>
              <a:defRPr/>
            </a:pP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821486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>
                <a:latin typeface="+mn-lt"/>
              </a:rPr>
              <a:t>КЛЮЧОВЫЕ ТРЕБОВАНИЯ К ПРОЕКТАМ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344706"/>
            <a:ext cx="8533892" cy="4772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100" b="1" u="sng" dirty="0"/>
              <a:t>Каждый проект должен</a:t>
            </a:r>
            <a:r>
              <a:rPr lang="en-US" sz="2100" b="1" u="sng" dirty="0"/>
              <a:t>:</a:t>
            </a:r>
            <a:endParaRPr lang="pl-PL" sz="2100" b="1" u="sng" dirty="0"/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Соответствовать  мин. 3 </a:t>
            </a:r>
            <a:r>
              <a:rPr lang="ru-RU" sz="2100" b="1" dirty="0">
                <a:solidFill>
                  <a:srgbClr val="C00000"/>
                </a:solidFill>
              </a:rPr>
              <a:t>критериям сотрудничества </a:t>
            </a:r>
            <a:r>
              <a:rPr lang="ru-RU" sz="2100" dirty="0"/>
              <a:t>(из 4 возможных)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Включать </a:t>
            </a:r>
            <a:r>
              <a:rPr lang="ru-RU" sz="2100" b="1" dirty="0">
                <a:solidFill>
                  <a:srgbClr val="C00000"/>
                </a:solidFill>
              </a:rPr>
              <a:t>трансграничное</a:t>
            </a:r>
            <a:r>
              <a:rPr lang="uk-UA" sz="2100" b="1" dirty="0">
                <a:solidFill>
                  <a:srgbClr val="C00000"/>
                </a:solidFill>
              </a:rPr>
              <a:t> партнерство</a:t>
            </a:r>
            <a:endParaRPr lang="pl-PL" sz="2100" b="1" dirty="0">
              <a:solidFill>
                <a:srgbClr val="C00000"/>
              </a:solidFill>
            </a:endParaRP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Ясно определять роль каждого партнера в проекте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Реализовываться</a:t>
            </a:r>
            <a:r>
              <a:rPr lang="uk-UA" sz="2100" b="1" dirty="0">
                <a:solidFill>
                  <a:srgbClr val="C00000"/>
                </a:solidFill>
              </a:rPr>
              <a:t> соответствующими</a:t>
            </a:r>
            <a:r>
              <a:rPr lang="uk-UA" sz="2100" dirty="0"/>
              <a:t> бенефициарами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Реализовываться</a:t>
            </a:r>
            <a:r>
              <a:rPr lang="uk-UA" sz="2100" dirty="0"/>
              <a:t> </a:t>
            </a:r>
            <a:r>
              <a:rPr lang="uk-UA" sz="2100" b="1" dirty="0">
                <a:solidFill>
                  <a:srgbClr val="C00000"/>
                </a:solidFill>
              </a:rPr>
              <a:t>максимально 12 месяцев</a:t>
            </a:r>
            <a:endParaRPr lang="pl-PL" sz="2100" b="1" dirty="0">
              <a:solidFill>
                <a:srgbClr val="C00000"/>
              </a:solidFill>
            </a:endParaRPr>
          </a:p>
          <a:p>
            <a:pPr marL="457200" indent="-457200" algn="just"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Сумма гранта ЕС от</a:t>
            </a:r>
            <a:r>
              <a:rPr lang="ru-RU" sz="2100" b="1" dirty="0">
                <a:solidFill>
                  <a:srgbClr val="C00000"/>
                </a:solidFill>
              </a:rPr>
              <a:t> 20 000 до 60 000 </a:t>
            </a:r>
            <a:r>
              <a:rPr lang="ru-RU" sz="2100" dirty="0"/>
              <a:t>евро (расходы на инвестиции и инфраструктурный компонент не могут превышать 20% гранта ЕС)</a:t>
            </a:r>
          </a:p>
          <a:p>
            <a:pPr marL="457200" indent="-457200" algn="just"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Обеспечивать</a:t>
            </a:r>
            <a:r>
              <a:rPr lang="uk-UA" sz="2100" dirty="0"/>
              <a:t> </a:t>
            </a:r>
            <a:r>
              <a:rPr lang="ru-RU" sz="2100" dirty="0"/>
              <a:t>софинансирование</a:t>
            </a:r>
            <a:r>
              <a:rPr lang="uk-UA" sz="2100" dirty="0"/>
              <a:t> мин. 10% от приемлемой стоимости  проекта</a:t>
            </a:r>
          </a:p>
          <a:p>
            <a:pPr marL="457200" indent="-457200" algn="just"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100" dirty="0"/>
              <a:t>Быть подготовлен на английском языке при помощи </a:t>
            </a:r>
            <a:r>
              <a:rPr lang="ru-RU" sz="2100" b="1" dirty="0">
                <a:solidFill>
                  <a:srgbClr val="C00000"/>
                </a:solidFill>
              </a:rPr>
              <a:t>генератора заявок</a:t>
            </a:r>
            <a:endParaRPr lang="en-GB" sz="2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054100"/>
            <a:ext cx="8614139" cy="556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622300" lvl="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/>
          </a:p>
          <a:p>
            <a:pPr marL="723900" lvl="0" indent="-2794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</p:txBody>
      </p:sp>
      <p:sp>
        <p:nvSpPr>
          <p:cNvPr id="5" name="Prostokąt 4"/>
          <p:cNvSpPr/>
          <p:nvPr/>
        </p:nvSpPr>
        <p:spPr>
          <a:xfrm>
            <a:off x="495300" y="1054100"/>
            <a:ext cx="8325172" cy="500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prstClr val="black"/>
                </a:solidFill>
              </a:rPr>
              <a:t>ИНФРАСТРУКТУРНЫЙ КОМПОНЕНТ</a:t>
            </a:r>
            <a:endParaRPr lang="pl-PL" sz="2800" b="1" dirty="0">
              <a:solidFill>
                <a:prstClr val="black"/>
              </a:solidFill>
            </a:endParaRPr>
          </a:p>
          <a:p>
            <a:r>
              <a:rPr lang="uk-UA" sz="2800" b="1" dirty="0">
                <a:solidFill>
                  <a:prstClr val="black"/>
                </a:solidFill>
              </a:rPr>
              <a:t>ЭКОЛОГИЧЕСКАЯ ДОКУМЕНТАЦИЯ</a:t>
            </a:r>
            <a:endParaRPr lang="pl-PL" sz="2800" b="1" dirty="0"/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>
                <a:solidFill>
                  <a:prstClr val="black"/>
                </a:solidFill>
              </a:rPr>
              <a:t>В пункте</a:t>
            </a:r>
            <a:r>
              <a:rPr lang="pl-PL" sz="2400" dirty="0">
                <a:solidFill>
                  <a:prstClr val="black"/>
                </a:solidFill>
              </a:rPr>
              <a:t> 3.5 </a:t>
            </a:r>
            <a:r>
              <a:rPr lang="uk-UA" sz="2400" dirty="0">
                <a:solidFill>
                  <a:prstClr val="black"/>
                </a:solidFill>
              </a:rPr>
              <a:t>заявки</a:t>
            </a:r>
            <a:r>
              <a:rPr lang="pl-PL" sz="2400" dirty="0">
                <a:solidFill>
                  <a:prstClr val="black"/>
                </a:solidFill>
              </a:rPr>
              <a:t> – </a:t>
            </a:r>
            <a:r>
              <a:rPr lang="uk-UA" sz="2400" dirty="0">
                <a:solidFill>
                  <a:prstClr val="black"/>
                </a:solidFill>
              </a:rPr>
              <a:t>информация о требуемых разрешениях на строительство и экологические экспертизы </a:t>
            </a:r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>
                <a:solidFill>
                  <a:prstClr val="black"/>
                </a:solidFill>
              </a:rPr>
              <a:t>на этапе контрактирования </a:t>
            </a:r>
            <a:r>
              <a:rPr lang="pl-PL" sz="2400" dirty="0">
                <a:solidFill>
                  <a:prstClr val="black"/>
                </a:solidFill>
              </a:rPr>
              <a:t>– </a:t>
            </a:r>
            <a:r>
              <a:rPr lang="uk-UA" sz="2400" dirty="0">
                <a:solidFill>
                  <a:prstClr val="black"/>
                </a:solidFill>
              </a:rPr>
              <a:t>декларации </a:t>
            </a:r>
            <a:endParaRPr lang="pl-PL" sz="2400" dirty="0">
              <a:solidFill>
                <a:prstClr val="black"/>
              </a:solidFill>
            </a:endParaRPr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>
                <a:solidFill>
                  <a:prstClr val="black"/>
                </a:solidFill>
              </a:rPr>
              <a:t>на этапе авансового платежа</a:t>
            </a:r>
            <a:r>
              <a:rPr lang="pl-PL" sz="2400" dirty="0">
                <a:solidFill>
                  <a:prstClr val="black"/>
                </a:solidFill>
              </a:rPr>
              <a:t> –</a:t>
            </a:r>
            <a:r>
              <a:rPr lang="uk-UA" sz="2400" dirty="0">
                <a:solidFill>
                  <a:prstClr val="black"/>
                </a:solidFill>
              </a:rPr>
              <a:t> наличие документов</a:t>
            </a:r>
            <a:endParaRPr lang="pl-PL" sz="2400" dirty="0">
              <a:solidFill>
                <a:prstClr val="black"/>
              </a:solidFill>
            </a:endParaRPr>
          </a:p>
          <a:p>
            <a:pPr marL="360363" indent="-360363">
              <a:lnSpc>
                <a:spcPct val="112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uk-UA" sz="2400" dirty="0">
                <a:solidFill>
                  <a:prstClr val="black"/>
                </a:solidFill>
              </a:rPr>
              <a:t>на этапе финального отчета </a:t>
            </a:r>
            <a:r>
              <a:rPr lang="pl-PL" sz="2400" dirty="0">
                <a:solidFill>
                  <a:prstClr val="black"/>
                </a:solidFill>
              </a:rPr>
              <a:t>– </a:t>
            </a:r>
            <a:r>
              <a:rPr lang="uk-UA" sz="2400" dirty="0">
                <a:solidFill>
                  <a:prstClr val="black"/>
                </a:solidFill>
              </a:rPr>
              <a:t>аудиторская проверка документов </a:t>
            </a:r>
            <a:endParaRPr lang="pl-PL" sz="2400" dirty="0">
              <a:solidFill>
                <a:prstClr val="black"/>
              </a:solidFill>
            </a:endParaRPr>
          </a:p>
          <a:p>
            <a:pPr marL="360363" indent="-360363">
              <a:lnSpc>
                <a:spcPct val="112000"/>
              </a:lnSpc>
              <a:spcBef>
                <a:spcPts val="1800"/>
              </a:spcBef>
            </a:pPr>
            <a:endParaRPr lang="pl-P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/>
              <a:t>ЛУЧШИЕ </a:t>
            </a:r>
            <a:r>
              <a:rPr lang="uk-UA" sz="2800" b="1" dirty="0">
                <a:latin typeface="+mn-lt"/>
              </a:rPr>
              <a:t>ПРАКТИКИ</a:t>
            </a:r>
            <a:r>
              <a:rPr lang="pl-PL" sz="2800" b="1" dirty="0">
                <a:latin typeface="+mn-lt"/>
              </a:rPr>
              <a:t>: 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663700"/>
            <a:ext cx="8455067" cy="4912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Избегать </a:t>
            </a:r>
            <a:r>
              <a:rPr lang="ru-RU" sz="2200" b="1" dirty="0">
                <a:solidFill>
                  <a:srgbClr val="C00000"/>
                </a:solidFill>
              </a:rPr>
              <a:t>ошибок в переводе </a:t>
            </a:r>
            <a:r>
              <a:rPr lang="ru-RU" sz="2200" dirty="0"/>
              <a:t>на английский язык, </a:t>
            </a:r>
            <a:r>
              <a:rPr lang="ru-RU" sz="2200" b="1" dirty="0">
                <a:solidFill>
                  <a:srgbClr val="C00000"/>
                </a:solidFill>
              </a:rPr>
              <a:t>не доверяйте полностью онлайн-переводчикам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Ознакомтесь с инструкциями, правилами, учебными материалами, информацией на веб-сайте (закладка </a:t>
            </a:r>
            <a:r>
              <a:rPr lang="ru-RU" sz="2200" i="1" dirty="0"/>
              <a:t>вопросы и ответы</a:t>
            </a:r>
            <a:r>
              <a:rPr lang="ru-RU" sz="2200" dirty="0"/>
              <a:t>)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Пункт 3.6 «график реализации проекта»: </a:t>
            </a:r>
            <a:r>
              <a:rPr lang="ru-RU" sz="2200" b="1" dirty="0">
                <a:solidFill>
                  <a:srgbClr val="C00000"/>
                </a:solidFill>
              </a:rPr>
              <a:t>1 месяц = первый месяц реализации проекта</a:t>
            </a:r>
            <a:r>
              <a:rPr lang="ru-RU" sz="2200" dirty="0"/>
              <a:t>, НЕ календарный месяц,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График реализации проекта должен быть рациональным и обдуманным (избегайте перерывов в графике)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Бюджет </a:t>
            </a:r>
            <a:r>
              <a:rPr lang="ru-RU" sz="2200" b="1" dirty="0">
                <a:solidFill>
                  <a:srgbClr val="C00000"/>
                </a:solidFill>
              </a:rPr>
              <a:t>не может включать </a:t>
            </a:r>
            <a:r>
              <a:rPr lang="ru-RU" sz="2200" dirty="0"/>
              <a:t>неприемлемые расходы,</a:t>
            </a:r>
          </a:p>
          <a:p>
            <a:pPr marL="457200" lvl="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/>
              <a:t>Необходимо придерживаться правил </a:t>
            </a:r>
            <a:r>
              <a:rPr lang="ru-RU" sz="2200" b="1" dirty="0">
                <a:solidFill>
                  <a:srgbClr val="C00000"/>
                </a:solidFill>
              </a:rPr>
              <a:t>конкурентности</a:t>
            </a:r>
            <a:endParaRPr lang="pl-PL" sz="2200" b="1" dirty="0">
              <a:solidFill>
                <a:srgbClr val="C00000"/>
              </a:solidFill>
            </a:endParaRPr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pl-PL" sz="1900" dirty="0"/>
          </a:p>
          <a:p>
            <a:pPr lvl="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1900" dirty="0"/>
          </a:p>
          <a:p>
            <a:pPr marL="622300" lvl="0" indent="-1778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/>
          </a:p>
          <a:p>
            <a:pPr marL="9017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/>
              <a:t>ЛУЧШИЕ ПРАКТИКИ</a:t>
            </a:r>
            <a:r>
              <a:rPr lang="pl-PL" sz="2800" b="1" dirty="0">
                <a:latin typeface="+mn-lt"/>
              </a:rPr>
              <a:t>: 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488420"/>
            <a:ext cx="8614139" cy="4823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Дважды проверить расчеты, </a:t>
            </a:r>
            <a:r>
              <a:rPr lang="uk-UA" sz="2200" b="1" dirty="0">
                <a:solidFill>
                  <a:srgbClr val="C00000"/>
                </a:solidFill>
              </a:rPr>
              <a:t>особенно суммирование в основных статьях бюджета</a:t>
            </a:r>
            <a:r>
              <a:rPr lang="uk-UA" sz="2200" dirty="0"/>
              <a:t>, даже если заявка без арифметических ошибок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Не переоценивать расходы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b="1" dirty="0">
                <a:solidFill>
                  <a:srgbClr val="C00000"/>
                </a:solidFill>
              </a:rPr>
              <a:t>Обоснование бюджета </a:t>
            </a:r>
            <a:r>
              <a:rPr lang="uk-UA" sz="2200" dirty="0"/>
              <a:t>– рациональное и разъясняющее, какие расходы, к чему относятся и как рассчитаны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b="1" dirty="0">
                <a:solidFill>
                  <a:srgbClr val="C00000"/>
                </a:solidFill>
              </a:rPr>
              <a:t>Согласованность заявки </a:t>
            </a:r>
            <a:r>
              <a:rPr lang="uk-UA" sz="2200" dirty="0"/>
              <a:t>= запланированные мероприятия + сроки + бюджет + показатели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Начало реализации проекта </a:t>
            </a:r>
            <a:r>
              <a:rPr lang="uk-UA" sz="2200" b="1" dirty="0">
                <a:solidFill>
                  <a:srgbClr val="C00000"/>
                </a:solidFill>
              </a:rPr>
              <a:t>зависит от даты регистрации проекта в Беларуси</a:t>
            </a:r>
          </a:p>
          <a:p>
            <a:pPr marL="457200" indent="-4572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/>
              <a:t>Если появились сомнения  - задавайте вопросы.</a:t>
            </a:r>
            <a:endParaRPr lang="pl-PL" sz="1900" b="1" dirty="0">
              <a:solidFill>
                <a:srgbClr val="00B0F0"/>
              </a:solidFill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1900" dirty="0"/>
          </a:p>
          <a:p>
            <a:pPr marL="622300" lvl="0" indent="-1778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/>
          </a:p>
          <a:p>
            <a:pPr marL="9017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3" y="965200"/>
            <a:ext cx="8208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dirty="0">
                <a:latin typeface="+mn-lt"/>
              </a:rPr>
              <a:t>ЛУЧШИЕ ПРАКТИКИ:</a:t>
            </a:r>
            <a:endParaRPr lang="pl-PL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06333" y="1488420"/>
            <a:ext cx="8442367" cy="4417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88900" lvl="0" algn="just">
              <a:lnSpc>
                <a:spcPct val="120000"/>
              </a:lnSpc>
              <a:buClr>
                <a:srgbClr val="000000"/>
              </a:buClr>
              <a:buSzPct val="100000"/>
              <a:defRPr/>
            </a:pPr>
            <a:r>
              <a:rPr lang="uk-UA" sz="2200" dirty="0"/>
              <a:t>Перед тем, </a:t>
            </a:r>
            <a:r>
              <a:rPr lang="ru-RU" sz="2200" dirty="0"/>
              <a:t>как</a:t>
            </a:r>
            <a:r>
              <a:rPr lang="uk-UA" sz="2200" dirty="0"/>
              <a:t> </a:t>
            </a:r>
            <a:r>
              <a:rPr lang="ru-RU" sz="2200" dirty="0"/>
              <a:t>запечатать</a:t>
            </a:r>
            <a:r>
              <a:rPr lang="uk-UA" sz="2200" dirty="0"/>
              <a:t> заявку в конверт и отправить ее в СТС, проверьте: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на всех ли документах имеются </a:t>
            </a:r>
            <a:r>
              <a:rPr lang="uk-UA" sz="2200" b="1" dirty="0"/>
              <a:t>оригинальные подписи, </a:t>
            </a:r>
            <a:r>
              <a:rPr lang="ru-RU" sz="2200" b="1" dirty="0"/>
              <a:t>печати</a:t>
            </a:r>
            <a:r>
              <a:rPr lang="uk-UA" sz="2200" b="1" dirty="0"/>
              <a:t> и дата </a:t>
            </a:r>
            <a:r>
              <a:rPr lang="uk-UA" sz="2200" dirty="0"/>
              <a:t>(факсимиле не </a:t>
            </a:r>
            <a:r>
              <a:rPr lang="ru-RU" sz="2200" dirty="0"/>
              <a:t>принимается</a:t>
            </a:r>
            <a:r>
              <a:rPr lang="uk-UA" sz="2200" dirty="0"/>
              <a:t>!)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есть ли необходимые декларации, бюджет и все поля заполнены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200" dirty="0"/>
              <a:t>все ли партнеры (за исключением ведущего бенефициара) подписали заявление о партнерстве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на всех страницах заявки </a:t>
            </a:r>
            <a:r>
              <a:rPr lang="uk-UA" sz="2200" b="1" dirty="0"/>
              <a:t>однаковая контрольная сумма</a:t>
            </a:r>
            <a:r>
              <a:rPr lang="uk-UA" sz="2200" dirty="0"/>
              <a:t>,</a:t>
            </a:r>
          </a:p>
          <a:p>
            <a:pPr marL="431800" lvl="0" indent="-3429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uk-UA" sz="2200" dirty="0"/>
              <a:t>подана электронная версия (</a:t>
            </a:r>
            <a:r>
              <a:rPr lang="pl-PL" sz="2200" b="1" dirty="0"/>
              <a:t>.pdf</a:t>
            </a:r>
            <a:r>
              <a:rPr lang="ru-RU" sz="2200" b="1" dirty="0"/>
              <a:t> </a:t>
            </a:r>
            <a:r>
              <a:rPr lang="ru-RU" sz="2200" dirty="0"/>
              <a:t>и</a:t>
            </a:r>
            <a:r>
              <a:rPr lang="pl-PL" sz="2200" dirty="0"/>
              <a:t> </a:t>
            </a:r>
            <a:r>
              <a:rPr lang="pl-PL" sz="2200" b="1" dirty="0"/>
              <a:t>.af</a:t>
            </a:r>
            <a:r>
              <a:rPr lang="pl-PL" sz="2200" dirty="0"/>
              <a:t>)</a:t>
            </a:r>
            <a:r>
              <a:rPr lang="uk-UA" sz="2200" dirty="0"/>
              <a:t> – </a:t>
            </a:r>
            <a:r>
              <a:rPr lang="ru-RU" sz="2200" dirty="0"/>
              <a:t>более</a:t>
            </a:r>
            <a:r>
              <a:rPr lang="uk-UA" sz="2200" dirty="0"/>
              <a:t> </a:t>
            </a:r>
            <a:r>
              <a:rPr lang="ru-RU" sz="2200" dirty="0"/>
              <a:t>надежно</a:t>
            </a:r>
            <a:r>
              <a:rPr lang="uk-UA" sz="2200" dirty="0"/>
              <a:t>  </a:t>
            </a:r>
            <a:r>
              <a:rPr lang="ru-RU" sz="2200" dirty="0"/>
              <a:t>использовать</a:t>
            </a:r>
            <a:r>
              <a:rPr lang="uk-UA" sz="2200" dirty="0"/>
              <a:t> </a:t>
            </a:r>
            <a:r>
              <a:rPr lang="pl-PL" sz="2200" dirty="0"/>
              <a:t>USB</a:t>
            </a:r>
            <a:r>
              <a:rPr lang="uk-UA" sz="2200" dirty="0"/>
              <a:t> флеш-</a:t>
            </a:r>
            <a:r>
              <a:rPr lang="ru-RU" sz="2200" dirty="0"/>
              <a:t>накопитель</a:t>
            </a:r>
            <a:r>
              <a:rPr lang="uk-UA" sz="2200" dirty="0"/>
              <a:t>, чем диск.</a:t>
            </a:r>
            <a:endParaRPr lang="pl-PL" sz="1900" dirty="0"/>
          </a:p>
          <a:p>
            <a:pPr marL="622300" lvl="0" indent="-1778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/>
          </a:p>
          <a:p>
            <a:pPr marL="9017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19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488420"/>
            <a:ext cx="8568952" cy="4772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en-GB" sz="2000" dirty="0"/>
          </a:p>
        </p:txBody>
      </p:sp>
      <p:sp>
        <p:nvSpPr>
          <p:cNvPr id="5" name="Prostokąt 4"/>
          <p:cNvSpPr/>
          <p:nvPr/>
        </p:nvSpPr>
        <p:spPr>
          <a:xfrm>
            <a:off x="251520" y="1255059"/>
            <a:ext cx="8163775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3200" u="sng" dirty="0"/>
              <a:t>ВНИМАНИЕ</a:t>
            </a:r>
            <a:r>
              <a:rPr lang="pl-PL" sz="3200" u="sng" dirty="0"/>
              <a:t>!</a:t>
            </a:r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ru-RU" sz="3200" dirty="0"/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dirty="0"/>
              <a:t>Окончательный срок подачи проектной заявки</a:t>
            </a:r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b="1" u="sng" dirty="0"/>
              <a:t>31 ОКТЯБРЯ 2018 ГОДА!</a:t>
            </a:r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ru-RU" sz="3200" dirty="0"/>
          </a:p>
          <a:p>
            <a:pPr marL="457200" lvl="0" indent="-457200" algn="ctr"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3200" dirty="0"/>
              <a:t>КАЖДАЯ ЗАЯВКА (ИЗ ТРЕХ, КОТОРЫЕ МОГУТ БЫТЬ ПОДАНЫ) </a:t>
            </a:r>
            <a:r>
              <a:rPr lang="ru-RU" sz="3200" dirty="0">
                <a:solidFill>
                  <a:srgbClr val="FF0000"/>
                </a:solidFill>
              </a:rPr>
              <a:t>ДОЛЖНА БЫТЬ ПРИСЛАНА В ОТДЕЛЬНОМ КОНВЕРТЕ</a:t>
            </a:r>
            <a:endParaRPr lang="pl-PL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06332" y="965200"/>
            <a:ext cx="86141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/>
              <a:t>ИНФОРМАЦИОННАЯ ПОДДЕРЖКА И КОНСУЛЬТАЦИИ</a:t>
            </a:r>
            <a:endParaRPr lang="en-GB" sz="2800" b="1" dirty="0"/>
          </a:p>
        </p:txBody>
      </p:sp>
      <p:sp>
        <p:nvSpPr>
          <p:cNvPr id="10" name="Symbol zastępczy zawartości 8"/>
          <p:cNvSpPr txBox="1">
            <a:spLocks/>
          </p:cNvSpPr>
          <p:nvPr/>
        </p:nvSpPr>
        <p:spPr>
          <a:xfrm>
            <a:off x="251520" y="1943100"/>
            <a:ext cx="8568952" cy="3835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/>
              <a:t>Документы доступны на </a:t>
            </a:r>
            <a:r>
              <a:rPr lang="ru-RU" sz="2400" dirty="0"/>
              <a:t>интернет</a:t>
            </a:r>
            <a:r>
              <a:rPr lang="uk-UA" sz="2400" dirty="0"/>
              <a:t> </a:t>
            </a:r>
            <a:r>
              <a:rPr lang="ru-RU" sz="2400" dirty="0"/>
              <a:t>странице</a:t>
            </a:r>
            <a:r>
              <a:rPr lang="uk-UA" sz="2400" dirty="0"/>
              <a:t> </a:t>
            </a:r>
            <a:r>
              <a:rPr lang="ru-RU" sz="2400" dirty="0"/>
              <a:t>Программы</a:t>
            </a:r>
            <a:r>
              <a:rPr lang="uk-UA" sz="2400" dirty="0"/>
              <a:t> (</a:t>
            </a:r>
            <a:r>
              <a:rPr lang="ru-RU" sz="2400" dirty="0"/>
              <a:t>Документы</a:t>
            </a:r>
            <a:r>
              <a:rPr lang="uk-UA" sz="2400" dirty="0"/>
              <a:t> -</a:t>
            </a:r>
            <a:r>
              <a:rPr lang="en-US" sz="2400" dirty="0"/>
              <a:t>&gt; </a:t>
            </a:r>
            <a:r>
              <a:rPr lang="ru-RU" sz="2400" dirty="0"/>
              <a:t>Программные документы -</a:t>
            </a:r>
            <a:r>
              <a:rPr lang="en-US" sz="2400" dirty="0"/>
              <a:t>&gt;</a:t>
            </a:r>
            <a:r>
              <a:rPr lang="ru-RU" sz="2400" dirty="0"/>
              <a:t> 2-й конкурсный набор проектов)</a:t>
            </a:r>
            <a:endParaRPr lang="pl-PL" sz="2400" dirty="0"/>
          </a:p>
          <a:p>
            <a:pPr marL="2667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400" dirty="0"/>
              <a:t>Тренинги</a:t>
            </a:r>
            <a:r>
              <a:rPr lang="uk-UA" sz="2400" dirty="0"/>
              <a:t> (</a:t>
            </a:r>
            <a:r>
              <a:rPr lang="ru-RU" sz="2400" dirty="0"/>
              <a:t>информация</a:t>
            </a:r>
            <a:r>
              <a:rPr lang="pl-PL" sz="2400" dirty="0"/>
              <a:t> </a:t>
            </a:r>
            <a:r>
              <a:rPr lang="ru-RU" sz="2400" dirty="0"/>
              <a:t>доступна на главной странице Программы в разделе «Новости»)</a:t>
            </a:r>
            <a:endParaRPr lang="pl-PL" sz="2400" dirty="0"/>
          </a:p>
          <a:p>
            <a:pPr marL="266700" indent="-266700" algn="just">
              <a:lnSpc>
                <a:spcPct val="12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400" dirty="0"/>
              <a:t>Индивидуальные консультации с сотрудниками СТС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1306</TotalTime>
  <Words>550</Words>
  <Application>Microsoft Office PowerPoint</Application>
  <PresentationFormat>Экран (4:3)</PresentationFormat>
  <Paragraphs>117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Motyw pakietu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Maju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Admin</cp:lastModifiedBy>
  <cp:revision>172</cp:revision>
  <dcterms:created xsi:type="dcterms:W3CDTF">2016-09-20T11:08:20Z</dcterms:created>
  <dcterms:modified xsi:type="dcterms:W3CDTF">2018-09-04T12:15:40Z</dcterms:modified>
</cp:coreProperties>
</file>